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4.xml" ContentType="application/vnd.openxmlformats-officedocument.presentationml.slide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37" r:id="rId1"/>
    <p:sldMasterId id="2147483998" r:id="rId2"/>
    <p:sldMasterId id="2147484070" r:id="rId3"/>
  </p:sldMasterIdLst>
  <p:handoutMasterIdLst>
    <p:handoutMasterId r:id="rId18"/>
  </p:handoutMasterIdLst>
  <p:sldIdLst>
    <p:sldId id="256" r:id="rId4"/>
    <p:sldId id="257" r:id="rId5"/>
    <p:sldId id="261" r:id="rId6"/>
    <p:sldId id="269" r:id="rId7"/>
    <p:sldId id="271" r:id="rId8"/>
    <p:sldId id="272" r:id="rId9"/>
    <p:sldId id="273" r:id="rId10"/>
    <p:sldId id="274" r:id="rId11"/>
    <p:sldId id="275" r:id="rId12"/>
    <p:sldId id="276" r:id="rId13"/>
    <p:sldId id="265" r:id="rId14"/>
    <p:sldId id="267" r:id="rId15"/>
    <p:sldId id="268" r:id="rId16"/>
    <p:sldId id="270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ustomXml" Target="../customXml/item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88B13-6B69-40CB-8ED3-6CADAAC9DE6F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0223D-6966-491A-98B7-1F59C0B746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5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63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957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69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3473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045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015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463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394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9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3793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98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5872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268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471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522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743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47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5047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544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6907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099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1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390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6732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7692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41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3308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3724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521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101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4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29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8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70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1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54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515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11/2/2018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4930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  <p:sldLayoutId id="2147484083" r:id="rId13"/>
    <p:sldLayoutId id="214748408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0001" y="219075"/>
            <a:ext cx="10572000" cy="4124923"/>
          </a:xfrm>
        </p:spPr>
        <p:txBody>
          <a:bodyPr>
            <a:noAutofit/>
          </a:bodyPr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Implementace </a:t>
            </a:r>
            <a:r>
              <a:rPr lang="cs-CZ" sz="4400" dirty="0" smtClean="0">
                <a:solidFill>
                  <a:schemeClr val="tx1"/>
                </a:solidFill>
              </a:rPr>
              <a:t/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Krajského </a:t>
            </a:r>
            <a:r>
              <a:rPr lang="cs-CZ" sz="4400" dirty="0" smtClean="0">
                <a:solidFill>
                  <a:schemeClr val="tx1"/>
                </a:solidFill>
              </a:rPr>
              <a:t>akčního plánu </a:t>
            </a:r>
            <a:r>
              <a:rPr lang="cs-CZ" sz="4400" dirty="0" smtClean="0">
                <a:solidFill>
                  <a:schemeClr val="tx1"/>
                </a:solidFill>
              </a:rPr>
              <a:t/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rozvoje </a:t>
            </a:r>
            <a:r>
              <a:rPr lang="cs-CZ" sz="4400" dirty="0" smtClean="0">
                <a:solidFill>
                  <a:schemeClr val="tx1"/>
                </a:solidFill>
              </a:rPr>
              <a:t>vzdělávání </a:t>
            </a:r>
            <a:br>
              <a:rPr lang="cs-CZ" sz="4400" dirty="0" smtClean="0">
                <a:solidFill>
                  <a:schemeClr val="tx1"/>
                </a:solidFill>
              </a:rPr>
            </a:br>
            <a:r>
              <a:rPr lang="cs-CZ" sz="4400" dirty="0" smtClean="0">
                <a:solidFill>
                  <a:schemeClr val="tx1"/>
                </a:solidFill>
              </a:rPr>
              <a:t>v </a:t>
            </a:r>
            <a:r>
              <a:rPr lang="cs-CZ" sz="4400" dirty="0" smtClean="0">
                <a:solidFill>
                  <a:schemeClr val="tx1"/>
                </a:solidFill>
              </a:rPr>
              <a:t>Královéhradeckém </a:t>
            </a:r>
            <a:r>
              <a:rPr lang="cs-CZ" sz="4400" dirty="0" smtClean="0">
                <a:solidFill>
                  <a:schemeClr val="tx1"/>
                </a:solidFill>
              </a:rPr>
              <a:t>kraji </a:t>
            </a:r>
            <a:r>
              <a:rPr lang="cs-CZ" sz="4400" dirty="0" smtClean="0">
                <a:solidFill>
                  <a:schemeClr val="tx1"/>
                </a:solidFill>
              </a:rPr>
              <a:t>I</a:t>
            </a:r>
            <a:r>
              <a:rPr lang="cs-CZ" sz="4800" dirty="0" smtClean="0">
                <a:solidFill>
                  <a:schemeClr val="tx1"/>
                </a:solidFill>
              </a:rPr>
              <a:t/>
            </a:r>
            <a:br>
              <a:rPr lang="cs-CZ" sz="4800" dirty="0" smtClean="0">
                <a:solidFill>
                  <a:schemeClr val="tx1"/>
                </a:solidFill>
              </a:rPr>
            </a:br>
            <a:r>
              <a:rPr lang="cs-CZ" sz="4800" dirty="0">
                <a:solidFill>
                  <a:schemeClr val="tx1"/>
                </a:solidFill>
              </a:rPr>
              <a:t/>
            </a:r>
            <a:br>
              <a:rPr lang="cs-CZ" sz="4800" dirty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1. 1. 2018 – 31. 12. 2020</a:t>
            </a:r>
            <a:endParaRPr lang="cs-CZ" sz="3600" b="0" dirty="0">
              <a:solidFill>
                <a:schemeClr val="tx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51" y="5519793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70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975" y="1075838"/>
            <a:ext cx="10571998" cy="970450"/>
          </a:xfrm>
        </p:spPr>
        <p:txBody>
          <a:bodyPr/>
          <a:lstStyle/>
          <a:p>
            <a:r>
              <a:rPr lang="cs-CZ" dirty="0"/>
              <a:t>Podpora čtenářské a matematické </a:t>
            </a:r>
            <a:r>
              <a:rPr lang="cs-CZ" dirty="0" smtClean="0"/>
              <a:t>gramotnosti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9187" y="2355637"/>
            <a:ext cx="10554574" cy="4216613"/>
          </a:xfrm>
        </p:spPr>
        <p:txBody>
          <a:bodyPr>
            <a:normAutofit lnSpcReduction="10000"/>
          </a:bodyPr>
          <a:lstStyle/>
          <a:p>
            <a:r>
              <a:rPr lang="cs-CZ" sz="2000" b="1" dirty="0"/>
              <a:t>Školské zařízení pro další vzdělávání pedagogických pracovníků Královéhradeckého kraje, Hradec Králové, Štefánikova 566 </a:t>
            </a:r>
            <a:endParaRPr lang="cs-CZ" sz="2000" b="1" dirty="0" smtClean="0"/>
          </a:p>
          <a:p>
            <a:pPr marL="0" indent="0">
              <a:buNone/>
            </a:pPr>
            <a:endParaRPr lang="cs-CZ" sz="10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Vzdělávání vedoucích pedagogických pracovníků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Vzdělávací programy pro pedagogické pracovníky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Vyhledávání a předávání dobré praxe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000" b="1" dirty="0" smtClean="0"/>
              <a:t>6 středních a vyšších odborných škol</a:t>
            </a:r>
          </a:p>
          <a:p>
            <a:pPr marL="0" indent="0">
              <a:buNone/>
            </a:pPr>
            <a:endParaRPr lang="cs-CZ" sz="1000" b="1" dirty="0" smtClean="0"/>
          </a:p>
          <a:p>
            <a:pPr marL="0" indent="0">
              <a:buNone/>
            </a:pPr>
            <a:r>
              <a:rPr lang="cs-CZ" dirty="0" smtClean="0"/>
              <a:t>např. půlené hodiny Matematiky; hodiny Aplikované matematiky; Čtenářské dílny a dílny tvůrčího psaní; Literárně-čtenářská exkurze do Prahy; Literární toulky Hradcem Králové pro ZŠ; Pouť krkonošská K. H. Máchy; Den s pohádkou pro MŠ;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98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Anotace projektu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810000" y="2384212"/>
            <a:ext cx="10554574" cy="3902288"/>
          </a:xfrm>
        </p:spPr>
        <p:txBody>
          <a:bodyPr>
            <a:normAutofit/>
          </a:bodyPr>
          <a:lstStyle/>
          <a:p>
            <a:r>
              <a:rPr lang="cs-CZ" dirty="0" smtClean="0"/>
              <a:t>c</a:t>
            </a:r>
            <a:r>
              <a:rPr lang="cs-CZ" dirty="0" smtClean="0"/>
              <a:t>íl projektu - </a:t>
            </a:r>
            <a:r>
              <a:rPr lang="cs-CZ" dirty="0" smtClean="0"/>
              <a:t>zvýšení </a:t>
            </a:r>
            <a:r>
              <a:rPr lang="cs-CZ" dirty="0"/>
              <a:t>kvality vzdělávání na středních a vyšších odborných školách se sídlem v Královéhradeckém kraji </a:t>
            </a:r>
            <a:endParaRPr lang="cs-CZ" dirty="0" smtClean="0"/>
          </a:p>
          <a:p>
            <a:r>
              <a:rPr lang="cs-CZ" dirty="0" smtClean="0"/>
              <a:t>absolventi splňující </a:t>
            </a:r>
            <a:r>
              <a:rPr lang="cs-CZ" dirty="0"/>
              <a:t>požadavky zaměstnavatelů působících v Královéhradeckém </a:t>
            </a:r>
            <a:r>
              <a:rPr lang="cs-CZ" dirty="0" smtClean="0"/>
              <a:t>kraji</a:t>
            </a:r>
          </a:p>
          <a:p>
            <a:r>
              <a:rPr lang="cs-CZ" dirty="0" smtClean="0"/>
              <a:t>realizace </a:t>
            </a:r>
            <a:r>
              <a:rPr lang="cs-CZ" dirty="0"/>
              <a:t>aktivit podporujících rozvoj škol v oblasti polytechnického vzdělávání</a:t>
            </a:r>
            <a:r>
              <a:rPr lang="cs-CZ" dirty="0" smtClean="0"/>
              <a:t>, v </a:t>
            </a:r>
            <a:r>
              <a:rPr lang="cs-CZ" dirty="0"/>
              <a:t>oblasti spolupráce škol a </a:t>
            </a:r>
            <a:r>
              <a:rPr lang="cs-CZ" dirty="0" smtClean="0"/>
              <a:t>zaměstnavatelů</a:t>
            </a:r>
          </a:p>
          <a:p>
            <a:r>
              <a:rPr lang="cs-CZ" dirty="0" smtClean="0"/>
              <a:t>rozvoj </a:t>
            </a:r>
            <a:r>
              <a:rPr lang="cs-CZ" dirty="0"/>
              <a:t>škol v oblasti kariérového poradenství a matematické a čtenářské </a:t>
            </a:r>
            <a:r>
              <a:rPr lang="cs-CZ" dirty="0" smtClean="0"/>
              <a:t>gramotnosti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aktivity </a:t>
            </a:r>
            <a:r>
              <a:rPr lang="cs-CZ" dirty="0"/>
              <a:t>zaměřené na podporu inkluzivního </a:t>
            </a:r>
            <a:r>
              <a:rPr lang="cs-CZ" dirty="0" smtClean="0"/>
              <a:t>vzdělávání </a:t>
            </a:r>
          </a:p>
          <a:p>
            <a:r>
              <a:rPr lang="cs-CZ" dirty="0" smtClean="0"/>
              <a:t>aktivity rozdělené </a:t>
            </a:r>
            <a:r>
              <a:rPr lang="cs-CZ" dirty="0"/>
              <a:t>do dvou základních </a:t>
            </a:r>
            <a:r>
              <a:rPr lang="cs-CZ" dirty="0" smtClean="0"/>
              <a:t>kategorií:</a:t>
            </a:r>
          </a:p>
          <a:p>
            <a:pPr marL="0" indent="0">
              <a:buNone/>
            </a:pPr>
            <a:r>
              <a:rPr lang="cs-CZ" dirty="0" smtClean="0"/>
              <a:t>	a</a:t>
            </a:r>
            <a:r>
              <a:rPr lang="cs-CZ" dirty="0" smtClean="0"/>
              <a:t>) zastřešující </a:t>
            </a:r>
            <a:r>
              <a:rPr lang="cs-CZ" dirty="0"/>
              <a:t>aktivity, které budou mít dopad na krajský vzdělávací systém jako </a:t>
            </a:r>
            <a:r>
              <a:rPr lang="cs-CZ" dirty="0" smtClean="0"/>
              <a:t>celek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b</a:t>
            </a:r>
            <a:r>
              <a:rPr lang="cs-CZ" dirty="0" smtClean="0"/>
              <a:t>) individuální </a:t>
            </a:r>
            <a:r>
              <a:rPr lang="cs-CZ" dirty="0"/>
              <a:t>aktivity zapojených partnerských </a:t>
            </a:r>
            <a:r>
              <a:rPr lang="cs-CZ" dirty="0" smtClean="0"/>
              <a:t>škol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40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Náklady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1084813"/>
            <a:ext cx="9784080" cy="3826458"/>
          </a:xfrm>
        </p:spPr>
        <p:txBody>
          <a:bodyPr/>
          <a:lstStyle/>
          <a:p>
            <a:r>
              <a:rPr lang="cs-CZ" sz="2000" dirty="0"/>
              <a:t>Výše celkového předpokládaného rozpočtu projektu:  </a:t>
            </a:r>
            <a:r>
              <a:rPr lang="cs-CZ" sz="2000" b="1" dirty="0" smtClean="0"/>
              <a:t>94.188 207,20 </a:t>
            </a:r>
            <a:r>
              <a:rPr lang="cs-CZ" sz="2000" b="1" dirty="0"/>
              <a:t>Kč 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91827"/>
              </p:ext>
            </p:extLst>
          </p:nvPr>
        </p:nvGraphicFramePr>
        <p:xfrm>
          <a:off x="810000" y="3501027"/>
          <a:ext cx="3576471" cy="23476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6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7098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Z toho:</a:t>
                      </a:r>
                      <a:endParaRPr lang="cs-CZ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171450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462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Strukturální fondy EU: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169">
                <a:tc>
                  <a:txBody>
                    <a:bodyPr/>
                    <a:lstStyle/>
                    <a:p>
                      <a:pPr algn="l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Národní zdroje: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889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Vlastní zdroje: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1450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450245"/>
              </p:ext>
            </p:extLst>
          </p:nvPr>
        </p:nvGraphicFramePr>
        <p:xfrm>
          <a:off x="4386471" y="3501027"/>
          <a:ext cx="6424404" cy="2347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9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4771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% z celkových nákladů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Výše nákladů </a:t>
                      </a:r>
                      <a:r>
                        <a:rPr lang="cs-CZ" sz="2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v Kč</a:t>
                      </a:r>
                      <a:endParaRPr lang="cs-CZ" sz="2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1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85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80.059 976,</a:t>
                      </a:r>
                      <a:r>
                        <a:rPr lang="cs-CZ" sz="20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3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9.418 820,72  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03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4.709</a:t>
                      </a:r>
                      <a:r>
                        <a:rPr lang="cs-CZ" sz="20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410,36</a:t>
                      </a:r>
                      <a:endParaRPr lang="cs-CZ" sz="20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64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Realizační tým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462" y="1152526"/>
            <a:ext cx="10554574" cy="42395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000" b="1" dirty="0" smtClean="0"/>
              <a:t>Realizační tým projektu I-KAP KHK I:</a:t>
            </a:r>
            <a:endParaRPr lang="cs-CZ" sz="2000" b="1" dirty="0"/>
          </a:p>
          <a:p>
            <a:pPr marL="0" indent="0">
              <a:buNone/>
            </a:pPr>
            <a:r>
              <a:rPr lang="cs-CZ" sz="2000" b="1" dirty="0" smtClean="0"/>
              <a:t>	</a:t>
            </a:r>
            <a:endParaRPr lang="cs-CZ" sz="2000" dirty="0"/>
          </a:p>
          <a:p>
            <a:endParaRPr lang="cs-CZ" dirty="0"/>
          </a:p>
          <a:p>
            <a:endParaRPr lang="cs-CZ" dirty="0" smtClean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410396"/>
              </p:ext>
            </p:extLst>
          </p:nvPr>
        </p:nvGraphicFramePr>
        <p:xfrm>
          <a:off x="1887536" y="3462800"/>
          <a:ext cx="8416926" cy="16807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208463">
                  <a:extLst>
                    <a:ext uri="{9D8B030D-6E8A-4147-A177-3AD203B41FA5}">
                      <a16:colId xmlns:a16="http://schemas.microsoft.com/office/drawing/2014/main" val="2614784150"/>
                    </a:ext>
                  </a:extLst>
                </a:gridCol>
                <a:gridCol w="4208463">
                  <a:extLst>
                    <a:ext uri="{9D8B030D-6E8A-4147-A177-3AD203B41FA5}">
                      <a16:colId xmlns:a16="http://schemas.microsoft.com/office/drawing/2014/main" val="269944909"/>
                    </a:ext>
                  </a:extLst>
                </a:gridCol>
              </a:tblGrid>
              <a:tr h="84035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Zuzana </a:t>
                      </a: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Kocourková</a:t>
                      </a:r>
                      <a:endParaRPr lang="cs-C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solidFill>
                            <a:schemeClr val="tx1"/>
                          </a:solidFill>
                        </a:rPr>
                        <a:t>Petr Kulíšek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957335"/>
                  </a:ext>
                </a:extLst>
              </a:tr>
              <a:tr h="84035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Miloš Rojka </a:t>
                      </a:r>
                      <a:endParaRPr lang="cs-CZ" sz="20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Zuzana Vlasáková</a:t>
                      </a:r>
                      <a:endParaRPr lang="cs-CZ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3568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07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dirty="0"/>
              <a:t>Děkuji za pozornost.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2" y="2003212"/>
            <a:ext cx="10554574" cy="36365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2000" dirty="0" smtClean="0"/>
          </a:p>
          <a:p>
            <a:pPr marL="0" indent="0" algn="ctr">
              <a:buNone/>
            </a:pPr>
            <a:endParaRPr lang="cs-CZ" sz="2000" dirty="0"/>
          </a:p>
          <a:p>
            <a:pPr marL="0" indent="0" algn="ctr">
              <a:buNone/>
            </a:pPr>
            <a:endParaRPr lang="cs-CZ" sz="2000" dirty="0" smtClean="0"/>
          </a:p>
          <a:p>
            <a:pPr marL="0" indent="0" algn="ctr">
              <a:buNone/>
            </a:pPr>
            <a:r>
              <a:rPr lang="cs-CZ" sz="2200" b="1" dirty="0" smtClean="0"/>
              <a:t>Zuzana </a:t>
            </a:r>
            <a:r>
              <a:rPr lang="cs-CZ" sz="2200" b="1" dirty="0" smtClean="0"/>
              <a:t>Kocourková</a:t>
            </a:r>
          </a:p>
          <a:p>
            <a:endParaRPr lang="cs-CZ" dirty="0"/>
          </a:p>
          <a:p>
            <a:pPr marL="0" indent="0" algn="ctr">
              <a:buNone/>
            </a:pPr>
            <a:r>
              <a:rPr lang="cs-CZ" sz="2000" dirty="0" smtClean="0"/>
              <a:t>Kontakt</a:t>
            </a:r>
            <a:r>
              <a:rPr lang="cs-CZ" sz="2000" dirty="0" smtClean="0"/>
              <a:t>:</a:t>
            </a:r>
          </a:p>
          <a:p>
            <a:pPr marL="0" indent="0" algn="ctr">
              <a:buNone/>
            </a:pPr>
            <a:endParaRPr lang="cs-CZ" sz="800" dirty="0" smtClean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zkocourkova@kr-kralovehradecky.cz</a:t>
            </a:r>
            <a:endParaRPr lang="cs-CZ" sz="2000" dirty="0"/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0" smtClean="0"/>
              <a:t>495 </a:t>
            </a:r>
            <a:r>
              <a:rPr lang="cs-CZ" sz="2000" dirty="0"/>
              <a:t>817 656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949" y="5578520"/>
            <a:ext cx="46101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36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Partneři projektu</a:t>
            </a:r>
            <a:endParaRPr lang="cs-CZ" sz="4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/>
              <a:t>Krajská hospodářská komora Královéhradeckého </a:t>
            </a:r>
            <a:r>
              <a:rPr lang="cs-CZ" sz="2000" b="1" dirty="0" smtClean="0"/>
              <a:t>kraje</a:t>
            </a:r>
          </a:p>
          <a:p>
            <a:r>
              <a:rPr lang="cs-CZ" sz="2000" b="1" dirty="0"/>
              <a:t>Pedagogicko-psychologická poradna a Speciálně pedagogické centrum Královéhradeckého kraje </a:t>
            </a:r>
            <a:endParaRPr lang="cs-CZ" sz="2000" b="1" dirty="0" smtClean="0"/>
          </a:p>
          <a:p>
            <a:r>
              <a:rPr lang="cs-CZ" sz="2000" b="1" dirty="0"/>
              <a:t>Školské zařízení pro další vzdělávání pedagogických pracovníků Královéhradeckého kraje, Hradec Králové, Štefánikova 566 </a:t>
            </a:r>
            <a:endParaRPr lang="cs-CZ" sz="2000" b="1" dirty="0" smtClean="0"/>
          </a:p>
          <a:p>
            <a:r>
              <a:rPr lang="cs-CZ" sz="2000" b="1" dirty="0"/>
              <a:t>16 středních </a:t>
            </a:r>
            <a:r>
              <a:rPr lang="cs-CZ" sz="2000" b="1" dirty="0" smtClean="0"/>
              <a:t>a vyšších odborných </a:t>
            </a:r>
            <a:r>
              <a:rPr lang="cs-CZ" sz="2000" b="1" dirty="0"/>
              <a:t>škol</a:t>
            </a:r>
          </a:p>
        </p:txBody>
      </p:sp>
    </p:spTree>
    <p:extLst>
      <p:ext uri="{BB962C8B-B14F-4D97-AF65-F5344CB8AC3E}">
        <p14:creationId xmlns:p14="http://schemas.microsoft.com/office/powerpoint/2010/main" val="256509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16 středních a vyšších odborných škol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374687"/>
            <a:ext cx="12306299" cy="4483313"/>
          </a:xfrm>
        </p:spPr>
        <p:txBody>
          <a:bodyPr>
            <a:normAutofit fontScale="25000" lnSpcReduction="20000"/>
          </a:bodyPr>
          <a:lstStyle/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Gymnázium, Dvůr Králové nad Labem, nám. Odboje 304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Gymnázium Jaroslava Žáka, Jaroměř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Krkonošské gymnázium a Střední odborná </a:t>
            </a:r>
            <a:r>
              <a:rPr lang="cs-CZ" sz="6800" dirty="0" smtClean="0"/>
              <a:t>škola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 smtClean="0"/>
              <a:t>Obchodní </a:t>
            </a:r>
            <a:r>
              <a:rPr lang="cs-CZ" sz="6800" dirty="0"/>
              <a:t>akademie, Střední odborná škola a Jazyková škola s právem státní jazykové </a:t>
            </a:r>
            <a:r>
              <a:rPr lang="cs-CZ" sz="6800" dirty="0" smtClean="0"/>
              <a:t>zkoušky, Hradec </a:t>
            </a:r>
            <a:r>
              <a:rPr lang="cs-CZ" sz="6800" dirty="0"/>
              <a:t>Králové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Střední odborná škola a Střední odborné učiliště, Hradec Králové, Vocelova 1338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Střední průmyslová škola, Trutnov, Školní 101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Střední průmyslová škola, Střední odborná škola a Střední odborné učiliště, Hradec Králové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Střední škola a vyšší odborná škola aplikované kybernetiky s.r.o.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Střední škola gastronomie a služeb, Nová Paka, Masarykovo nám. 2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Střední škola informatiky a služeb, Dvůr Králové nad Labem, Elišky Krásnohorské 2069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Střední škola služeb, obchodu a </a:t>
            </a:r>
            <a:r>
              <a:rPr lang="cs-CZ" sz="6800" dirty="0" smtClean="0"/>
              <a:t>gastronomie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 smtClean="0"/>
              <a:t>Vyšší </a:t>
            </a:r>
            <a:r>
              <a:rPr lang="cs-CZ" sz="6800" dirty="0"/>
              <a:t>odborná škola a Střední průmyslová škola, Jičín, Pod Koželuhy 100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Vyšší odborná škola a Střední průmyslová škola, Rychnov nad Kněžnou, U Stadionu 1166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Vyšší odborná škola zdravotnická a Střední zdravotnická škola, Hradec Králové, Komenského 234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/>
              <a:t>Vyšší odborná škola </a:t>
            </a:r>
            <a:r>
              <a:rPr lang="cs-CZ" sz="6800" dirty="0" smtClean="0"/>
              <a:t>zdravotnická, Střední </a:t>
            </a:r>
            <a:r>
              <a:rPr lang="cs-CZ" sz="6800" dirty="0"/>
              <a:t>zdravotnická </a:t>
            </a:r>
            <a:r>
              <a:rPr lang="cs-CZ" sz="6800" dirty="0" smtClean="0"/>
              <a:t>škola a Obchodní akademie, Trutnov</a:t>
            </a:r>
          </a:p>
          <a:p>
            <a:pPr mar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6800" dirty="0" smtClean="0"/>
              <a:t>Gymnázium </a:t>
            </a:r>
            <a:r>
              <a:rPr lang="cs-CZ" sz="6800" dirty="0"/>
              <a:t>a Střední odborná škola pedagogická, Nová Paka, </a:t>
            </a:r>
            <a:r>
              <a:rPr lang="cs-CZ" sz="6800" dirty="0" err="1"/>
              <a:t>Kumburská</a:t>
            </a:r>
            <a:r>
              <a:rPr lang="cs-CZ" sz="6800" dirty="0"/>
              <a:t> 740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29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576" y="313838"/>
            <a:ext cx="10571998" cy="970450"/>
          </a:xfrm>
        </p:spPr>
        <p:txBody>
          <a:bodyPr/>
          <a:lstStyle/>
          <a:p>
            <a:r>
              <a:rPr lang="cs-CZ" dirty="0" smtClean="0"/>
              <a:t>Klíčové </a:t>
            </a:r>
            <a:r>
              <a:rPr lang="cs-CZ" dirty="0" smtClean="0"/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571751"/>
            <a:ext cx="10554574" cy="3801398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Řízení projektu</a:t>
            </a:r>
          </a:p>
          <a:p>
            <a:r>
              <a:rPr lang="cs-CZ" sz="2000" b="1" dirty="0" smtClean="0"/>
              <a:t>Rozvoj </a:t>
            </a:r>
            <a:r>
              <a:rPr lang="cs-CZ" sz="2000" b="1" dirty="0"/>
              <a:t>kariérového poradenství</a:t>
            </a:r>
            <a:r>
              <a:rPr lang="cs-CZ" sz="2000" dirty="0"/>
              <a:t> </a:t>
            </a:r>
          </a:p>
          <a:p>
            <a:r>
              <a:rPr lang="cs-CZ" sz="2000" b="1" dirty="0"/>
              <a:t>Podpora </a:t>
            </a:r>
            <a:r>
              <a:rPr lang="cs-CZ" sz="2000" b="1" dirty="0" smtClean="0"/>
              <a:t>společného vzdělávání</a:t>
            </a:r>
            <a:endParaRPr lang="cs-CZ" sz="2000" b="1" dirty="0" smtClean="0"/>
          </a:p>
          <a:p>
            <a:r>
              <a:rPr lang="cs-CZ" sz="2000" b="1" dirty="0" smtClean="0"/>
              <a:t>Podpora </a:t>
            </a:r>
            <a:r>
              <a:rPr lang="cs-CZ" sz="2000" b="1" dirty="0"/>
              <a:t>polytechnického a odborného vzdělávání</a:t>
            </a:r>
          </a:p>
          <a:p>
            <a:r>
              <a:rPr lang="cs-CZ" sz="2000" b="1" dirty="0" smtClean="0"/>
              <a:t>Podpora </a:t>
            </a:r>
            <a:r>
              <a:rPr lang="cs-CZ" sz="2000" b="1" dirty="0"/>
              <a:t>čtenářské a matematické gramotnosti</a:t>
            </a:r>
            <a:r>
              <a:rPr lang="cs-CZ" sz="2000" dirty="0"/>
              <a:t> žáků 2. stupně základních škol se slabšími výsledky, kteří se nepřipravují k přijímacímu řízení na střední školy, a žáků středních škol v oborech středního vzdělání a středního vzdělání s výučním listem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06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6650" y="856763"/>
            <a:ext cx="10571998" cy="970450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Rozvoj </a:t>
            </a:r>
            <a:r>
              <a:rPr lang="cs-CZ" dirty="0"/>
              <a:t>kariérového poradenství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6650" y="2217738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b="1" dirty="0"/>
              <a:t>Pedagogicko-psychologická poradna a Speciálně pedagogické centrum Královéhradeckého kraje 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Kariérové dny (8x v každém okrese za celý projekt)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Akreditované vzdělávání kariérových poradců (40 hodin)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000" dirty="0" smtClean="0"/>
              <a:t>Poskytování metodické </a:t>
            </a:r>
            <a:r>
              <a:rPr lang="cs-CZ" sz="2000" dirty="0"/>
              <a:t>podpory výchovným a kariérovým poradcům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2075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5700" y="209063"/>
            <a:ext cx="10571998" cy="970450"/>
          </a:xfrm>
        </p:spPr>
        <p:txBody>
          <a:bodyPr/>
          <a:lstStyle/>
          <a:p>
            <a:r>
              <a:rPr lang="cs-CZ" dirty="0" smtClean="0"/>
              <a:t>Podpora společného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700" y="2517562"/>
            <a:ext cx="10554574" cy="3864188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 smtClean="0"/>
              <a:t>Královéhradecký kraj</a:t>
            </a:r>
          </a:p>
          <a:p>
            <a:pPr marL="0" indent="0">
              <a:buNone/>
            </a:pPr>
            <a:endParaRPr lang="cs-CZ" sz="11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 smtClean="0"/>
              <a:t>Tvorba </a:t>
            </a:r>
            <a:r>
              <a:rPr lang="cs-CZ" sz="1900" dirty="0"/>
              <a:t>Školské inkluzivní koncepce </a:t>
            </a:r>
            <a:r>
              <a:rPr lang="cs-CZ" sz="1900" dirty="0" smtClean="0"/>
              <a:t>Královéhradeckého kraje</a:t>
            </a:r>
            <a:endParaRPr lang="cs-CZ" sz="1900" dirty="0"/>
          </a:p>
          <a:p>
            <a:pPr marL="0" indent="0">
              <a:buNone/>
            </a:pPr>
            <a:endParaRPr lang="cs-CZ" sz="2000" b="1" dirty="0" smtClean="0"/>
          </a:p>
          <a:p>
            <a:r>
              <a:rPr lang="cs-CZ" sz="2200" b="1" dirty="0" smtClean="0"/>
              <a:t>Pedagogicko-psychologická </a:t>
            </a:r>
            <a:r>
              <a:rPr lang="cs-CZ" sz="2200" b="1" dirty="0"/>
              <a:t>poradna a Speciálně pedagogické centrum Královéhradeckého </a:t>
            </a:r>
            <a:r>
              <a:rPr lang="cs-CZ" sz="2200" b="1" dirty="0" smtClean="0"/>
              <a:t>kraje</a:t>
            </a:r>
          </a:p>
          <a:p>
            <a:pPr marL="0" indent="0">
              <a:buNone/>
            </a:pPr>
            <a:endParaRPr lang="cs-CZ" sz="11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 smtClean="0"/>
              <a:t>Odborná konsilia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 smtClean="0"/>
              <a:t>Výjezdy tříd s žáky s SVP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900" dirty="0" smtClean="0"/>
              <a:t>Kvalifikační </a:t>
            </a:r>
            <a:r>
              <a:rPr lang="cs-CZ" sz="1900" dirty="0"/>
              <a:t>a </a:t>
            </a:r>
            <a:r>
              <a:rPr lang="cs-CZ" sz="1900" dirty="0" smtClean="0"/>
              <a:t>konzultační </a:t>
            </a:r>
            <a:r>
              <a:rPr lang="cs-CZ" sz="1900" dirty="0"/>
              <a:t>prostředí pro pedagogy - podpora spolupráce </a:t>
            </a:r>
            <a:r>
              <a:rPr lang="cs-CZ" sz="1900" dirty="0" smtClean="0"/>
              <a:t>speciálních </a:t>
            </a:r>
            <a:r>
              <a:rPr lang="cs-CZ" sz="1900" dirty="0"/>
              <a:t>škol se školami </a:t>
            </a:r>
            <a:r>
              <a:rPr lang="cs-CZ" sz="1900" dirty="0" smtClean="0"/>
              <a:t>hlavního </a:t>
            </a:r>
            <a:r>
              <a:rPr lang="cs-CZ" sz="1900" dirty="0"/>
              <a:t>vzdělávacího </a:t>
            </a:r>
            <a:r>
              <a:rPr lang="cs-CZ" sz="1900" dirty="0" smtClean="0"/>
              <a:t>proudu</a:t>
            </a:r>
            <a:endParaRPr lang="cs-CZ" sz="19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60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8075" y="1123463"/>
            <a:ext cx="10571998" cy="970450"/>
          </a:xfrm>
        </p:spPr>
        <p:txBody>
          <a:bodyPr/>
          <a:lstStyle/>
          <a:p>
            <a:r>
              <a:rPr lang="cs-CZ" dirty="0"/>
              <a:t>Podpora polytechnického a odborného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6150" y="2427287"/>
            <a:ext cx="10554574" cy="4745037"/>
          </a:xfrm>
        </p:spPr>
        <p:txBody>
          <a:bodyPr>
            <a:normAutofit fontScale="25000" lnSpcReduction="20000"/>
          </a:bodyPr>
          <a:lstStyle/>
          <a:p>
            <a:r>
              <a:rPr lang="cs-CZ" sz="8000" b="1" dirty="0" smtClean="0"/>
              <a:t>Královéhradecký kraj</a:t>
            </a:r>
          </a:p>
          <a:p>
            <a:endParaRPr lang="cs-CZ" sz="40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7200" b="1" dirty="0" smtClean="0"/>
              <a:t>Etická výchova </a:t>
            </a:r>
          </a:p>
          <a:p>
            <a:pPr>
              <a:buFontTx/>
              <a:buChar char="-"/>
            </a:pPr>
            <a:r>
              <a:rPr lang="cs-CZ" sz="7200" dirty="0" smtClean="0"/>
              <a:t>Dotazníkové šetření</a:t>
            </a:r>
          </a:p>
          <a:p>
            <a:pPr>
              <a:buFontTx/>
              <a:buChar char="-"/>
            </a:pPr>
            <a:r>
              <a:rPr lang="cs-CZ" sz="7200" dirty="0" smtClean="0"/>
              <a:t>Nabídka seminářů pro jednotlivé pedagogy i celé učitelské sbory v rozsahu 4, 8 a 40 hodin</a:t>
            </a:r>
          </a:p>
          <a:p>
            <a:pPr>
              <a:buFontTx/>
              <a:buChar char="-"/>
            </a:pPr>
            <a:endParaRPr lang="cs-CZ" sz="4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7200" b="1" dirty="0" smtClean="0"/>
              <a:t>Virtuální učebny </a:t>
            </a:r>
            <a:endParaRPr lang="cs-CZ" sz="7200" dirty="0"/>
          </a:p>
          <a:p>
            <a:pPr>
              <a:buFontTx/>
              <a:buChar char="-"/>
            </a:pPr>
            <a:r>
              <a:rPr lang="cs-CZ" sz="7200" dirty="0"/>
              <a:t>B</a:t>
            </a:r>
            <a:r>
              <a:rPr lang="cs-CZ" sz="7200" dirty="0" smtClean="0"/>
              <a:t>ude vybaveno 38 základních a středních škol </a:t>
            </a:r>
          </a:p>
          <a:p>
            <a:pPr>
              <a:buFontTx/>
              <a:buChar char="-"/>
            </a:pPr>
            <a:r>
              <a:rPr lang="cs-CZ" sz="7200" dirty="0" smtClean="0"/>
              <a:t>55x tabulový systém</a:t>
            </a:r>
          </a:p>
          <a:p>
            <a:pPr>
              <a:buFontTx/>
              <a:buChar char="-"/>
            </a:pPr>
            <a:r>
              <a:rPr lang="cs-CZ" sz="7200" dirty="0" smtClean="0"/>
              <a:t>60x televize + tablet</a:t>
            </a:r>
          </a:p>
          <a:p>
            <a:pPr>
              <a:buFontTx/>
              <a:buChar char="-"/>
            </a:pPr>
            <a:r>
              <a:rPr lang="cs-CZ" sz="7200" dirty="0" smtClean="0"/>
              <a:t>60x software </a:t>
            </a:r>
          </a:p>
          <a:p>
            <a:pPr marL="0" indent="0">
              <a:buNone/>
            </a:pPr>
            <a:r>
              <a:rPr lang="cs-CZ" sz="7200" dirty="0"/>
              <a:t> </a:t>
            </a:r>
            <a:r>
              <a:rPr lang="cs-CZ" sz="7200" dirty="0" smtClean="0"/>
              <a:t>    	Zelená učebna - Biologie člověka, Biologie zvířat, Biologie rostlin, </a:t>
            </a:r>
            <a:r>
              <a:rPr lang="cs-CZ" sz="7200" dirty="0"/>
              <a:t>Geologie, </a:t>
            </a:r>
            <a:r>
              <a:rPr lang="cs-CZ" sz="7200" dirty="0" smtClean="0"/>
              <a:t>Paleontologie                                       	Oranžová učebna - Chemie, Fyzika, Geometrie, Kultura, Astronomie</a:t>
            </a:r>
          </a:p>
          <a:p>
            <a:pPr>
              <a:buFontTx/>
              <a:buChar char="-"/>
            </a:pPr>
            <a:r>
              <a:rPr lang="cs-CZ" sz="7200" dirty="0"/>
              <a:t>v</a:t>
            </a:r>
            <a:r>
              <a:rPr lang="cs-CZ" sz="7200" dirty="0" smtClean="0"/>
              <a:t> celkové výši cca 10 milionů Kč</a:t>
            </a:r>
          </a:p>
          <a:p>
            <a:pPr>
              <a:buFontTx/>
              <a:buChar char="-"/>
            </a:pP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  <a:p>
            <a:endParaRPr lang="cs-CZ" sz="2000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3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polytechnického a odborného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447925"/>
            <a:ext cx="10554574" cy="4333875"/>
          </a:xfrm>
        </p:spPr>
        <p:txBody>
          <a:bodyPr>
            <a:normAutofit lnSpcReduction="10000"/>
          </a:bodyPr>
          <a:lstStyle/>
          <a:p>
            <a:r>
              <a:rPr lang="cs-CZ" sz="2000" b="1" dirty="0"/>
              <a:t>Krajská hospodářská komora Královéhradeckého </a:t>
            </a:r>
            <a:r>
              <a:rPr lang="cs-CZ" sz="2000" b="1" dirty="0" smtClean="0"/>
              <a:t>kraje</a:t>
            </a:r>
          </a:p>
          <a:p>
            <a:pPr marL="0" indent="0">
              <a:buNone/>
            </a:pPr>
            <a:endParaRPr lang="cs-CZ" sz="10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Cyklus odborných akcí - pro střední a vyšší management škol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- pro pedagogické pracovníky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Cyklus odborně popularizačních akcí pro pedagogické pracovníky a žáky SŠ a ZŠ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			   - účast zaměstnavatelů</a:t>
            </a:r>
          </a:p>
          <a:p>
            <a:pPr marL="0" indent="0">
              <a:buNone/>
            </a:pPr>
            <a:r>
              <a:rPr lang="cs-CZ" dirty="0" smtClean="0"/>
              <a:t>						   - přiblížení výuky praxi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Cyklus oborových setkání v rámci spolupráce se zaměstnavateli </a:t>
            </a:r>
          </a:p>
          <a:p>
            <a:pPr marL="0" indent="0">
              <a:buNone/>
            </a:pPr>
            <a:r>
              <a:rPr lang="cs-CZ" dirty="0" smtClean="0"/>
              <a:t>						   - komunikační platforma</a:t>
            </a:r>
          </a:p>
          <a:p>
            <a:pPr marL="0" indent="0">
              <a:buNone/>
            </a:pPr>
            <a:r>
              <a:rPr lang="cs-CZ" dirty="0" smtClean="0"/>
              <a:t>						   - setkávání pedagogických pracovníků se zaměstnavateli</a:t>
            </a:r>
          </a:p>
          <a:p>
            <a:pPr marL="0" indent="0">
              <a:buNone/>
            </a:pPr>
            <a:r>
              <a:rPr lang="cs-CZ" dirty="0" smtClean="0"/>
              <a:t>						   - soubor postupů a doporučení pro jednotlivé obory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964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polytechnického a odborného vzdělávání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374687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16 </a:t>
            </a:r>
            <a:r>
              <a:rPr lang="cs-CZ" sz="2000" b="1" dirty="0"/>
              <a:t>středních a vyšších odborných </a:t>
            </a:r>
            <a:r>
              <a:rPr lang="cs-CZ" sz="2000" b="1" dirty="0" smtClean="0"/>
              <a:t>škol</a:t>
            </a:r>
          </a:p>
          <a:p>
            <a:pPr marL="0" indent="0">
              <a:buNone/>
            </a:pPr>
            <a:endParaRPr lang="cs-CZ" sz="10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Vzdělávání pedagogických pracovníků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Jednodenní i vícedenní akce – exkurze, kroužky, projektové dny, soustředění, workshopy,…</a:t>
            </a:r>
          </a:p>
          <a:p>
            <a:pPr marL="0" indent="0">
              <a:buNone/>
            </a:pPr>
            <a:r>
              <a:rPr lang="cs-CZ" dirty="0" smtClean="0"/>
              <a:t>např.: Polytechnický kroužek; Exkurze Škoda Auto Mladá Boleslav/Kvasiny; Exkurze Příroda a      energetika jižní Moravy; Exkurze do Krkonoš; Kroužek Robotiky; Exkurze do </a:t>
            </a:r>
            <a:r>
              <a:rPr lang="cs-CZ" dirty="0" err="1" smtClean="0"/>
              <a:t>iQLANDIA</a:t>
            </a:r>
            <a:r>
              <a:rPr lang="cs-CZ" dirty="0" smtClean="0"/>
              <a:t>; Kroužek Strojírenství; Exkurze JE Temelín; Sedmidenní prázdninový workshop – Dílna animovaného filmu/Výtvarná dílna/Fotografická dílna; Hravé dílničky dětí MŠ v cukrářských a pekařských dílnách; Exkurze do sklárny Novosad Harrachov; Projektový den „Co s penězi“ pro ZŠ; 3D tisk a 3D modelování pro MŠ; Výroba hřebíků pro ZŠ; Exkurze ZOO Dvůr Králové n. Labem; Badatelské platformy; Člověk, tvor neznámý pro MŠ; …           </a:t>
            </a:r>
          </a:p>
        </p:txBody>
      </p:sp>
    </p:spTree>
    <p:extLst>
      <p:ext uri="{BB962C8B-B14F-4D97-AF65-F5344CB8AC3E}">
        <p14:creationId xmlns:p14="http://schemas.microsoft.com/office/powerpoint/2010/main" val="67716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920F645E-FB14-4A49-B1E6-9015FF641FFB}"/>
</file>

<file path=customXml/itemProps2.xml><?xml version="1.0" encoding="utf-8"?>
<ds:datastoreItem xmlns:ds="http://schemas.openxmlformats.org/officeDocument/2006/customXml" ds:itemID="{3C652415-3782-4BA5-B06E-82A339C03010}"/>
</file>

<file path=customXml/itemProps3.xml><?xml version="1.0" encoding="utf-8"?>
<ds:datastoreItem xmlns:ds="http://schemas.openxmlformats.org/officeDocument/2006/customXml" ds:itemID="{03E47671-0210-4B94-AA8D-00D5F9ED80E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2022</TotalTime>
  <Words>761</Words>
  <Application>Microsoft Office PowerPoint</Application>
  <PresentationFormat>Širokoúhlá obrazovka</PresentationFormat>
  <Paragraphs>130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Calibri</vt:lpstr>
      <vt:lpstr>Calibri Light</vt:lpstr>
      <vt:lpstr>Century Gothic</vt:lpstr>
      <vt:lpstr>Wingdings</vt:lpstr>
      <vt:lpstr>Wingdings 2</vt:lpstr>
      <vt:lpstr>HDOfficeLightV0</vt:lpstr>
      <vt:lpstr>1_HDOfficeLightV0</vt:lpstr>
      <vt:lpstr>Citáty</vt:lpstr>
      <vt:lpstr>Implementace  Krajského akčního plánu  rozvoje vzdělávání  v Královéhradeckém kraji I  1. 1. 2018 – 31. 12. 2020</vt:lpstr>
      <vt:lpstr>Partneři projektu</vt:lpstr>
      <vt:lpstr>16 středních a vyšších odborných škol</vt:lpstr>
      <vt:lpstr>Klíčové aktivity projektu</vt:lpstr>
      <vt:lpstr>   Rozvoj kariérového poradenství  </vt:lpstr>
      <vt:lpstr>Podpora společného vzdělávání</vt:lpstr>
      <vt:lpstr>Podpora polytechnického a odborného vzdělávání </vt:lpstr>
      <vt:lpstr>Podpora polytechnického a odborného vzdělávání</vt:lpstr>
      <vt:lpstr>Podpora polytechnického a odborného vzdělávání</vt:lpstr>
      <vt:lpstr>Podpora čtenářské a matematické gramotnosti </vt:lpstr>
      <vt:lpstr>Anotace projektu</vt:lpstr>
      <vt:lpstr>Náklady projektu</vt:lpstr>
      <vt:lpstr>Realizační tým</vt:lpstr>
      <vt:lpstr>Děkuji za pozornost.</vt:lpstr>
    </vt:vector>
  </TitlesOfParts>
  <Company>Krajský úřad Královéhradeckého kraje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Implementace krajského akčního plánu rozvoje vzdělávání v královéhradeckém kraji I</dc:title>
  <dc:creator>Svátková Alena Mgr.</dc:creator>
  <cp:lastModifiedBy>Kocourková Zuzana Mgr.</cp:lastModifiedBy>
  <cp:revision>94</cp:revision>
  <cp:lastPrinted>2018-02-28T06:14:05Z</cp:lastPrinted>
  <dcterms:created xsi:type="dcterms:W3CDTF">2018-02-20T10:54:27Z</dcterms:created>
  <dcterms:modified xsi:type="dcterms:W3CDTF">2018-11-02T12:48:53Z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