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1" r:id="rId8"/>
    <p:sldId id="262" r:id="rId9"/>
    <p:sldId id="260" r:id="rId10"/>
    <p:sldId id="265" r:id="rId11"/>
    <p:sldId id="264" r:id="rId12"/>
    <p:sldId id="263" r:id="rId13"/>
    <p:sldId id="25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73837" y="5360014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95458" y="1591074"/>
            <a:ext cx="8807441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 program pro širší vedení škol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 ve školách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48 hodin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21011" y="4276391"/>
            <a:ext cx="5724662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Mgr. Dagmar Trčková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8276" y="520262"/>
            <a:ext cx="9884979" cy="473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v rámci projektu </a:t>
            </a:r>
            <a:r>
              <a:rPr lang="cs-CZ" sz="3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SRP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směřuje</a:t>
            </a:r>
            <a:endParaRPr lang="cs-CZ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3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- k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 rozvoji kompetencí ředitelů a širšího vedení škol jako lídrů vzdělávacího procesu. </a:t>
            </a:r>
            <a:endParaRPr lang="cs-CZ" sz="32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sz="3200" dirty="0" smtClean="0"/>
              <a:t> </a:t>
            </a:r>
            <a:r>
              <a:rPr lang="cs-CZ" sz="3200" b="1" dirty="0" smtClean="0"/>
              <a:t>Program </a:t>
            </a:r>
            <a:r>
              <a:rPr lang="cs-CZ" sz="3200" b="1" dirty="0"/>
              <a:t>je určen pro</a:t>
            </a:r>
            <a:r>
              <a:rPr lang="cs-CZ" sz="3200" b="1" dirty="0" smtClean="0"/>
              <a:t>:</a:t>
            </a:r>
          </a:p>
          <a:p>
            <a:pPr lvl="0"/>
            <a:r>
              <a:rPr lang="cs-CZ" sz="3200" b="1" dirty="0"/>
              <a:t> </a:t>
            </a:r>
            <a:r>
              <a:rPr lang="cs-CZ" sz="3200" b="1" dirty="0" smtClean="0"/>
              <a:t>              - </a:t>
            </a:r>
            <a:r>
              <a:rPr lang="cs-CZ" sz="3200" dirty="0" smtClean="0"/>
              <a:t>začínající </a:t>
            </a:r>
            <a:r>
              <a:rPr lang="cs-CZ" sz="3200" dirty="0"/>
              <a:t>ředitele – </a:t>
            </a:r>
            <a:r>
              <a:rPr lang="cs-CZ" sz="3200" i="1" dirty="0"/>
              <a:t>seznámení s </a:t>
            </a:r>
            <a:r>
              <a:rPr lang="cs-CZ" sz="3200" i="1" dirty="0" smtClean="0"/>
              <a:t>tématem</a:t>
            </a:r>
          </a:p>
          <a:p>
            <a:pPr lvl="0"/>
            <a:r>
              <a:rPr lang="cs-CZ" sz="3200" dirty="0"/>
              <a:t> </a:t>
            </a:r>
            <a:r>
              <a:rPr lang="cs-CZ" sz="3200" dirty="0" smtClean="0"/>
              <a:t>              - stávající </a:t>
            </a:r>
            <a:r>
              <a:rPr lang="cs-CZ" sz="3200" dirty="0"/>
              <a:t>ředitele – prohloubení a osvěžení znalostí /stále měnící se legislativa……/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24759" y="1450428"/>
            <a:ext cx="93331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s dotací 48 hodin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Frekvence  seminářů 1x měsíčně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Novinka pro rok 2019 – MŠ,ZŠ a SŠ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přihláškách na NIDV pro  1.pololetí 2019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rozdělen do tematických bloků</a:t>
            </a:r>
          </a:p>
        </p:txBody>
      </p:sp>
    </p:spTree>
    <p:extLst>
      <p:ext uri="{BB962C8B-B14F-4D97-AF65-F5344CB8AC3E}">
        <p14:creationId xmlns:p14="http://schemas.microsoft.com/office/powerpoint/2010/main" val="13536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9449" y="993228"/>
            <a:ext cx="108466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Tematické bloky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blok – </a:t>
            </a:r>
            <a:r>
              <a:rPr lang="cs-CZ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kultura školy 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vnitřní systém hodnot a norem ovlivňující školu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blok - </a:t>
            </a:r>
            <a:r>
              <a:rPr lang="cs-CZ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vedení a řízení změny 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uvědomění si současné situace školy a pochopení základních příčin, které vedou ke změně, </a:t>
            </a:r>
            <a:r>
              <a:rPr lang="cs-CZ" sz="3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swot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cs-CZ" sz="3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analýza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blok 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</a:t>
            </a:r>
            <a:r>
              <a:rPr lang="cs-CZ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strategický  a akční plán školy 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strategická vize ředitele, realizace strategie, kontrola strategie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6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19808" y="1135116"/>
            <a:ext cx="10105696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3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4. blok 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</a:t>
            </a:r>
            <a:r>
              <a:rPr lang="cs-CZ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hodnocení pedagogů 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– zmapování nástrojů pro hodnocení, s oblastmi hodnocení a důsledky </a:t>
            </a:r>
            <a:r>
              <a:rPr lang="cs-CZ" sz="32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hodnocení</a:t>
            </a:r>
          </a:p>
          <a:p>
            <a:pPr lvl="0"/>
            <a:r>
              <a:rPr lang="cs-CZ" sz="3200" dirty="0" smtClean="0"/>
              <a:t>5. blok </a:t>
            </a:r>
            <a:r>
              <a:rPr lang="cs-CZ" sz="3200" dirty="0"/>
              <a:t>– </a:t>
            </a:r>
            <a:r>
              <a:rPr lang="cs-CZ" sz="3200" b="1" dirty="0"/>
              <a:t>evaluace školy </a:t>
            </a:r>
            <a:r>
              <a:rPr lang="cs-CZ" sz="3200" dirty="0"/>
              <a:t>– sběr informací, identifikace toho co funguje a toho co nefunguje, realizace návrhů vedoucí ke zlepšení</a:t>
            </a:r>
          </a:p>
          <a:p>
            <a:pPr lvl="0"/>
            <a:r>
              <a:rPr lang="cs-CZ" sz="3200" dirty="0" smtClean="0"/>
              <a:t>6. blok </a:t>
            </a:r>
            <a:r>
              <a:rPr lang="cs-CZ" sz="3200" dirty="0"/>
              <a:t>– </a:t>
            </a:r>
            <a:r>
              <a:rPr lang="cs-CZ" sz="3200" b="1" dirty="0" smtClean="0"/>
              <a:t>shrnutí -</a:t>
            </a:r>
            <a:r>
              <a:rPr lang="cs-CZ" sz="3200" dirty="0" smtClean="0"/>
              <a:t> </a:t>
            </a:r>
            <a:r>
              <a:rPr lang="cs-CZ" sz="3200" dirty="0"/>
              <a:t>reflexe, prezentace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7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7559" y="851338"/>
            <a:ext cx="1102009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Přínos škole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cs-CZ" sz="32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Zmapování a analýzu současného stavu školy,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Ujasnění, kam má škola směřovat a jaké jsou její priority - cílový stav,</a:t>
            </a:r>
            <a:endParaRPr lang="cs-CZ" sz="32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Nalezení cesty k dosažení žádoucího stavu vzdělávání ve škole</a:t>
            </a:r>
            <a:r>
              <a:rPr lang="cs-CZ" sz="3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4212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8372" y="583324"/>
            <a:ext cx="11020097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Přínos škole</a:t>
            </a:r>
            <a:r>
              <a:rPr lang="cs-CZ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cs-CZ" sz="32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sz="3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Vytvoření </a:t>
            </a: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realistického akčního plánu rozvoje školy a plánu rozvoje pedagogických pracovníků,</a:t>
            </a:r>
            <a:endParaRPr lang="cs-CZ" sz="32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Zefektivnění výchovných a vzdělávacích aktivit ve škole, vč. zájmového vzdělávání,</a:t>
            </a:r>
            <a:endParaRPr lang="cs-CZ" sz="32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Zapojení místní komunity do rozvoje školy (MAP),</a:t>
            </a:r>
            <a:endParaRPr lang="cs-CZ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193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35571" y="1119352"/>
            <a:ext cx="10279119" cy="415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cs-CZ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Přínos řediteli: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Odbornou externí podporu při realizaci plánu rozvoje školy,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Podporu širšího vedení školy ve svých záměrech vedoucích k rozvoji školy,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Širší vedení školy schopné týmové práce, vybavené kompetencí plánovat a strategicky řídit,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tabLst>
                <a:tab pos="457200" algn="l"/>
              </a:tabLs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8634" y="804041"/>
            <a:ext cx="10767849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cs-CZ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Přínos řediteli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32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Pedagogický </a:t>
            </a: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sbor schopný plánovat, organizovat, realizovat a reflektovat výuku </a:t>
            </a:r>
            <a:endParaRPr lang="cs-CZ" sz="3200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32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Zapojení </a:t>
            </a: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zřizovatele do dění školy, v ideálním případě podporu zřizovatele,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Rady a informace, kde najít finanční prostředky na realizaci aktivit (v rámci akčního plánu).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3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785D6766-3716-4E2B-9EBB-331E43AAA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A7F900-DA32-40EF-9E2E-FF559CB2F1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21978A-5BC5-4984-A6D4-667DBE5C02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ed50015-f427-4bca-b79c-7b0ef9a9fc90"/>
    <ds:schemaRef ds:uri="7ffaba63-cadb-4ee0-afcd-3a4a42323a6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229</Words>
  <Application>Microsoft Office PowerPoint</Application>
  <PresentationFormat>Vlastní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NIDV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HOST</cp:lastModifiedBy>
  <cp:revision>27</cp:revision>
  <dcterms:created xsi:type="dcterms:W3CDTF">2017-07-27T07:17:50Z</dcterms:created>
  <dcterms:modified xsi:type="dcterms:W3CDTF">2018-11-19T08:26:31Z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