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6" r:id="rId6"/>
    <p:sldId id="264" r:id="rId7"/>
    <p:sldId id="257" r:id="rId8"/>
    <p:sldId id="260" r:id="rId9"/>
    <p:sldId id="261" r:id="rId10"/>
    <p:sldId id="262" r:id="rId11"/>
    <p:sldId id="263" r:id="rId12"/>
    <p:sldId id="259" r:id="rId13"/>
    <p:sldId id="265" r:id="rId14"/>
    <p:sldId id="25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4" d="100"/>
          <a:sy n="64" d="100"/>
        </p:scale>
        <p:origin x="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16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56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30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92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14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00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92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0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82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30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59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99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611937" y="5420272"/>
            <a:ext cx="8613913" cy="479632"/>
          </a:xfrm>
        </p:spPr>
        <p:txBody>
          <a:bodyPr/>
          <a:lstStyle/>
          <a:p>
            <a:r>
              <a:rPr lang="cs-CZ" sz="2000" dirty="0"/>
              <a:t>CZ.02.3.68/0.0/0.0/15_001/0000283</a:t>
            </a:r>
            <a:r>
              <a:rPr lang="cs-CZ" dirty="0"/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1962159" y="1513111"/>
            <a:ext cx="7642370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Vítejte na třetí místní konferenci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970959" y="2516957"/>
            <a:ext cx="96247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Strategické řízení a plánování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 školách a v územích</a:t>
            </a:r>
          </a:p>
        </p:txBody>
      </p:sp>
      <p:sp>
        <p:nvSpPr>
          <p:cNvPr id="6" name="Obdélník 5"/>
          <p:cNvSpPr/>
          <p:nvPr/>
        </p:nvSpPr>
        <p:spPr>
          <a:xfrm>
            <a:off x="2695481" y="4190906"/>
            <a:ext cx="6175730" cy="70788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13. 11. 2018 Ústí nad Labem</a:t>
            </a:r>
          </a:p>
        </p:txBody>
      </p:sp>
    </p:spTree>
    <p:extLst>
      <p:ext uri="{BB962C8B-B14F-4D97-AF65-F5344CB8AC3E}">
        <p14:creationId xmlns:p14="http://schemas.microsoft.com/office/powerpoint/2010/main" val="2500591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6244" y="376413"/>
            <a:ext cx="10515600" cy="1226608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Závěrem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845" y="2040114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3600" dirty="0"/>
              <a:t>Kvalitní škola ví, kam chce směřovat, a jde úspěšně za svým cílem.</a:t>
            </a:r>
          </a:p>
          <a:p>
            <a:pPr>
              <a:lnSpc>
                <a:spcPct val="150000"/>
              </a:lnSpc>
            </a:pPr>
            <a:r>
              <a:rPr lang="cs-CZ" sz="3600" dirty="0"/>
              <a:t>Kvalitní školu tvoří kvalitní učitelé a další pedagogičtí pracovníci.</a:t>
            </a:r>
          </a:p>
          <a:p>
            <a:pPr>
              <a:lnSpc>
                <a:spcPct val="150000"/>
              </a:lnSpc>
            </a:pPr>
            <a:r>
              <a:rPr lang="cs-CZ" sz="3600" dirty="0"/>
              <a:t>Je potřeba motivovat všechny pracovníky! </a:t>
            </a:r>
          </a:p>
        </p:txBody>
      </p:sp>
    </p:spTree>
    <p:extLst>
      <p:ext uri="{BB962C8B-B14F-4D97-AF65-F5344CB8AC3E}">
        <p14:creationId xmlns:p14="http://schemas.microsoft.com/office/powerpoint/2010/main" val="3695439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99823" y="2130219"/>
            <a:ext cx="9144000" cy="271271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Děkuji za pozornost</a:t>
            </a:r>
            <a:br>
              <a:rPr lang="cs-CZ" b="1" dirty="0"/>
            </a:br>
            <a:br>
              <a:rPr lang="cs-CZ" sz="3600" b="1" dirty="0"/>
            </a:br>
            <a:r>
              <a:rPr lang="cs-CZ" sz="3600" b="1" dirty="0"/>
              <a:t>Mgr. Bc. Jana </a:t>
            </a:r>
            <a:r>
              <a:rPr lang="cs-CZ" sz="3600" b="1" dirty="0" err="1"/>
              <a:t>Pucharová</a:t>
            </a:r>
            <a:br>
              <a:rPr lang="cs-CZ" sz="3600" b="1" dirty="0"/>
            </a:br>
            <a:br>
              <a:rPr lang="cs-CZ" sz="3600" b="1" dirty="0"/>
            </a:br>
            <a:r>
              <a:rPr lang="cs-CZ" sz="3600" b="1" dirty="0"/>
              <a:t>Biskupské gymnázium, ZŠ a MŠ </a:t>
            </a:r>
            <a:r>
              <a:rPr lang="cs-CZ" sz="3600" b="1" dirty="0" err="1"/>
              <a:t>Bohosudov</a:t>
            </a:r>
            <a:endParaRPr lang="cs-CZ" sz="3600" b="1" dirty="0"/>
          </a:p>
        </p:txBody>
      </p:sp>
      <p:sp>
        <p:nvSpPr>
          <p:cNvPr id="3" name="Obdélník 2"/>
          <p:cNvSpPr/>
          <p:nvPr/>
        </p:nvSpPr>
        <p:spPr>
          <a:xfrm>
            <a:off x="7947681" y="5487085"/>
            <a:ext cx="4067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CZ.02.3.68/0.0/0.0/15_001/0000283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543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49809" y="5367528"/>
            <a:ext cx="13476042" cy="532376"/>
          </a:xfrm>
        </p:spPr>
        <p:txBody>
          <a:bodyPr/>
          <a:lstStyle/>
          <a:p>
            <a:r>
              <a:rPr lang="cs-CZ" b="1" dirty="0"/>
              <a:t>Mgr. Bc. Jana </a:t>
            </a:r>
            <a:r>
              <a:rPr lang="cs-CZ" b="1" dirty="0" err="1"/>
              <a:t>Pucharová</a:t>
            </a:r>
            <a:r>
              <a:rPr lang="cs-CZ" b="1" dirty="0"/>
              <a:t> – ředitelka školy</a:t>
            </a:r>
            <a:r>
              <a:rPr lang="cs-CZ" dirty="0"/>
              <a:t> </a:t>
            </a:r>
          </a:p>
        </p:txBody>
      </p:sp>
      <p:sp>
        <p:nvSpPr>
          <p:cNvPr id="4" name="Obdélník 3"/>
          <p:cNvSpPr/>
          <p:nvPr/>
        </p:nvSpPr>
        <p:spPr>
          <a:xfrm>
            <a:off x="1962159" y="1513111"/>
            <a:ext cx="7642370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Příklad dobré praxe</a:t>
            </a:r>
          </a:p>
        </p:txBody>
      </p:sp>
      <p:sp>
        <p:nvSpPr>
          <p:cNvPr id="5" name="Obdélník 4"/>
          <p:cNvSpPr/>
          <p:nvPr/>
        </p:nvSpPr>
        <p:spPr>
          <a:xfrm>
            <a:off x="970959" y="2516957"/>
            <a:ext cx="96247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cs-CZ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Vzdělávací program Strategické řízení a plánování ve školách</a:t>
            </a:r>
          </a:p>
        </p:txBody>
      </p:sp>
      <p:sp>
        <p:nvSpPr>
          <p:cNvPr id="6" name="Obdélník 5"/>
          <p:cNvSpPr/>
          <p:nvPr/>
        </p:nvSpPr>
        <p:spPr>
          <a:xfrm>
            <a:off x="1146624" y="4136356"/>
            <a:ext cx="9273436" cy="70788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cs-CZ" sz="4000" b="1" dirty="0"/>
              <a:t>Biskupské gymnázium, ZŠ a MŠ </a:t>
            </a:r>
            <a:r>
              <a:rPr lang="cs-CZ" sz="4000" b="1" dirty="0" err="1"/>
              <a:t>Bohosudov</a:t>
            </a:r>
            <a:endParaRPr lang="cs-CZ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6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Strategie rozvoje školy – co mi to dalo?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3600" dirty="0"/>
              <a:t>Proč ji mít? – ujasnit si, kam a jak se posouvat</a:t>
            </a:r>
          </a:p>
          <a:p>
            <a:pPr>
              <a:lnSpc>
                <a:spcPct val="150000"/>
              </a:lnSpc>
            </a:pPr>
            <a:r>
              <a:rPr lang="cs-CZ" sz="3600" dirty="0"/>
              <a:t>Jednotlivé fáze</a:t>
            </a:r>
          </a:p>
          <a:p>
            <a:pPr>
              <a:lnSpc>
                <a:spcPct val="150000"/>
              </a:lnSpc>
            </a:pPr>
            <a:r>
              <a:rPr lang="cs-CZ" sz="3600" dirty="0"/>
              <a:t>Ubezpečit se, co děláme dobře – kultura školy</a:t>
            </a:r>
          </a:p>
          <a:p>
            <a:pPr>
              <a:lnSpc>
                <a:spcPct val="150000"/>
              </a:lnSpc>
            </a:pPr>
            <a:r>
              <a:rPr lang="cs-CZ" sz="3600" dirty="0"/>
              <a:t>My ředitelé v tom nejsme sami, jsme tým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5738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Kdo má vytvářet strategii rozvoje školy?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3600" dirty="0"/>
              <a:t>Pedagogové: </a:t>
            </a:r>
          </a:p>
          <a:p>
            <a:pPr lvl="4">
              <a:lnSpc>
                <a:spcPct val="150000"/>
              </a:lnSpc>
            </a:pPr>
            <a:r>
              <a:rPr lang="cs-CZ" sz="3600" dirty="0"/>
              <a:t>Učitelé</a:t>
            </a:r>
          </a:p>
          <a:p>
            <a:pPr lvl="4">
              <a:lnSpc>
                <a:spcPct val="150000"/>
              </a:lnSpc>
            </a:pPr>
            <a:r>
              <a:rPr lang="cs-CZ" sz="3600" dirty="0"/>
              <a:t>Vychovatelé</a:t>
            </a:r>
          </a:p>
          <a:p>
            <a:pPr marL="2057400" lvl="8">
              <a:lnSpc>
                <a:spcPct val="150000"/>
              </a:lnSpc>
              <a:spcBef>
                <a:spcPts val="1000"/>
              </a:spcBef>
            </a:pPr>
            <a:r>
              <a:rPr lang="cs-CZ" sz="3600" dirty="0"/>
              <a:t>Asistenti </a:t>
            </a:r>
          </a:p>
          <a:p>
            <a:pPr marL="228600" lvl="4">
              <a:lnSpc>
                <a:spcPct val="150000"/>
              </a:lnSpc>
              <a:spcBef>
                <a:spcPts val="1000"/>
              </a:spcBef>
            </a:pPr>
            <a:r>
              <a:rPr lang="cs-CZ" sz="3600" b="1" dirty="0"/>
              <a:t>všichni budou zapojeni do její realizace</a:t>
            </a:r>
          </a:p>
          <a:p>
            <a:pPr>
              <a:lnSpc>
                <a:spcPct val="150000"/>
              </a:lnSpc>
            </a:pP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682696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Kdo má vytvářet strategii rozvoje školy?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s-CZ" sz="3600" dirty="0"/>
              <a:t>Provozní zaměstnanci – vidí věci jinak</a:t>
            </a:r>
            <a:r>
              <a:rPr lang="cs-CZ" sz="3600" b="1" dirty="0"/>
              <a:t>, setkávají se uvnitř školy s</a:t>
            </a:r>
            <a:r>
              <a:rPr lang="cs-CZ" sz="3600" dirty="0"/>
              <a:t> </a:t>
            </a:r>
            <a:r>
              <a:rPr lang="cs-CZ" sz="3600" b="1" dirty="0"/>
              <a:t>ostatními </a:t>
            </a:r>
            <a:endParaRPr lang="cs-CZ" sz="3600" dirty="0"/>
          </a:p>
          <a:p>
            <a:pPr>
              <a:lnSpc>
                <a:spcPct val="150000"/>
              </a:lnSpc>
            </a:pPr>
            <a:r>
              <a:rPr lang="cs-CZ" sz="3600" dirty="0"/>
              <a:t>Žáci – mají nápady, dávají zpětnou vazbu</a:t>
            </a:r>
          </a:p>
          <a:p>
            <a:pPr>
              <a:lnSpc>
                <a:spcPct val="150000"/>
              </a:lnSpc>
            </a:pPr>
            <a:r>
              <a:rPr lang="cs-CZ" sz="3600" dirty="0"/>
              <a:t>Rodiče – oni rozhodují, zda k nám dítě dají – </a:t>
            </a:r>
            <a:r>
              <a:rPr lang="cs-CZ" sz="3600" b="1" dirty="0"/>
              <a:t>dotazník spokojenosti</a:t>
            </a:r>
          </a:p>
          <a:p>
            <a:pPr>
              <a:lnSpc>
                <a:spcPct val="150000"/>
              </a:lnSpc>
            </a:pPr>
            <a:r>
              <a:rPr lang="cs-CZ" sz="3600" dirty="0"/>
              <a:t>Zřizovatel – měl by vědět a znát strategii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6218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sz="3600" dirty="0"/>
              <a:t>SWOT analýza – potřeba vyhodnocovat a provádět opakovaně </a:t>
            </a:r>
          </a:p>
          <a:p>
            <a:pPr>
              <a:lnSpc>
                <a:spcPct val="150000"/>
              </a:lnSpc>
            </a:pPr>
            <a:r>
              <a:rPr lang="cs-CZ" sz="3600" dirty="0"/>
              <a:t>Uvědomit si, co lze změnit a co jsou faktory, které jsou nezměnitelné</a:t>
            </a:r>
          </a:p>
          <a:p>
            <a:pPr>
              <a:lnSpc>
                <a:spcPct val="150000"/>
              </a:lnSpc>
            </a:pPr>
            <a:r>
              <a:rPr lang="cs-CZ" sz="3600" dirty="0"/>
              <a:t>Jak lze provádět analýzu – role </a:t>
            </a:r>
            <a:r>
              <a:rPr lang="cs-CZ" sz="3600" dirty="0" err="1"/>
              <a:t>facilitátora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530818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VIZE – vlastní zkušenost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Při sloučení škol byla vize stát se komunitní školou. </a:t>
            </a:r>
          </a:p>
          <a:p>
            <a:pPr>
              <a:lnSpc>
                <a:spcPct val="150000"/>
              </a:lnSpc>
            </a:pPr>
            <a:r>
              <a:rPr lang="cs-CZ" dirty="0"/>
              <a:t>Na základě tohoto školení jsme vyhodnotili původní písemně zpracovanou vizi </a:t>
            </a:r>
          </a:p>
          <a:p>
            <a:pPr>
              <a:lnSpc>
                <a:spcPct val="150000"/>
              </a:lnSpc>
            </a:pPr>
            <a:r>
              <a:rPr lang="cs-CZ" dirty="0"/>
              <a:t>Zjištění, že vize byla naplněna</a:t>
            </a:r>
          </a:p>
          <a:p>
            <a:pPr>
              <a:lnSpc>
                <a:spcPct val="150000"/>
              </a:lnSpc>
            </a:pPr>
            <a:r>
              <a:rPr lang="cs-CZ" dirty="0"/>
              <a:t>Zpracovali jsme novou vizi společně</a:t>
            </a:r>
          </a:p>
        </p:txBody>
      </p:sp>
    </p:spTree>
    <p:extLst>
      <p:ext uri="{BB962C8B-B14F-4D97-AF65-F5344CB8AC3E}">
        <p14:creationId xmlns:p14="http://schemas.microsoft.com/office/powerpoint/2010/main" val="129411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MISE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600" dirty="0"/>
              <a:t>„Místo odrazu“</a:t>
            </a:r>
          </a:p>
          <a:p>
            <a:pPr>
              <a:lnSpc>
                <a:spcPct val="150000"/>
              </a:lnSpc>
            </a:pPr>
            <a:r>
              <a:rPr lang="cs-CZ" sz="3600" dirty="0"/>
              <a:t>Důležitá pro nové kolegy</a:t>
            </a:r>
          </a:p>
          <a:p>
            <a:pPr>
              <a:lnSpc>
                <a:spcPct val="150000"/>
              </a:lnSpc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192036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Potřeba evaluace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3600" dirty="0"/>
              <a:t>Nutnost vyhodnocovat akční plány</a:t>
            </a:r>
          </a:p>
          <a:p>
            <a:pPr>
              <a:lnSpc>
                <a:spcPct val="150000"/>
              </a:lnSpc>
            </a:pPr>
            <a:r>
              <a:rPr lang="cs-CZ" sz="3600" dirty="0"/>
              <a:t>Sledovat plnění plánů</a:t>
            </a:r>
          </a:p>
          <a:p>
            <a:pPr>
              <a:lnSpc>
                <a:spcPct val="150000"/>
              </a:lnSpc>
            </a:pPr>
            <a:r>
              <a:rPr lang="cs-CZ" sz="3600" dirty="0"/>
              <a:t>Nejlépe dvakrát v roce</a:t>
            </a:r>
          </a:p>
          <a:p>
            <a:pPr>
              <a:lnSpc>
                <a:spcPct val="150000"/>
              </a:lnSpc>
            </a:pPr>
            <a:r>
              <a:rPr lang="cs-CZ" sz="3600" dirty="0"/>
              <a:t>Na základě evaluace je potřeba provádět aktualizaci </a:t>
            </a:r>
          </a:p>
        </p:txBody>
      </p:sp>
    </p:spTree>
    <p:extLst>
      <p:ext uri="{BB962C8B-B14F-4D97-AF65-F5344CB8AC3E}">
        <p14:creationId xmlns:p14="http://schemas.microsoft.com/office/powerpoint/2010/main" val="22178504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10" ma:contentTypeDescription="Vytvoří nový dokument" ma:contentTypeScope="" ma:versionID="77d0729ef453f8ebc4c2f75ab0de72fb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d0ac4cad5745c66a085e053ea80f398d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Props1.xml><?xml version="1.0" encoding="utf-8"?>
<ds:datastoreItem xmlns:ds="http://schemas.openxmlformats.org/officeDocument/2006/customXml" ds:itemID="{1D4608A3-19F8-4115-AA12-FCC586D60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50015-f427-4bca-b79c-7b0ef9a9fc90"/>
    <ds:schemaRef ds:uri="7ffaba63-cadb-4ee0-afcd-3a4a42323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8D3859-E933-4DC1-84FF-F648CF634D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B1C0CE-9C91-42E8-B118-87FDB3D67FB9}">
  <ds:schemaRefs>
    <ds:schemaRef ds:uri="http://www.w3.org/XML/1998/namespace"/>
    <ds:schemaRef ds:uri="http://purl.org/dc/dcmitype/"/>
    <ds:schemaRef ds:uri="http://purl.org/dc/elements/1.1/"/>
    <ds:schemaRef ds:uri="7ffaba63-cadb-4ee0-afcd-3a4a42323a6d"/>
    <ds:schemaRef ds:uri="http://purl.org/dc/terms/"/>
    <ds:schemaRef ds:uri="http://schemas.microsoft.com/office/2006/documentManagement/types"/>
    <ds:schemaRef ds:uri="4ed50015-f427-4bca-b79c-7b0ef9a9fc90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291</Words>
  <Application>Microsoft Office PowerPoint</Application>
  <PresentationFormat>Širokoúhlá obrazovka</PresentationFormat>
  <Paragraphs>48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Strategie rozvoje školy – co mi to dalo?</vt:lpstr>
      <vt:lpstr>Kdo má vytvářet strategii rozvoje školy?</vt:lpstr>
      <vt:lpstr>Kdo má vytvářet strategii rozvoje školy?</vt:lpstr>
      <vt:lpstr>Analýza</vt:lpstr>
      <vt:lpstr>VIZE – vlastní zkušenost</vt:lpstr>
      <vt:lpstr>MISE</vt:lpstr>
      <vt:lpstr>Potřeba evaluace</vt:lpstr>
      <vt:lpstr>Závěrem </vt:lpstr>
      <vt:lpstr>Děkuji za pozornost  Mgr. Bc. Jana Pucharová  Biskupské gymnázium, ZŠ a MŠ Bohosudov</vt:lpstr>
    </vt:vector>
  </TitlesOfParts>
  <Company>NIDV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Lehmann Jakub</dc:creator>
  <cp:lastModifiedBy>Soukal Petr</cp:lastModifiedBy>
  <cp:revision>28</cp:revision>
  <dcterms:created xsi:type="dcterms:W3CDTF">2017-07-27T07:17:50Z</dcterms:created>
  <dcterms:modified xsi:type="dcterms:W3CDTF">2018-11-06T13:36:18Z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