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0" r:id="rId6"/>
    <p:sldId id="257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58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E4936-2092-43BC-84C5-05747DA998FD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38856-90D7-4654-86F7-A5DD83A816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22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73837" y="5360014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970959" y="2516957"/>
            <a:ext cx="966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MŠ Dvouletky, Praha 10 v projektu SRP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921011" y="4276391"/>
            <a:ext cx="5724662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Jana Bezděková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94808" y="997528"/>
            <a:ext cx="84374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Jak jsme postupovali </a:t>
            </a:r>
          </a:p>
          <a:p>
            <a:endParaRPr lang="cs-CZ" b="1" dirty="0"/>
          </a:p>
          <a:p>
            <a:r>
              <a:rPr lang="cs-CZ" sz="2400" dirty="0" smtClean="0"/>
              <a:t>Od začátku s konzultantem rozvoje školy (KRŠ)  - první kontaktní rozhovory s ředitelkou MŠ jako školním koordinátorem rozvoje (ŠKR)</a:t>
            </a:r>
          </a:p>
          <a:p>
            <a:endParaRPr lang="cs-CZ" dirty="0"/>
          </a:p>
          <a:p>
            <a:r>
              <a:rPr lang="cs-CZ" sz="3200" b="1" dirty="0" smtClean="0"/>
              <a:t>Povinné kroky: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Potvrzení  o zapojení školy do projektu OP VVV, K02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Memorandum – zřizovatel spolu s NIDV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Průběžné vzdělávání ŠKR – VP 48 hodin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0689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1418" y="557349"/>
            <a:ext cx="9190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Další kroky v projektu</a:t>
            </a:r>
          </a:p>
          <a:p>
            <a:endParaRPr lang="cs-CZ" sz="2400" dirty="0"/>
          </a:p>
          <a:p>
            <a:pPr marL="342900" indent="-342900">
              <a:buAutoNum type="arabicPeriod"/>
            </a:pPr>
            <a:r>
              <a:rPr lang="cs-CZ" sz="2400" dirty="0" smtClean="0"/>
              <a:t>Seznamování s metodickými materiály a dokumenty  - orientace v nich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Definování souboru postupných kroků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Novelizace a doplnění vnitřních dokumentů školy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Postupné zpracování Záznamového archu (ZA) – kritéria relevance 3, následně 2 a 1</a:t>
            </a:r>
          </a:p>
          <a:p>
            <a:pPr marL="342900" indent="-342900">
              <a:buAutoNum type="arabicPeriod"/>
            </a:pPr>
            <a:r>
              <a:rPr lang="cs-CZ" sz="2400" dirty="0" smtClean="0"/>
              <a:t>Zpracování dokumentu „Rozvojové potřeby školy“ – dílčí výstupní dokument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s termínem 31. 1.</a:t>
            </a:r>
          </a:p>
          <a:p>
            <a:pPr marL="342900" indent="-342900">
              <a:buAutoNum type="arabicPeriod" startAt="6"/>
            </a:pPr>
            <a:r>
              <a:rPr lang="cs-CZ" sz="2400" dirty="0" smtClean="0"/>
              <a:t>Příprava a realizace SWOT analýzy</a:t>
            </a:r>
          </a:p>
          <a:p>
            <a:pPr marL="342900" indent="-342900">
              <a:buAutoNum type="arabicPeriod" startAt="6"/>
            </a:pPr>
            <a:r>
              <a:rPr lang="cs-CZ" sz="2400" dirty="0" smtClean="0"/>
              <a:t>Příprava a realizace zjištění Kultury školy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165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29048" y="1030778"/>
            <a:ext cx="83709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Strategický plán rozvoje školy (SPRŠ)  </a:t>
            </a:r>
            <a:endParaRPr lang="cs-CZ" sz="3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Stanovení MISE – postup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Stanovení VIZE – postup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Soubor strategických cílů (SC)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3200" dirty="0" smtClean="0"/>
          </a:p>
          <a:p>
            <a:r>
              <a:rPr lang="cs-CZ" sz="3200" b="1" dirty="0" smtClean="0"/>
              <a:t>Výchozí zdroje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Záznamový arch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SWOT analýza – výstupy a jejich interpretace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Kultura školy – výstupy a jejich interpretace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Formulace strategických cílů (SC)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39174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70857" y="722811"/>
            <a:ext cx="101102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Školní akční plán (ŠAP)  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Nedílná součást SPRŠ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Strategické cíle – splnění v aktuálním školním roce (1. rok projektu)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Rozpracování strategických cílů s definováním souboru postupných kroků: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- termíny splnění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- určení odpovědnosti za jednotlivé kroky (škola, zřizovatel, pedagogický </a:t>
            </a:r>
            <a:r>
              <a:rPr lang="cs-CZ" sz="2400" dirty="0" smtClean="0"/>
              <a:t>sbor, nepedagogičtí </a:t>
            </a:r>
            <a:r>
              <a:rPr lang="cs-CZ" sz="2400" dirty="0" smtClean="0"/>
              <a:t>zaměstnanci)</a:t>
            </a:r>
          </a:p>
          <a:p>
            <a:endParaRPr lang="cs-CZ" sz="3200" dirty="0"/>
          </a:p>
          <a:p>
            <a:r>
              <a:rPr lang="cs-CZ" sz="3200" b="1" dirty="0" smtClean="0"/>
              <a:t>Průběžné strategické cíle (PR) 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Stručný bodový popis jejich obsahu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Následné rozpracování souboru postupných kroků</a:t>
            </a:r>
          </a:p>
        </p:txBody>
      </p:sp>
    </p:spTree>
    <p:extLst>
      <p:ext uri="{BB962C8B-B14F-4D97-AF65-F5344CB8AC3E}">
        <p14:creationId xmlns:p14="http://schemas.microsoft.com/office/powerpoint/2010/main" val="392654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01189" y="775062"/>
            <a:ext cx="108247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Postup při implementování cílů   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plánování SC by měl ředitel stanovovat přibližně na jedno volební období (5 – 6 let)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Metoda SMART – cíl musí být specifikovaný, měřitelný, akceptovatelný, realizovatelný, termínovaný)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Kladení otázek:</a:t>
            </a:r>
          </a:p>
          <a:p>
            <a:r>
              <a:rPr lang="cs-CZ" sz="2400" dirty="0" smtClean="0"/>
              <a:t>      - CO a PROČ (pojmenování cíle a zdůvodnění důležitosti řešení úkolu)</a:t>
            </a:r>
          </a:p>
          <a:p>
            <a:r>
              <a:rPr lang="cs-CZ" sz="2400" dirty="0" smtClean="0"/>
              <a:t>      - KDO (angažovanost a delegování zaměstnanců v konkrétním úkolu)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- KDY  (reálný termín plnění)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- JAK (soubor postupných kroků vedoucích k dosahování stanoveného cíle)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Vytvoření strategické matice – sestavování dle předešlých kroků včetně evaluace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11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1" y="217714"/>
            <a:ext cx="109379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Plán evaluace  </a:t>
            </a:r>
          </a:p>
          <a:p>
            <a:endParaRPr lang="cs-CZ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Dosahování míry a kvality naplňování jednotlivých SC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Frekvence – 1 x za ½ roku nebo za 1 rok</a:t>
            </a:r>
          </a:p>
          <a:p>
            <a:endParaRPr lang="cs-CZ" sz="2400" dirty="0"/>
          </a:p>
          <a:p>
            <a:r>
              <a:rPr lang="cs-CZ" sz="2400" dirty="0" smtClean="0"/>
              <a:t>Plán seznamování se strategií a její propagace</a:t>
            </a:r>
          </a:p>
          <a:p>
            <a:endParaRPr lang="cs-CZ" dirty="0"/>
          </a:p>
          <a:p>
            <a:r>
              <a:rPr lang="cs-CZ" sz="3200" b="1" dirty="0" smtClean="0"/>
              <a:t>Hodnocení projektu po absolvování 1. vlny podpory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Po zkušenostech mohu vstup do SRP doporučit –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Jedná se o plánování rozvoje školy tzv. na míru a přitom se neodklání od původní vize školy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Naplňování vize a mise školy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Rozlišování důležitosti úkolů – jejich hierarchie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Přehlednost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Hospodaření s časem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Efektivní vedení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algn="ctr"/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22953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02674" y="1384662"/>
            <a:ext cx="83637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Následující ukázky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Soubor strategických cílů s časovým určením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Strategický cíl rozpracovaný do souboru postupných kroků s termíny plnění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Strategický cíl průběžný se specifikací možného obsahu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681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8" y="98323"/>
            <a:ext cx="9298526" cy="589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55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5741" y="304800"/>
            <a:ext cx="88972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Představení školy</a:t>
            </a:r>
          </a:p>
          <a:p>
            <a:endParaRPr lang="cs-CZ" dirty="0" smtClean="0"/>
          </a:p>
          <a:p>
            <a:r>
              <a:rPr lang="cs-CZ" sz="2800" b="1" dirty="0" smtClean="0"/>
              <a:t>Naše škola</a:t>
            </a:r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Založena 29. ledna 1956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Lokalita školy – Praha 10, starší bytová zástavba řadových rodinných domků (ze 60. let)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Kapacita školy – 112 dětí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Počet tříd – 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Počet zaměstnanců – 16; z toho 8 pedagogů a 1 asistent pedagoga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Věkové složení zaměstnanců – 49,75 průměrný věk pedagogů; 54,67 průměrný věk ostatních zaměstnanců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Kvalifikační složení pedagogů – 3 VŠ, 5 SŠ, asistent SŠ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Ředitelka ve funkci 2 roky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Zřizovatelem školy je MČ Praha 10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04109" y="1288473"/>
            <a:ext cx="84457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Vstup do projektu – PROČ?</a:t>
            </a:r>
          </a:p>
          <a:p>
            <a:endParaRPr lang="cs-CZ" dirty="0"/>
          </a:p>
          <a:p>
            <a:r>
              <a:rPr lang="cs-CZ" sz="2800" b="1" dirty="0" smtClean="0"/>
              <a:t>Vlastní pohled</a:t>
            </a:r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Nabídka mně oslovila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Výzva, něco nového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Příslib odborné pomoci konzultanta rozvoje školy (KRŠ) – oblast managementu, řízení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Efektivita vedení školy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59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87979" y="831273"/>
            <a:ext cx="78139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Vlastní zkušenosti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Prvotní pocity ředitelky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Reakce zaměstnanců na vstup do projektu – jejich postoje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Hierarchie úkolů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Změna stylu uvažování –  nadhled, přehlednost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Plánování jednotlivých kroků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Dělení cílů – krátkodobé…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Delegování - nejtěžší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72414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76846" y="757646"/>
            <a:ext cx="8064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Co mi to přinese?</a:t>
            </a:r>
          </a:p>
          <a:p>
            <a:endParaRPr lang="cs-CZ" dirty="0"/>
          </a:p>
          <a:p>
            <a:r>
              <a:rPr lang="cs-CZ" sz="2800" b="1" dirty="0" smtClean="0"/>
              <a:t>Příležitost naučit se: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Přemýšlet dopředu a s nadhledem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Způsob jak se nenechat zahltit povinnostmi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Rozlišovat důležité, méně důležité od nedůležitého – přehlednost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Vnímat CO a v JAKÉ MÍŘE je nutné a důležité:</a:t>
            </a:r>
          </a:p>
          <a:p>
            <a:r>
              <a:rPr lang="cs-CZ" sz="2400" dirty="0" smtClean="0"/>
              <a:t>           - pro děti, zaměstnance, rodiče/zákonné zástupce</a:t>
            </a:r>
          </a:p>
          <a:p>
            <a:r>
              <a:rPr lang="cs-CZ" sz="2400" dirty="0" smtClean="0"/>
              <a:t>           - </a:t>
            </a:r>
            <a:r>
              <a:rPr lang="cs-CZ" sz="2400" dirty="0"/>
              <a:t>p</a:t>
            </a:r>
            <a:r>
              <a:rPr lang="cs-CZ" sz="2400" dirty="0" smtClean="0"/>
              <a:t>ro další rozvoj školy, aby směřovala k tzv. „dobré škole“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Řešit co je nezbytné pro školu jako organizaci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066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2411" y="478971"/>
            <a:ext cx="957388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Vstup do projektu</a:t>
            </a:r>
          </a:p>
          <a:p>
            <a:endParaRPr lang="cs-CZ" sz="2800" dirty="0"/>
          </a:p>
          <a:p>
            <a:r>
              <a:rPr lang="cs-CZ" sz="2800" b="1" dirty="0" smtClean="0"/>
              <a:t>Příprava na vstup do projektu a první kroky</a:t>
            </a:r>
          </a:p>
          <a:p>
            <a:endParaRPr lang="cs-CZ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Získání dostatku informací o projektu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Být přesvědčen o přínosu a významu projektu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Spolupráce s KRŠ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Seznámení zaměstnanců se záměrem vstupu do projektu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Na větších školách zvolení skupiny pedagogů, kteří budou prostředníky ostatních – užší spolupráce s ředitelem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Analýza kultury školy, její tradice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SWOT analýza – silné, slabé stránky, příležitosti, hrozby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Seznámení zaměstnanců s výsledky šetření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Výstižné pojmenování úkolu, problému, posunu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0224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10196" y="1105593"/>
            <a:ext cx="7148946" cy="4256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14400" y="1030777"/>
            <a:ext cx="104740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Struktura a harmonogram projektu </a:t>
            </a:r>
          </a:p>
          <a:p>
            <a:endParaRPr lang="cs-CZ" dirty="0"/>
          </a:p>
          <a:p>
            <a:r>
              <a:rPr lang="cs-CZ" sz="2800" dirty="0" smtClean="0"/>
              <a:t>Projekt rozvržen do 2 školních let a dále členěn na 4 části</a:t>
            </a:r>
          </a:p>
          <a:p>
            <a:endParaRPr lang="cs-CZ" dirty="0"/>
          </a:p>
          <a:p>
            <a:r>
              <a:rPr lang="cs-CZ" sz="2400" dirty="0" smtClean="0"/>
              <a:t>1. rok: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1. pololetí – definování potřeb školy, analýza vnitřního a vnějšího prostředí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2. pololetí – plán rozvoje školy</a:t>
            </a:r>
          </a:p>
          <a:p>
            <a:r>
              <a:rPr lang="cs-CZ" sz="2400" dirty="0" smtClean="0"/>
              <a:t>2. rok: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1. pololetí – implementace navržených opatření do života školy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2. pololetí – pokračování implementace, evaluace podpory a posunu školy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21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15589" y="426720"/>
            <a:ext cx="9119062" cy="57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Soubor strategických cílů (SC) – členění podle časového určení </a:t>
            </a:r>
          </a:p>
          <a:p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Krátkodobé (KD) – 1 rok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Střednědobé (SD) – 2-3 roky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Dlouhodobé (DD) – 5 let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Průběžné (PR) – přesah přes časová rozhraní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sz="3200" b="1" dirty="0" smtClean="0"/>
              <a:t>Obsah strategických cílů</a:t>
            </a:r>
          </a:p>
          <a:p>
            <a:endParaRPr lang="cs-CZ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Výstižné pojmenování cíle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Delegování úkolů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Očekávaný termín splnění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smtClean="0"/>
              <a:t>Stupeň důležitosti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38249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5D6766-3716-4E2B-9EBB-331E43AAA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21978A-5BC5-4984-A6D4-667DBE5C02BC}">
  <ds:schemaRefs>
    <ds:schemaRef ds:uri="http://purl.org/dc/terms/"/>
    <ds:schemaRef ds:uri="http://purl.org/dc/elements/1.1/"/>
    <ds:schemaRef ds:uri="4ed50015-f427-4bca-b79c-7b0ef9a9fc90"/>
    <ds:schemaRef ds:uri="http://schemas.microsoft.com/office/2006/metadata/properties"/>
    <ds:schemaRef ds:uri="7ffaba63-cadb-4ee0-afcd-3a4a42323a6d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A7F900-DA32-40EF-9E2E-FF559CB2F1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878</Words>
  <Application>Microsoft Office PowerPoint</Application>
  <PresentationFormat>Širokoúhlá obrazovka</PresentationFormat>
  <Paragraphs>156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Poláčková Anna</cp:lastModifiedBy>
  <cp:revision>51</cp:revision>
  <cp:lastPrinted>2018-11-08T16:21:20Z</cp:lastPrinted>
  <dcterms:created xsi:type="dcterms:W3CDTF">2017-07-27T07:17:50Z</dcterms:created>
  <dcterms:modified xsi:type="dcterms:W3CDTF">2018-11-12T11:25:20Z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