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72" r:id="rId3"/>
    <p:sldId id="473" r:id="rId4"/>
    <p:sldId id="455" r:id="rId5"/>
    <p:sldId id="465" r:id="rId6"/>
    <p:sldId id="466" r:id="rId7"/>
    <p:sldId id="464" r:id="rId8"/>
    <p:sldId id="467" r:id="rId9"/>
    <p:sldId id="468" r:id="rId10"/>
    <p:sldId id="471" r:id="rId11"/>
    <p:sldId id="469" r:id="rId12"/>
  </p:sldIdLst>
  <p:sldSz cx="9144000" cy="6858000" type="screen4x3"/>
  <p:notesSz cx="6784975" cy="9906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0911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6CF32C0-8192-4221-813C-CDFA54D3BE4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08138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1363"/>
            <a:ext cx="4953000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6938"/>
            <a:ext cx="5429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09113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3F024ED-F1E7-4019-8EA4-49C50FBD1A0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55831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F024ED-F1E7-4019-8EA4-49C50FBD1A08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529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5FB52-2AA9-4A2D-BCDC-1E515417ABD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39F63-BD85-4292-B69F-60E24498865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2CEAD-5884-409E-8CB7-C4A1F40FEA2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A60DB-AD11-4423-B46C-5E49B80260B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4ACBF-69F8-4D85-BC45-BBBB62A200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F833D-DBC0-493B-818E-CB76B350C9B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000A-1909-4466-9706-4A15DCA89A8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BA88F-43AB-4855-9A3F-057C70B6FB1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B37BD-CDFA-485E-A612-8A4B1660EB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EFE65-E3FC-4CCB-A33E-1917F683BC7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0E3D9-3941-44D4-B12E-26E72A43C7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9900" y="76031"/>
            <a:ext cx="8521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  <a:p>
            <a:pPr lvl="4"/>
            <a:r>
              <a:rPr lang="cs-CZ" altLang="cs-CZ" dirty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54CA9E9-A10B-4BD6-91C8-D99C3D5F2F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036200"/>
            <a:ext cx="3226669" cy="720000"/>
          </a:xfrm>
          <a:prstGeom prst="rect">
            <a:avLst/>
          </a:prstGeom>
        </p:spPr>
      </p:pic>
      <p:sp>
        <p:nvSpPr>
          <p:cNvPr id="3" name="TextovéPole 2"/>
          <p:cNvSpPr txBox="1"/>
          <p:nvPr userDrawn="1"/>
        </p:nvSpPr>
        <p:spPr>
          <a:xfrm>
            <a:off x="5638800" y="2286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kern="1200" dirty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Krajský akční plán rozvoje vzdělávání Jihomoravského kraje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embed?src=e6jtnvce79vl0ppirgmd5rp4vc@group.calendar.google.com&amp;ctz=Europe/Prague" TargetMode="External"/><Relationship Id="rId2" Type="http://schemas.openxmlformats.org/officeDocument/2006/relationships/hyperlink" Target="http://www.kr-jihomoravsky.cz/Default.aspx?ID=295913&amp;TypeID=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dittrichova.erika@kr-jihomoravsk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Prezentace KAP Jihomoravského kraje</a:t>
            </a: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18. října 2018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B52-2AA9-4A2D-BCDC-1E515417ABD9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Informace a aktuality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cs-CZ" sz="1600" b="1" dirty="0"/>
              <a:t>Informace k projektům KAP, KaPoDaV i PolyGram, včetně kontaktů, jsou uvedeny na webových stránkách Jihomoravského kraje.</a:t>
            </a: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Webové stránky projektu: </a:t>
            </a:r>
            <a:r>
              <a:rPr lang="cs-CZ" sz="1600" dirty="0"/>
              <a:t>Jihomoravský kraj/Granty a dotace/Granty a dotace EU/Krajský akční plán vzdělávání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u="sng" dirty="0">
                <a:hlinkClick r:id="rId2"/>
              </a:rPr>
              <a:t>http://www.kr-jihomoravsky.cz/Default.aspx?ID=295913&amp;TypeID=2</a:t>
            </a:r>
            <a:endParaRPr lang="cs-CZ" sz="1600" u="sng" dirty="0"/>
          </a:p>
          <a:p>
            <a:pPr marL="0" indent="0">
              <a:buNone/>
            </a:pPr>
            <a:endParaRPr lang="cs-CZ" altLang="cs-CZ" sz="1600" u="sng" dirty="0"/>
          </a:p>
          <a:p>
            <a:pPr marL="0" indent="0">
              <a:buNone/>
            </a:pPr>
            <a:r>
              <a:rPr lang="cs-CZ" sz="1600" b="1" dirty="0"/>
              <a:t>Aktuální kalendář aktivit JMK a partnerů projektu PolyGram </a:t>
            </a:r>
            <a:r>
              <a:rPr lang="cs-CZ" sz="1600" dirty="0"/>
              <a:t>– </a:t>
            </a:r>
            <a:r>
              <a:rPr lang="cs-CZ" sz="1600" dirty="0">
                <a:hlinkClick r:id="rId3"/>
              </a:rPr>
              <a:t>odkaz zde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r>
              <a:rPr lang="cs-CZ" sz="1600" b="1" dirty="0"/>
              <a:t>Aktuální kalendář aktivit JMK a partnerů projektu KaPoDaV </a:t>
            </a:r>
            <a:r>
              <a:rPr lang="cs-CZ" sz="1600" dirty="0"/>
              <a:t>– neveřejný.</a:t>
            </a:r>
          </a:p>
          <a:p>
            <a:pPr marL="0" indent="0">
              <a:buNone/>
            </a:pPr>
            <a:endParaRPr lang="cs-CZ" alt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64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lvl="0" indent="0" algn="ctr">
              <a:buNone/>
              <a:defRPr/>
            </a:pPr>
            <a:r>
              <a:rPr lang="cs-CZ" sz="2400" dirty="0">
                <a:solidFill>
                  <a:prstClr val="black"/>
                </a:solidFill>
              </a:rPr>
              <a:t>Děkuji za pozornost </a:t>
            </a:r>
            <a:r>
              <a:rPr lang="cs-CZ" sz="2400" dirty="0">
                <a:solidFill>
                  <a:prstClr val="black"/>
                </a:solidFill>
                <a:sym typeface="Wingdings" panose="05000000000000000000" pitchFamily="2" charset="2"/>
              </a:rPr>
              <a:t></a:t>
            </a:r>
            <a:r>
              <a:rPr lang="cs-CZ" sz="24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  <a:defRPr/>
            </a:pPr>
            <a:endParaRPr lang="cs-CZ" sz="2400" dirty="0">
              <a:solidFill>
                <a:srgbClr val="000000"/>
              </a:solidFill>
            </a:endParaRPr>
          </a:p>
          <a:p>
            <a:pPr marL="274320" lvl="0" indent="-274320">
              <a:spcBef>
                <a:spcPts val="0"/>
              </a:spcBef>
              <a:buClr>
                <a:srgbClr val="D16349"/>
              </a:buClr>
              <a:buSzPct val="85000"/>
              <a:buNone/>
              <a:defRPr/>
            </a:pPr>
            <a:endParaRPr lang="cs-CZ" sz="2400" dirty="0">
              <a:solidFill>
                <a:prstClr val="black"/>
              </a:solidFill>
            </a:endParaRPr>
          </a:p>
          <a:p>
            <a:pPr marL="274320" lvl="0" indent="-274320">
              <a:spcBef>
                <a:spcPts val="0"/>
              </a:spcBef>
              <a:buClr>
                <a:srgbClr val="D16349"/>
              </a:buClr>
              <a:buSzPct val="85000"/>
              <a:buNone/>
              <a:defRPr/>
            </a:pPr>
            <a:r>
              <a:rPr lang="cs-CZ" sz="2400" dirty="0">
                <a:solidFill>
                  <a:prstClr val="black"/>
                </a:solidFill>
              </a:rPr>
              <a:t>Ing. Erika Dittrichová, DiS.</a:t>
            </a:r>
          </a:p>
          <a:p>
            <a:pPr marL="274320" lvl="0" indent="-274320">
              <a:spcBef>
                <a:spcPts val="0"/>
              </a:spcBef>
              <a:buClr>
                <a:srgbClr val="D16349"/>
              </a:buClr>
              <a:buSzPct val="85000"/>
              <a:buNone/>
              <a:defRPr/>
            </a:pPr>
            <a:r>
              <a:rPr lang="cs-CZ" sz="2400" dirty="0">
                <a:solidFill>
                  <a:prstClr val="black"/>
                </a:solidFill>
              </a:rPr>
              <a:t>Tel.: +420 541 658 305</a:t>
            </a:r>
          </a:p>
          <a:p>
            <a:pPr marL="274320" lvl="0" indent="-274320">
              <a:spcBef>
                <a:spcPts val="0"/>
              </a:spcBef>
              <a:buClr>
                <a:srgbClr val="D16349"/>
              </a:buClr>
              <a:buSzPct val="85000"/>
              <a:buNone/>
              <a:defRPr/>
            </a:pPr>
            <a:r>
              <a:rPr lang="cs-CZ" sz="2400" dirty="0">
                <a:solidFill>
                  <a:prstClr val="black"/>
                </a:solidFill>
              </a:rPr>
              <a:t>Mob.: +420 724 963 704</a:t>
            </a:r>
          </a:p>
          <a:p>
            <a:pPr marL="274320" lvl="0" indent="-274320">
              <a:spcBef>
                <a:spcPts val="0"/>
              </a:spcBef>
              <a:buClr>
                <a:srgbClr val="D16349"/>
              </a:buClr>
              <a:buSzPct val="85000"/>
              <a:buNone/>
              <a:defRPr/>
            </a:pPr>
            <a:r>
              <a:rPr lang="cs-CZ" sz="2400" dirty="0">
                <a:solidFill>
                  <a:prstClr val="black"/>
                </a:solidFill>
                <a:hlinkClick r:id="rId2"/>
              </a:rPr>
              <a:t>dittrichova.erika@kr-jihomoravsky.cz</a:t>
            </a:r>
            <a:endParaRPr lang="cs-CZ" sz="2400" dirty="0">
              <a:solidFill>
                <a:prstClr val="black"/>
              </a:solidFill>
            </a:endParaRPr>
          </a:p>
          <a:p>
            <a:pPr marL="274320" lvl="0" indent="-274320">
              <a:spcBef>
                <a:spcPts val="0"/>
              </a:spcBef>
              <a:buClr>
                <a:srgbClr val="D16349"/>
              </a:buClr>
              <a:buSzPct val="85000"/>
              <a:buNone/>
              <a:defRPr/>
            </a:pPr>
            <a:r>
              <a:rPr lang="cs-CZ" sz="2400" dirty="0">
                <a:solidFill>
                  <a:prstClr val="black"/>
                </a:solidFill>
              </a:rPr>
              <a:t>www.kr-jihomoravsky.cz</a:t>
            </a:r>
          </a:p>
          <a:p>
            <a:pPr marL="0" indent="0">
              <a:buNone/>
            </a:pPr>
            <a:endParaRPr lang="cs-CZ" alt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53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KAP JMK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Projekt  1.12.2015 - 30.11.2021</a:t>
            </a:r>
          </a:p>
          <a:p>
            <a:pPr marL="0" indent="0">
              <a:buNone/>
            </a:pPr>
            <a:r>
              <a:rPr lang="cs-CZ" sz="2400" dirty="0"/>
              <a:t>KAP je rozdělen na dvě fáze:</a:t>
            </a:r>
          </a:p>
          <a:p>
            <a:pPr marL="457200" indent="-457200">
              <a:buAutoNum type="arabicPeriod"/>
            </a:pPr>
            <a:r>
              <a:rPr lang="cs-CZ" sz="2400" dirty="0"/>
              <a:t>KAP JMK (2016 – 2019)</a:t>
            </a:r>
          </a:p>
          <a:p>
            <a:pPr marL="457200" indent="-457200">
              <a:buAutoNum type="arabicPeriod"/>
            </a:pPr>
            <a:r>
              <a:rPr lang="cs-CZ" sz="2400" dirty="0"/>
              <a:t>KAP JMK (2019 – 2021)</a:t>
            </a:r>
          </a:p>
          <a:p>
            <a:pPr marL="0" indent="0">
              <a:buNone/>
            </a:pPr>
            <a:r>
              <a:rPr lang="cs-CZ" sz="2400" dirty="0"/>
              <a:t>Aktivity:</a:t>
            </a:r>
          </a:p>
          <a:p>
            <a:pPr marL="0" indent="0">
              <a:buNone/>
            </a:pPr>
            <a:r>
              <a:rPr lang="cs-CZ" sz="2400" dirty="0"/>
              <a:t>- Tématické skupiny a monitoring realizace KAP</a:t>
            </a:r>
          </a:p>
          <a:p>
            <a:pPr marL="0" indent="0">
              <a:buNone/>
            </a:pPr>
            <a:r>
              <a:rPr lang="cs-CZ" sz="2400" dirty="0"/>
              <a:t>   (TS, setkávání KAP a MAP, setkávání jednotlivých KAP,   </a:t>
            </a:r>
          </a:p>
          <a:p>
            <a:pPr marL="0" indent="0">
              <a:buNone/>
            </a:pPr>
            <a:r>
              <a:rPr lang="cs-CZ" sz="2400" dirty="0"/>
              <a:t>   monitoring KAP)</a:t>
            </a:r>
          </a:p>
          <a:p>
            <a:pPr marL="0" indent="0">
              <a:buNone/>
            </a:pPr>
            <a:r>
              <a:rPr lang="cs-CZ" sz="2400" dirty="0"/>
              <a:t>- Evaluace KAP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62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Informace a aktuality v KAP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897" y="1905000"/>
            <a:ext cx="8229600" cy="3962400"/>
          </a:xfrm>
        </p:spPr>
        <p:txBody>
          <a:bodyPr/>
          <a:lstStyle/>
          <a:p>
            <a:pPr marL="0" indent="0">
              <a:buNone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Závěrečná evaluace v rámci 1. KAP </a:t>
            </a:r>
          </a:p>
          <a:p>
            <a:pPr marL="0" indent="0">
              <a:buNone/>
            </a:pPr>
            <a:r>
              <a:rPr lang="cs-CZ" sz="2400" dirty="0"/>
              <a:t>    (dotazníkové šetření NÚV pro SŠ)</a:t>
            </a:r>
          </a:p>
          <a:p>
            <a:pPr>
              <a:buFontTx/>
              <a:buChar char="-"/>
            </a:pPr>
            <a:r>
              <a:rPr lang="cs-CZ" sz="2400" dirty="0"/>
              <a:t>Příprava 2. KAP</a:t>
            </a:r>
          </a:p>
          <a:p>
            <a:pPr marL="0" indent="0">
              <a:buNone/>
            </a:pPr>
            <a:r>
              <a:rPr lang="cs-CZ" sz="2400" dirty="0"/>
              <a:t>    (Analýza potřeb území, Analýza potřeb škol)</a:t>
            </a:r>
          </a:p>
          <a:p>
            <a:pPr>
              <a:buFontTx/>
              <a:buChar char="-"/>
            </a:pPr>
            <a:r>
              <a:rPr lang="cs-CZ" sz="2400" dirty="0"/>
              <a:t>Příprava ŠIK (Školní inkluzivní koncepce)</a:t>
            </a:r>
          </a:p>
          <a:p>
            <a:pPr>
              <a:buFontTx/>
              <a:buChar char="-"/>
            </a:pPr>
            <a:r>
              <a:rPr lang="cs-CZ" sz="2400" dirty="0"/>
              <a:t>Příprava I-KAP II.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79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dirty="0"/>
              <a:t>Spolupráce s MAP</a:t>
            </a:r>
            <a:br>
              <a:rPr lang="cs-CZ" sz="2400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191000"/>
          </a:xfrm>
        </p:spPr>
        <p:txBody>
          <a:bodyPr/>
          <a:lstStyle/>
          <a:p>
            <a:pPr marL="0" indent="0">
              <a:buNone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V rámci zástupců KAP v MAP</a:t>
            </a:r>
          </a:p>
          <a:p>
            <a:pPr>
              <a:buFontTx/>
              <a:buChar char="-"/>
            </a:pPr>
            <a:r>
              <a:rPr lang="cs-CZ" sz="2400" dirty="0"/>
              <a:t>Individuální spolupráce</a:t>
            </a:r>
          </a:p>
          <a:p>
            <a:pPr>
              <a:buFontTx/>
              <a:buChar char="-"/>
            </a:pPr>
            <a:r>
              <a:rPr lang="cs-CZ" sz="2400" dirty="0"/>
              <a:t>Setkání KAP a MAP – plánované setkání 14.11.2018</a:t>
            </a:r>
          </a:p>
          <a:p>
            <a:pPr>
              <a:buFontTx/>
              <a:buChar char="-"/>
            </a:pPr>
            <a:r>
              <a:rPr lang="cs-CZ" sz="2400" dirty="0"/>
              <a:t>Analýza výstupů MAP I v JMK</a:t>
            </a:r>
          </a:p>
          <a:p>
            <a:pPr>
              <a:buFontTx/>
              <a:buChar char="-"/>
            </a:pPr>
            <a:r>
              <a:rPr lang="cs-CZ" sz="2400" dirty="0"/>
              <a:t>Průřezová témata s KAP</a:t>
            </a:r>
          </a:p>
          <a:p>
            <a:pPr>
              <a:buFontTx/>
              <a:buChar char="-"/>
            </a:pPr>
            <a:r>
              <a:rPr lang="cs-CZ" sz="2400" dirty="0"/>
              <a:t>Zapojení MAP do aktivit KAP a I-KAP I.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0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KaPoDaV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/>
              <a:t>zahrnuje 3 priority KAP JMK: kariérové poradenství, podnikavost (+ iniciativa a kreativita) a další vzdělávání</a:t>
            </a:r>
          </a:p>
          <a:p>
            <a:pPr marL="0" indent="0">
              <a:buNone/>
            </a:pPr>
            <a:r>
              <a:rPr lang="cs-CZ" altLang="cs-CZ" sz="2400" b="1" dirty="0"/>
              <a:t>Doba realizace</a:t>
            </a:r>
            <a:r>
              <a:rPr lang="cs-CZ" altLang="cs-CZ" sz="2400" dirty="0"/>
              <a:t>: 1. 11. 2017 – 31. 10. 2020</a:t>
            </a:r>
          </a:p>
          <a:p>
            <a:pPr marL="0" indent="0">
              <a:buNone/>
            </a:pPr>
            <a:r>
              <a:rPr lang="cs-CZ" altLang="cs-CZ" sz="2400" b="1" dirty="0"/>
              <a:t>Plánovaný rozpočet</a:t>
            </a:r>
            <a:r>
              <a:rPr lang="cs-CZ" altLang="cs-CZ" sz="2400" dirty="0"/>
              <a:t>  52 000 tis. Kč</a:t>
            </a:r>
          </a:p>
          <a:p>
            <a:pPr marL="0" indent="0">
              <a:buNone/>
            </a:pPr>
            <a:r>
              <a:rPr lang="cs-CZ" altLang="cs-CZ" sz="2400" dirty="0"/>
              <a:t>JMK - žadatel + 10 partnerů s finanční účastí</a:t>
            </a:r>
          </a:p>
          <a:p>
            <a:pPr marL="0" indent="0">
              <a:buNone/>
            </a:pPr>
            <a:r>
              <a:rPr lang="cs-CZ" altLang="cs-CZ" sz="2400" b="1" dirty="0"/>
              <a:t>Hlavní cíle</a:t>
            </a:r>
            <a:r>
              <a:rPr lang="cs-CZ" altLang="cs-CZ" sz="2400" dirty="0"/>
              <a:t>: podpora pedagogických pracovníků škol, vytváření sítí spolupracujících škol různých typů včetně neškolských organizací, zavedení krajského systému metodické podpory kariérového poradenství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74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KaPoDaV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400" dirty="0"/>
              <a:t>Klíčové aktivity projektu:</a:t>
            </a:r>
          </a:p>
          <a:p>
            <a:pPr marL="0" indent="0">
              <a:buNone/>
            </a:pPr>
            <a:endParaRPr lang="cs-CZ" altLang="cs-CZ" sz="2000" b="1" dirty="0"/>
          </a:p>
          <a:p>
            <a:pPr marL="0" indent="0">
              <a:buNone/>
            </a:pPr>
            <a:r>
              <a:rPr lang="sv-SE" altLang="cs-CZ" sz="2000" b="1" dirty="0"/>
              <a:t>Klíčová aktivita 01:</a:t>
            </a:r>
            <a:r>
              <a:rPr lang="sv-SE" altLang="cs-CZ" sz="2000" dirty="0"/>
              <a:t> Řízení projektu 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b="1" dirty="0"/>
              <a:t>Klíčová aktivita 02:</a:t>
            </a:r>
            <a:r>
              <a:rPr lang="cs-CZ" altLang="cs-CZ" sz="2000" dirty="0"/>
              <a:t> Podnikavostí k udržitelnému rozvoji JMK</a:t>
            </a:r>
          </a:p>
          <a:p>
            <a:pPr marL="0" indent="0">
              <a:buNone/>
            </a:pPr>
            <a:r>
              <a:rPr lang="cs-CZ" altLang="cs-CZ" sz="2000" b="1" dirty="0"/>
              <a:t>Klíčová aktivita 03: </a:t>
            </a:r>
            <a:r>
              <a:rPr lang="cs-CZ" altLang="cs-CZ" sz="2000" dirty="0"/>
              <a:t>Zvyšování profesní kompetencí pedagogických pracovníků realizujících kariérové poradenství</a:t>
            </a:r>
          </a:p>
          <a:p>
            <a:pPr marL="0" indent="0">
              <a:buNone/>
            </a:pPr>
            <a:r>
              <a:rPr lang="cs-CZ" altLang="cs-CZ" sz="2000" b="1" dirty="0"/>
              <a:t>Klíčová aktivita 04: </a:t>
            </a:r>
            <a:r>
              <a:rPr lang="cs-CZ" altLang="cs-CZ" sz="2000" dirty="0"/>
              <a:t>Podpora škol v realizaci dalšího profesní vzdělávání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397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PolyGram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/>
              <a:t>zahrnuje 2 priority KAP JMK: polytechniku a gramotnosti</a:t>
            </a:r>
          </a:p>
          <a:p>
            <a:pPr marL="0" indent="0">
              <a:buNone/>
            </a:pPr>
            <a:r>
              <a:rPr lang="cs-CZ" altLang="cs-CZ" sz="2400" b="1" dirty="0"/>
              <a:t>Doba realizace</a:t>
            </a:r>
            <a:r>
              <a:rPr lang="cs-CZ" altLang="cs-CZ" sz="2400" dirty="0"/>
              <a:t>: 1. 12. 2017 – 30. 11. 2020</a:t>
            </a:r>
          </a:p>
          <a:p>
            <a:pPr marL="0" indent="0">
              <a:buNone/>
            </a:pPr>
            <a:r>
              <a:rPr lang="cs-CZ" altLang="cs-CZ" sz="2400" b="1" dirty="0"/>
              <a:t>Plánovaný rozpočet</a:t>
            </a:r>
            <a:r>
              <a:rPr lang="cs-CZ" altLang="cs-CZ" sz="2400" dirty="0"/>
              <a:t> cca. 138 000 tis. Kč</a:t>
            </a:r>
          </a:p>
          <a:p>
            <a:pPr marL="0" indent="0">
              <a:buNone/>
            </a:pPr>
            <a:r>
              <a:rPr lang="cs-CZ" altLang="cs-CZ" sz="2400" dirty="0"/>
              <a:t>JMK - žadatel + 28 partnerů s finanční účastí</a:t>
            </a:r>
          </a:p>
          <a:p>
            <a:pPr marL="0" indent="0">
              <a:buNone/>
            </a:pPr>
            <a:r>
              <a:rPr lang="cs-CZ" altLang="cs-CZ" sz="2400" dirty="0"/>
              <a:t>na partnery bude navázáno min. 40 MŠ a 100 ZŠ </a:t>
            </a:r>
          </a:p>
          <a:p>
            <a:pPr marL="0" indent="0">
              <a:buNone/>
            </a:pPr>
            <a:r>
              <a:rPr lang="cs-CZ" altLang="cs-CZ" sz="2400" b="1" dirty="0"/>
              <a:t>Hlavní cíle</a:t>
            </a:r>
            <a:r>
              <a:rPr lang="cs-CZ" altLang="cs-CZ" sz="2400" dirty="0"/>
              <a:t>: podpora pedagogických pracovníků škol, vytváření sítí spolupracujících škol SŠ-ZŠ, vytvoření krajského metodického kabinetu matematiky, podpora programu „Technické MŠ“, čtenářská gramotnost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24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PolyGram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400" dirty="0"/>
              <a:t>Klíčové aktivity projektu:</a:t>
            </a:r>
          </a:p>
          <a:p>
            <a:pPr marL="0" indent="0">
              <a:buNone/>
            </a:pPr>
            <a:r>
              <a:rPr lang="sv-SE" altLang="cs-CZ" sz="2000" b="1"/>
              <a:t>Klíčová </a:t>
            </a:r>
            <a:r>
              <a:rPr lang="sv-SE" altLang="cs-CZ" sz="2000" b="1" dirty="0"/>
              <a:t>aktivita 01: </a:t>
            </a:r>
            <a:r>
              <a:rPr lang="sv-SE" altLang="cs-CZ" sz="2000" dirty="0"/>
              <a:t>Řízení projektu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b="1" dirty="0"/>
              <a:t>Klíčová aktivita 02:</a:t>
            </a:r>
            <a:r>
              <a:rPr lang="cs-CZ" altLang="cs-CZ" sz="2000" dirty="0"/>
              <a:t> Podpora matematické a čtenářské gramotnosti</a:t>
            </a:r>
          </a:p>
          <a:p>
            <a:pPr marL="0" indent="0">
              <a:buNone/>
            </a:pPr>
            <a:r>
              <a:rPr lang="cs-CZ" altLang="cs-CZ" sz="1600" dirty="0"/>
              <a:t>- M - kabinety</a:t>
            </a:r>
          </a:p>
          <a:p>
            <a:pPr marL="0" indent="0">
              <a:buNone/>
            </a:pPr>
            <a:r>
              <a:rPr lang="cs-CZ" altLang="cs-CZ" sz="1600" dirty="0"/>
              <a:t>- Podpora čtenářské gramotnosti</a:t>
            </a:r>
          </a:p>
          <a:p>
            <a:pPr marL="0" indent="0">
              <a:buNone/>
            </a:pPr>
            <a:r>
              <a:rPr lang="cs-CZ" altLang="cs-CZ" sz="1600" dirty="0"/>
              <a:t>- M – portál</a:t>
            </a:r>
          </a:p>
          <a:p>
            <a:pPr marL="0" indent="0">
              <a:buNone/>
            </a:pPr>
            <a:r>
              <a:rPr lang="cs-CZ" altLang="cs-CZ" sz="1600" dirty="0"/>
              <a:t>- Matematické dílny pro učitele matematiky</a:t>
            </a:r>
          </a:p>
          <a:p>
            <a:pPr marL="0" indent="0">
              <a:buNone/>
            </a:pPr>
            <a:r>
              <a:rPr lang="cs-CZ" altLang="cs-CZ" sz="1600" dirty="0"/>
              <a:t>- M – kroužky</a:t>
            </a:r>
          </a:p>
          <a:p>
            <a:pPr marL="0" indent="0">
              <a:buNone/>
            </a:pPr>
            <a:r>
              <a:rPr lang="cs-CZ" altLang="cs-CZ" sz="1600" dirty="0"/>
              <a:t>- M – exkurze</a:t>
            </a:r>
          </a:p>
          <a:p>
            <a:pPr marL="0" indent="0">
              <a:buNone/>
            </a:pPr>
            <a:r>
              <a:rPr lang="cs-CZ" altLang="cs-CZ" sz="1600" dirty="0"/>
              <a:t>- M – tábory a soustředění</a:t>
            </a:r>
          </a:p>
          <a:p>
            <a:pPr marL="0" indent="0">
              <a:buNone/>
            </a:pPr>
            <a:r>
              <a:rPr lang="cs-CZ" altLang="cs-CZ" sz="1600" dirty="0"/>
              <a:t>- M – konference</a:t>
            </a:r>
          </a:p>
          <a:p>
            <a:pPr marL="0" indent="0">
              <a:buNone/>
            </a:pPr>
            <a:endParaRPr lang="cs-CZ" alt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03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685800"/>
          </a:xfrm>
        </p:spPr>
        <p:txBody>
          <a:bodyPr/>
          <a:lstStyle/>
          <a:p>
            <a:r>
              <a:rPr lang="cs-CZ" sz="2400" b="1" dirty="0"/>
              <a:t>PolyGram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962400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400" dirty="0"/>
              <a:t>Klíčové aktivity projektu:</a:t>
            </a:r>
          </a:p>
          <a:p>
            <a:pPr marL="0" indent="0">
              <a:buNone/>
            </a:pPr>
            <a:endParaRPr lang="cs-CZ" altLang="cs-CZ" sz="1600" dirty="0"/>
          </a:p>
          <a:p>
            <a:pPr marL="0" indent="0">
              <a:buNone/>
            </a:pPr>
            <a:r>
              <a:rPr lang="cs-CZ" altLang="cs-CZ" sz="2000" b="1" dirty="0"/>
              <a:t>Klíčová aktivita 03:</a:t>
            </a:r>
            <a:r>
              <a:rPr lang="cs-CZ" altLang="cs-CZ" sz="2000" dirty="0"/>
              <a:t> Podpora polytechnického vzdělávání</a:t>
            </a:r>
          </a:p>
          <a:p>
            <a:pPr marL="0" indent="0">
              <a:buNone/>
            </a:pPr>
            <a:r>
              <a:rPr lang="cs-CZ" altLang="cs-CZ" sz="1600" dirty="0"/>
              <a:t>- Organizace kroužků</a:t>
            </a:r>
          </a:p>
          <a:p>
            <a:pPr marL="0" indent="0">
              <a:buNone/>
            </a:pPr>
            <a:r>
              <a:rPr lang="cs-CZ" altLang="cs-CZ" sz="1600" dirty="0"/>
              <a:t>- Tvorba učebních materiálů (pouze materiály pro ZŠ)</a:t>
            </a:r>
          </a:p>
          <a:p>
            <a:pPr marL="0" indent="0">
              <a:buNone/>
            </a:pPr>
            <a:r>
              <a:rPr lang="cs-CZ" altLang="cs-CZ" sz="1600" dirty="0"/>
              <a:t>- Sdílení pedagogů, odborných učeben, laboratoří a příkladů dobré praxe</a:t>
            </a:r>
          </a:p>
          <a:p>
            <a:pPr marL="0" indent="0">
              <a:buNone/>
            </a:pPr>
            <a:r>
              <a:rPr lang="cs-CZ" altLang="cs-CZ" sz="1600" dirty="0"/>
              <a:t>- Organizace přednášek odborníků z praxe</a:t>
            </a:r>
          </a:p>
          <a:p>
            <a:pPr marL="0" indent="0">
              <a:buNone/>
            </a:pPr>
            <a:r>
              <a:rPr lang="cs-CZ" altLang="cs-CZ" sz="1600" dirty="0"/>
              <a:t>- Nákup vybavení laboratoří a odborných učeben</a:t>
            </a:r>
          </a:p>
          <a:p>
            <a:pPr marL="0" indent="0">
              <a:buNone/>
            </a:pPr>
            <a:r>
              <a:rPr lang="cs-CZ" altLang="cs-CZ" sz="1600" dirty="0"/>
              <a:t>- Kabinet odborného výcviku stavebních oborů</a:t>
            </a:r>
          </a:p>
          <a:p>
            <a:pPr marL="0" indent="0">
              <a:buNone/>
            </a:pPr>
            <a:r>
              <a:rPr lang="cs-CZ" altLang="cs-CZ" sz="1600" dirty="0"/>
              <a:t>- Technické mateřské školy</a:t>
            </a:r>
          </a:p>
          <a:p>
            <a:pPr marL="0" indent="0">
              <a:buNone/>
            </a:pPr>
            <a:endParaRPr lang="cs-CZ" alt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A60DB-AD11-4423-B46C-5E49B80260B3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873717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5132</TotalTime>
  <Words>596</Words>
  <Application>Microsoft Office PowerPoint</Application>
  <PresentationFormat>Předvádění na obrazovce (4:3)</PresentationFormat>
  <Paragraphs>99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Wingdings</vt:lpstr>
      <vt:lpstr>Výchozí návrh</vt:lpstr>
      <vt:lpstr>Prezentace KAP Jihomoravského kraje</vt:lpstr>
      <vt:lpstr>KAP JMK</vt:lpstr>
      <vt:lpstr>Informace a aktuality v KAP</vt:lpstr>
      <vt:lpstr>Spolupráce s MAP </vt:lpstr>
      <vt:lpstr>KaPoDaV</vt:lpstr>
      <vt:lpstr>KaPoDaV</vt:lpstr>
      <vt:lpstr>PolyGram</vt:lpstr>
      <vt:lpstr>PolyGram</vt:lpstr>
      <vt:lpstr>PolyGram</vt:lpstr>
      <vt:lpstr>Informace a aktuality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Slobodníková Hana</dc:creator>
  <cp:lastModifiedBy>Dittrichová Erika</cp:lastModifiedBy>
  <cp:revision>204</cp:revision>
  <cp:lastPrinted>2016-03-21T06:55:07Z</cp:lastPrinted>
  <dcterms:created xsi:type="dcterms:W3CDTF">1601-01-01T00:00:00Z</dcterms:created>
  <dcterms:modified xsi:type="dcterms:W3CDTF">2018-10-17T06:42:49Z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