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98C6F-F207-4CD1-8F73-67F78A6FDC0E}" v="1" dt="2018-08-28T12:39:26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šková Věra" userId="S::duskova@nidv.cz::ae95f02b-e5e7-4b7d-ba84-84cab40402e5" providerId="AD" clId="Web-{9C898C6F-F207-4CD1-8F73-67F78A6FDC0E}"/>
    <pc:docChg chg="modSld">
      <pc:chgData name="Dušková Věra" userId="S::duskova@nidv.cz::ae95f02b-e5e7-4b7d-ba84-84cab40402e5" providerId="AD" clId="Web-{9C898C6F-F207-4CD1-8F73-67F78A6FDC0E}" dt="2018-08-28T12:40:24.771" v="76" actId="20577"/>
      <pc:docMkLst>
        <pc:docMk/>
      </pc:docMkLst>
      <pc:sldChg chg="modSp">
        <pc:chgData name="Dušková Věra" userId="S::duskova@nidv.cz::ae95f02b-e5e7-4b7d-ba84-84cab40402e5" providerId="AD" clId="Web-{9C898C6F-F207-4CD1-8F73-67F78A6FDC0E}" dt="2018-08-28T12:40:24.771" v="75" actId="20577"/>
        <pc:sldMkLst>
          <pc:docMk/>
          <pc:sldMk cId="2500591811" sldId="256"/>
        </pc:sldMkLst>
        <pc:spChg chg="mod">
          <ac:chgData name="Dušková Věra" userId="S::duskova@nidv.cz::ae95f02b-e5e7-4b7d-ba84-84cab40402e5" providerId="AD" clId="Web-{9C898C6F-F207-4CD1-8F73-67F78A6FDC0E}" dt="2018-08-28T12:38:27.861" v="10" actId="20577"/>
          <ac:spMkLst>
            <pc:docMk/>
            <pc:sldMk cId="2500591811" sldId="256"/>
            <ac:spMk id="4" creationId="{00000000-0000-0000-0000-000000000000}"/>
          </ac:spMkLst>
        </pc:spChg>
        <pc:spChg chg="mod">
          <ac:chgData name="Dušková Věra" userId="S::duskova@nidv.cz::ae95f02b-e5e7-4b7d-ba84-84cab40402e5" providerId="AD" clId="Web-{9C898C6F-F207-4CD1-8F73-67F78A6FDC0E}" dt="2018-08-28T12:40:24.771" v="75" actId="20577"/>
          <ac:spMkLst>
            <pc:docMk/>
            <pc:sldMk cId="2500591811" sldId="256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2B53F-EEFF-4CB5-9F83-099099ECC8A8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4DB08-57A0-46CB-A679-E310968C5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32941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426E6-2A3B-4977-B0F4-E207FD66F222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B5EDD-BFA8-4619-9269-5E07A6620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84129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67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29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550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14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23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591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986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66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16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56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3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2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14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2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0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3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8DB4A-AE12-4136-A271-76A0C6B62A86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9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11937" y="5420272"/>
            <a:ext cx="8613913" cy="479632"/>
          </a:xfrm>
        </p:spPr>
        <p:txBody>
          <a:bodyPr/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62159" y="1513111"/>
            <a:ext cx="7642370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Vítejte na třetí místní konferenci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70959" y="2516957"/>
            <a:ext cx="96247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Strategické řízení a plánování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 školách a v územích</a:t>
            </a:r>
          </a:p>
        </p:txBody>
      </p:sp>
      <p:sp>
        <p:nvSpPr>
          <p:cNvPr id="6" name="Obdélník 5"/>
          <p:cNvSpPr/>
          <p:nvPr/>
        </p:nvSpPr>
        <p:spPr>
          <a:xfrm>
            <a:off x="2780255" y="4276391"/>
            <a:ext cx="6006173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6. 11. 2018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Hradec Králové</a:t>
            </a: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/Pardubice/Liberec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88837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cs-CZ" altLang="cs-CZ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altLang="cs-CZ" sz="3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IMPLEMENTACE </a:t>
            </a:r>
            <a:r>
              <a:rPr lang="cs-CZ" altLang="cs-CZ" sz="3200" b="1" dirty="0">
                <a:solidFill>
                  <a:srgbClr val="0070C0"/>
                </a:solidFill>
                <a:latin typeface="Arial" panose="020B0604020202020204" pitchFamily="34" charset="0"/>
              </a:rPr>
              <a:t>KRAJSKÉHO AKČNÍHO </a:t>
            </a:r>
            <a:r>
              <a:rPr lang="cs-CZ" altLang="cs-CZ" sz="3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PLÁNU</a:t>
            </a:r>
          </a:p>
          <a:p>
            <a:pPr marL="0" indent="0" algn="ctr">
              <a:buNone/>
            </a:pPr>
            <a:r>
              <a:rPr lang="cs-CZ" altLang="cs-CZ" sz="3200" b="1" dirty="0">
                <a:solidFill>
                  <a:srgbClr val="0070C0"/>
                </a:solidFill>
                <a:latin typeface="Arial" panose="020B0604020202020204" pitchFamily="34" charset="0"/>
              </a:rPr>
              <a:t>PARDUBICKÉHO </a:t>
            </a:r>
            <a:r>
              <a:rPr lang="cs-CZ" altLang="cs-CZ" sz="3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KRAJE</a:t>
            </a:r>
          </a:p>
          <a:p>
            <a:pPr marL="0" indent="0" algn="ctr">
              <a:buNone/>
            </a:pPr>
            <a:endParaRPr lang="cs-CZ" altLang="cs-CZ" b="1" dirty="0" smtClean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cs-CZ" altLang="cs-CZ" b="1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altLang="cs-CZ" b="1" dirty="0" smtClean="0">
                <a:latin typeface="Arial" panose="020B0604020202020204" pitchFamily="34" charset="0"/>
              </a:rPr>
              <a:t>CZ.02.3.68/0.0/0.0/16_034/0008527</a:t>
            </a:r>
            <a:endParaRPr lang="cs-CZ" altLang="cs-CZ" b="1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6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Základní údaje o projektu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88837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	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</a:rPr>
              <a:t>Zahájení 1. 2. 2018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</a:rPr>
              <a:t>Ukončení 31. 12. 2020</a:t>
            </a:r>
          </a:p>
          <a:p>
            <a:endParaRPr lang="cs-CZ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Partneři projektu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</a:rPr>
              <a:t>Regionální rozvojová agentura Pardubického kraje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</a:rPr>
              <a:t>Centrum uznávání a celoživotního učení PK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</a:rPr>
              <a:t>Centrum celoživotního vzdělávání Pardubice</a:t>
            </a:r>
          </a:p>
          <a:p>
            <a:pPr marL="0" indent="0">
              <a:buNone/>
            </a:pPr>
            <a:endParaRPr lang="cs-CZ" altLang="cs-CZ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5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Aktivity projektu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I-KAP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888378"/>
            <a:ext cx="10515600" cy="4351338"/>
          </a:xfrm>
        </p:spPr>
        <p:txBody>
          <a:bodyPr/>
          <a:lstStyle/>
          <a:p>
            <a:pPr marL="457200" indent="-457200" algn="just">
              <a:spcBef>
                <a:spcPts val="600"/>
              </a:spcBef>
              <a:buAutoNum type="arabicPeriod"/>
            </a:pPr>
            <a:r>
              <a:rPr lang="cs-CZ" dirty="0"/>
              <a:t>Podpora polytechnického vzdělávání</a:t>
            </a:r>
          </a:p>
          <a:p>
            <a:pPr marL="457200" indent="-457200" algn="just">
              <a:spcBef>
                <a:spcPts val="600"/>
              </a:spcBef>
              <a:buFontTx/>
              <a:buAutoNum type="arabicPeriod"/>
            </a:pPr>
            <a:r>
              <a:rPr lang="cs-CZ" dirty="0"/>
              <a:t>Podpora čtenářské a matematické gramotnosti žáků 2. stupně ZŠ se slabšími výsledky, kteří se nepřipravují k přijímacímu řízení na střední školy a žáků středních škol v oborech středního vzdělání </a:t>
            </a:r>
            <a:r>
              <a:rPr lang="cs-CZ" dirty="0" smtClean="0"/>
              <a:t>a</a:t>
            </a:r>
            <a:r>
              <a:rPr lang="cs-CZ" dirty="0"/>
              <a:t> </a:t>
            </a:r>
            <a:r>
              <a:rPr lang="cs-CZ" dirty="0" smtClean="0"/>
              <a:t>středního </a:t>
            </a:r>
            <a:r>
              <a:rPr lang="cs-CZ" dirty="0"/>
              <a:t>vzdělání s výučním listem</a:t>
            </a:r>
          </a:p>
          <a:p>
            <a:pPr marL="457200" indent="-457200" algn="just">
              <a:spcBef>
                <a:spcPts val="600"/>
              </a:spcBef>
              <a:buAutoNum type="arabicPeriod"/>
            </a:pPr>
            <a:r>
              <a:rPr lang="cs-CZ" dirty="0"/>
              <a:t>Rozvoj kariérového poradenství</a:t>
            </a:r>
          </a:p>
          <a:p>
            <a:pPr marL="457200" indent="-457200" algn="just">
              <a:spcBef>
                <a:spcPts val="600"/>
              </a:spcBef>
              <a:buAutoNum type="arabicPeriod"/>
            </a:pPr>
            <a:r>
              <a:rPr lang="cs-CZ" dirty="0"/>
              <a:t>Tvorba školské inkluzivní koncepce </a:t>
            </a:r>
            <a:r>
              <a:rPr lang="cs-CZ" dirty="0" smtClean="0"/>
              <a:t>Pardubického kraje</a:t>
            </a: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03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Podpora polytechnického vzdělávání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888378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Aktivitu realizuje Regionální rozvojová agentura PK.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/>
              <a:t>Zapojených 20 SŠ a 64 </a:t>
            </a:r>
            <a:r>
              <a:rPr lang="cs-CZ" dirty="0" smtClean="0"/>
              <a:t>ZŠ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 smtClean="0"/>
              <a:t>Příprava a realizace projektových </a:t>
            </a:r>
            <a:r>
              <a:rPr lang="cs-CZ" dirty="0"/>
              <a:t>dnů (2 za školní </a:t>
            </a:r>
            <a:r>
              <a:rPr lang="cs-CZ" dirty="0" smtClean="0"/>
              <a:t>rok)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 smtClean="0"/>
              <a:t>Příprava a realizace kroužků (60 </a:t>
            </a:r>
            <a:r>
              <a:rPr lang="cs-CZ" dirty="0"/>
              <a:t>h/školní </a:t>
            </a:r>
            <a:r>
              <a:rPr lang="cs-CZ" dirty="0" smtClean="0"/>
              <a:t>rok)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/>
              <a:t>Vybavení škol – probíhají </a:t>
            </a:r>
            <a:r>
              <a:rPr lang="cs-CZ" dirty="0" smtClean="0"/>
              <a:t>VŘ</a:t>
            </a:r>
            <a:endParaRPr lang="cs-CZ" dirty="0"/>
          </a:p>
          <a:p>
            <a:pPr marL="342900" indent="-342900">
              <a:spcBef>
                <a:spcPts val="600"/>
              </a:spcBef>
            </a:pPr>
            <a:r>
              <a:rPr lang="cs-CZ" dirty="0"/>
              <a:t>Vzdělávání </a:t>
            </a:r>
            <a:r>
              <a:rPr lang="cs-CZ" dirty="0" smtClean="0"/>
              <a:t>pedagogů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 smtClean="0"/>
              <a:t>Vzájemná </a:t>
            </a:r>
            <a:r>
              <a:rPr lang="cs-CZ" dirty="0"/>
              <a:t>spolupráce učitelů základních a středních škol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1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Podpora čtenářské a matematické 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gramotnosti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888378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dirty="0"/>
              <a:t>Aktivitu realizuje Centrum uznávání a celoživotního učení PK</a:t>
            </a:r>
            <a:r>
              <a:rPr lang="cs-CZ" dirty="0" smtClean="0"/>
              <a:t>.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 smtClean="0"/>
              <a:t>Zapojeno 5 SŠ a 6 ZŠ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 smtClean="0"/>
              <a:t>Práce interních mentorů se členy školního týmu</a:t>
            </a:r>
            <a:endParaRPr lang="cs-CZ" dirty="0"/>
          </a:p>
          <a:p>
            <a:pPr marL="342900" indent="-342900">
              <a:spcBef>
                <a:spcPts val="600"/>
              </a:spcBef>
            </a:pPr>
            <a:r>
              <a:rPr lang="cs-CZ" dirty="0" smtClean="0"/>
              <a:t>Vzdělávání mentorů i školních týmů</a:t>
            </a:r>
            <a:endParaRPr lang="cs-CZ" dirty="0"/>
          </a:p>
          <a:p>
            <a:pPr marL="342900" indent="-342900">
              <a:spcBef>
                <a:spcPts val="600"/>
              </a:spcBef>
            </a:pPr>
            <a:r>
              <a:rPr lang="cs-CZ" dirty="0" smtClean="0"/>
              <a:t>Testování gramotností</a:t>
            </a:r>
            <a:endParaRPr lang="cs-CZ" dirty="0"/>
          </a:p>
          <a:p>
            <a:pPr marL="342900" indent="-342900">
              <a:spcBef>
                <a:spcPts val="600"/>
              </a:spcBef>
            </a:pPr>
            <a:r>
              <a:rPr lang="cs-CZ" dirty="0" smtClean="0"/>
              <a:t>Shromažďování a hodnocení již existujících materiálů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 smtClean="0"/>
              <a:t>Spolupráce </a:t>
            </a:r>
            <a:r>
              <a:rPr lang="cs-CZ" dirty="0"/>
              <a:t>mezi učiteli základních a středních škol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/>
              <a:t>Aplikace gramotností do dalších předmětů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1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Rozvoj kariérového poradenství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88837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Aktivitu realizuje Centrum celoživotního vzdělávání Pardubice.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 smtClean="0"/>
              <a:t>Zapojeno 11 SŠ a 6 ZŠ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 smtClean="0"/>
              <a:t>Vytvoření Kariérového centra </a:t>
            </a:r>
            <a:r>
              <a:rPr lang="cs-CZ" dirty="0" err="1" smtClean="0"/>
              <a:t>Pk</a:t>
            </a:r>
            <a:endParaRPr lang="cs-CZ" dirty="0"/>
          </a:p>
          <a:p>
            <a:pPr marL="342900" indent="-342900">
              <a:spcBef>
                <a:spcPts val="600"/>
              </a:spcBef>
            </a:pPr>
            <a:r>
              <a:rPr lang="cs-CZ" dirty="0" smtClean="0"/>
              <a:t>Nastavení </a:t>
            </a:r>
            <a:r>
              <a:rPr lang="cs-CZ" dirty="0"/>
              <a:t>systému </a:t>
            </a:r>
            <a:r>
              <a:rPr lang="cs-CZ" dirty="0" smtClean="0"/>
              <a:t>podpory pro kariérové poradce</a:t>
            </a:r>
            <a:endParaRPr lang="cs-CZ" dirty="0"/>
          </a:p>
          <a:p>
            <a:pPr marL="342900" indent="-342900">
              <a:spcBef>
                <a:spcPts val="600"/>
              </a:spcBef>
            </a:pPr>
            <a:r>
              <a:rPr lang="cs-CZ" dirty="0"/>
              <a:t>Vzdělávání kariérových poradců na </a:t>
            </a:r>
            <a:r>
              <a:rPr lang="cs-CZ" dirty="0" smtClean="0"/>
              <a:t>školách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 smtClean="0"/>
              <a:t>Pořádání konferencí, </a:t>
            </a:r>
            <a:r>
              <a:rPr lang="cs-CZ" dirty="0"/>
              <a:t>metodických </a:t>
            </a:r>
            <a:r>
              <a:rPr lang="cs-CZ" dirty="0" smtClean="0"/>
              <a:t>seminářů …</a:t>
            </a:r>
            <a:endParaRPr lang="cs-CZ" dirty="0"/>
          </a:p>
          <a:p>
            <a:pPr marL="342900" indent="-342900">
              <a:spcBef>
                <a:spcPts val="600"/>
              </a:spcBef>
            </a:pPr>
            <a:r>
              <a:rPr lang="cs-CZ" dirty="0" smtClean="0"/>
              <a:t>Metodická </a:t>
            </a:r>
            <a:r>
              <a:rPr lang="cs-CZ" dirty="0"/>
              <a:t>a informační podpora poradců,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29284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Tvorba školské inkluzivní koncepce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Pardubického kraje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888378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dirty="0"/>
              <a:t>Aktivitu realizuje Centrum uznávání a celoživotního učení PK</a:t>
            </a:r>
            <a:r>
              <a:rPr lang="cs-CZ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cs-CZ" dirty="0"/>
          </a:p>
          <a:p>
            <a:pPr marL="342900" indent="-342900">
              <a:spcBef>
                <a:spcPts val="0"/>
              </a:spcBef>
            </a:pPr>
            <a:r>
              <a:rPr lang="cs-CZ" dirty="0"/>
              <a:t>Návrh plánu rozvoje inkluzivního vzdělávání na roky </a:t>
            </a:r>
            <a:r>
              <a:rPr lang="cs-CZ" dirty="0" smtClean="0"/>
              <a:t>2019-2022</a:t>
            </a:r>
            <a:endParaRPr lang="cs-CZ" dirty="0"/>
          </a:p>
          <a:p>
            <a:pPr marL="342900" indent="-342900">
              <a:spcBef>
                <a:spcPts val="600"/>
              </a:spcBef>
            </a:pPr>
            <a:r>
              <a:rPr lang="cs-CZ" dirty="0"/>
              <a:t>Nutno vycházet ze schválené Metodiky rovných příležitostí ve vzdělávání, kterou vydalo a schválilo MŠMT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/>
              <a:t>Koncepce má vycházet z analýzy dat pro dané území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/>
              <a:t>Vznik pracovní skupiny pro tvorbu </a:t>
            </a:r>
            <a:r>
              <a:rPr lang="cs-CZ" dirty="0" smtClean="0"/>
              <a:t>koncepce, spolupráce s projektem KAP </a:t>
            </a:r>
            <a:r>
              <a:rPr lang="cs-CZ" dirty="0" err="1" smtClean="0"/>
              <a:t>Pk</a:t>
            </a:r>
            <a:endParaRPr lang="cs-CZ" dirty="0"/>
          </a:p>
          <a:p>
            <a:pPr marL="342900" indent="-342900">
              <a:spcBef>
                <a:spcPts val="600"/>
              </a:spcBef>
            </a:pPr>
            <a:r>
              <a:rPr lang="cs-CZ" dirty="0"/>
              <a:t>Vymezení klíčových problémů a slabých stránek v počátečním vzdělávání ve vztahu k inkluzivnímu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40957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88837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chemeClr val="accent1">
                    <a:lumMod val="75000"/>
                  </a:schemeClr>
                </a:solidFill>
              </a:rPr>
              <a:t>Děkuji za pozornost</a:t>
            </a:r>
          </a:p>
          <a:p>
            <a:pPr marL="0" indent="0" algn="ctr">
              <a:buNone/>
            </a:pPr>
            <a:r>
              <a:rPr lang="cs-CZ" dirty="0"/>
              <a:t>Mgr. Renáta Drábová</a:t>
            </a:r>
          </a:p>
          <a:p>
            <a:pPr marL="0" indent="0" algn="ctr">
              <a:buNone/>
            </a:pPr>
            <a:r>
              <a:rPr lang="cs-CZ" dirty="0"/>
              <a:t>věcná manažerka</a:t>
            </a:r>
          </a:p>
          <a:p>
            <a:pPr marL="0" indent="0" algn="ctr">
              <a:buNone/>
            </a:pPr>
            <a:r>
              <a:rPr lang="cs-CZ" dirty="0"/>
              <a:t>renata.drabova@pardubickykraj.cz</a:t>
            </a:r>
          </a:p>
          <a:p>
            <a:pPr marL="0" indent="0" algn="ctr">
              <a:buNone/>
            </a:pPr>
            <a:r>
              <a:rPr lang="cs-CZ" dirty="0"/>
              <a:t>724 652 234</a:t>
            </a:r>
          </a:p>
        </p:txBody>
      </p:sp>
    </p:spTree>
    <p:extLst>
      <p:ext uri="{BB962C8B-B14F-4D97-AF65-F5344CB8AC3E}">
        <p14:creationId xmlns:p14="http://schemas.microsoft.com/office/powerpoint/2010/main" val="6030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607DCB-AA97-4493-B5C9-1CB2604295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4636C0-BB81-4B2A-9DED-B23207236FB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ed50015-f427-4bca-b79c-7b0ef9a9fc90"/>
    <ds:schemaRef ds:uri="7ffaba63-cadb-4ee0-afcd-3a4a42323a6d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85CA3D-C4C6-4A0E-BAA5-FE0294B5CA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262</Words>
  <Application>Microsoft Office PowerPoint</Application>
  <PresentationFormat>Širokoúhlá obrazovka</PresentationFormat>
  <Paragraphs>65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Základní údaje o projektu</vt:lpstr>
      <vt:lpstr>Aktivity projektu I-KAP</vt:lpstr>
      <vt:lpstr>Podpora polytechnického vzdělávání</vt:lpstr>
      <vt:lpstr>Podpora čtenářské a matematické  gramotnosti</vt:lpstr>
      <vt:lpstr>Rozvoj kariérového poradenství</vt:lpstr>
      <vt:lpstr>Tvorba školské inkluzivní koncepce Pardubického kraje</vt:lpstr>
      <vt:lpstr>Prezentace aplikace PowerPoint</vt:lpstr>
    </vt:vector>
  </TitlesOfParts>
  <Company>NIDV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Simona Petrásová</cp:lastModifiedBy>
  <cp:revision>26</cp:revision>
  <dcterms:created xsi:type="dcterms:W3CDTF">2017-07-27T07:17:50Z</dcterms:created>
  <dcterms:modified xsi:type="dcterms:W3CDTF">2018-11-05T10:47:12Z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