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6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F6DD"/>
    <a:srgbClr val="FFF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88F89-3327-48DA-9811-480DDAE11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40F692-6F45-4473-B9C3-DF6D2D220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6FB9D-8713-4337-8682-4BF1821F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AE4D8-6FD8-4D23-89AA-0D6482C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4CD7E-FE45-44E7-B3C4-D3E5B9CE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2FE21-DBC2-4CD7-B6C6-949E446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F6DEF3-3629-4E23-A69C-BF7855BCD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8E93D4-3392-48F7-8072-576C79D9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A0F52-32B6-46E6-B41C-C54AE0EF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06CA28-C045-483C-9ADC-641AF868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5F7C0F5-16CA-44E5-9958-F1F14EA79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24443D-715B-4305-87A8-01B3568A4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3BB8B4-8B6D-497F-8BDB-7217FB73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D3888A-E060-4D8E-A3EE-E298FA4A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E2944F-BD5D-4C15-941C-FBFA6F9C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0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9015-E3E5-49EA-BD16-6C9C953A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F62399-72BD-4135-9766-EB432F87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13BD3D-5BF3-461D-A054-C324D567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5B0AD5-6183-4780-9FD1-A9FA8D1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DDB2B0-82F2-493C-85D0-FD9CA2F7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10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BFD28-DEFD-4BA8-83D6-8CA5F73B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3BEFA3-2F4C-4EC9-A514-9D8BC30E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089742-2FB5-45E6-92E2-47312EF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20D673-9759-4337-9662-2ADCA720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07204F-1C27-46F3-A74D-865D5ABC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9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609DF-2A98-4B51-B5A2-4CFA45FA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9CB3B-65F9-4DED-A557-6784C629E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0891302-FF33-4383-9F95-EA014AAA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9C0715-95ED-44BB-8F45-E0EEE9E3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95501A-0D12-4C88-8788-1CFD63B2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8DC6C-2E4B-4018-AF44-9AD73856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7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E9778-AD86-4D8D-A96F-4DC2F665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DDA41C-463A-463B-8E7F-C4B89CBA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35A2C73-99CE-4E1C-B03B-F5F01466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B18B4C-6EFE-4D0E-95EA-3B5DD45E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2EC5B73-DE03-4928-9894-818095AC5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FFB5E9-8098-44E9-A35B-80948577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28551FE-2F37-4F0D-90A0-4C02D32A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42B284-735D-493B-825C-C47EF195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7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691CD-2633-4B7A-858C-262E55F6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832AB0-2C7E-40E2-AC49-D9106EC2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640561-3338-404E-A0C8-E47D684B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07120A-E8D7-4E11-A61F-76CB2497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97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81099C-ED6B-4E79-BB4B-A81036D5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BD225B-4ADC-4E9B-8575-70142173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4670C5-2535-4FF1-BC80-E5B5B461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4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A5F53-96D1-4A13-AC66-6FD72BDF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3CEB9-5B78-4812-A05B-A27B5F2E8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CE82FCA-91DF-4B7A-884B-930AC90F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21D483-FC37-42F8-BC51-E9B56BF2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D7A1B4-AB2F-4299-9937-77ECAEA7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B1A569-7A55-4A2A-97C4-4AB654D6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8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72D82-9606-4EAB-874F-6749F1A0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AF3BF6-553C-410D-BBC0-492F613E3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460314-CE3E-4330-B7F0-88F8D8CD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C419F3-5A72-4300-819B-6A28CECE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4094FB-D666-4015-A7D8-62FEB92F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A8BA1D-0819-4432-B191-E5B7AF7A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CF087F-1060-4E6B-8D06-EF773761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5BA962-96A1-4C26-B106-2F8360AB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1F75B5-C62E-4039-A89C-C109919E6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D0D5-C245-4DE5-B630-DEB9769DCA45}" type="datetimeFigureOut">
              <a:rPr lang="cs-CZ" smtClean="0"/>
              <a:t>02.11.2018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4FD527-776A-4D01-9E31-264328BE6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11E89-C22F-4771-BD36-BD540D5E8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0308-6F0E-4DD4-B996-4A1953BE25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7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ladkova@sorp.cz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oldatova@sorp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704A8668-5009-4421-8921-83AF871C3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6" y="366346"/>
            <a:ext cx="2560203" cy="255712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AA65542-4472-4C44-8396-F0C78B89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896" y="2052467"/>
            <a:ext cx="8999275" cy="1105174"/>
          </a:xfrm>
        </p:spPr>
        <p:txBody>
          <a:bodyPr>
            <a:noAutofit/>
          </a:bodyPr>
          <a:lstStyle/>
          <a:p>
            <a:r>
              <a:rPr lang="cs-CZ" sz="3600" b="1" dirty="0"/>
              <a:t>Místní akční plán rozvoje vzdělávání</a:t>
            </a:r>
            <a:br>
              <a:rPr lang="cs-CZ" sz="3600" b="1" dirty="0"/>
            </a:br>
            <a:r>
              <a:rPr lang="cs-CZ" sz="3600" b="1" dirty="0"/>
              <a:t>na Písecku II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0FDBA9-A59E-4852-9342-D9021C08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86561"/>
            <a:ext cx="10515600" cy="2603089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8. listopadu 2018, Jindřichův Hradec</a:t>
            </a:r>
          </a:p>
          <a:p>
            <a:r>
              <a:rPr lang="cs-CZ" sz="2600" b="1" dirty="0">
                <a:solidFill>
                  <a:schemeClr val="accent2">
                    <a:lumMod val="75000"/>
                  </a:schemeClr>
                </a:solidFill>
              </a:rPr>
              <a:t>Svazek obcí regionu Písecko</a:t>
            </a:r>
            <a:r>
              <a:rPr lang="cs-CZ" dirty="0"/>
              <a:t>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" y="5267437"/>
            <a:ext cx="5762625" cy="1285875"/>
          </a:xfrm>
          <a:prstGeom prst="rect">
            <a:avLst/>
          </a:prstGeom>
        </p:spPr>
      </p:pic>
      <p:pic>
        <p:nvPicPr>
          <p:cNvPr id="7" name="obrázek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927" y="5563664"/>
            <a:ext cx="952500" cy="693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68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2439" cy="4718603"/>
          </a:xfrm>
        </p:spPr>
        <p:txBody>
          <a:bodyPr anchor="t"/>
          <a:lstStyle/>
          <a:p>
            <a:r>
              <a:rPr lang="cs-CZ" b="1" dirty="0">
                <a:solidFill>
                  <a:schemeClr val="accent2"/>
                </a:solidFill>
              </a:rPr>
              <a:t>3.téma aktivity implementace MAP II</a:t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u="sng" dirty="0">
                <a:solidFill>
                  <a:schemeClr val="accent2"/>
                </a:solidFill>
              </a:rPr>
              <a:t/>
            </a:r>
            <a:br>
              <a:rPr lang="cs-CZ" b="1" u="sng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>Rozvoj digitálních kompetencí dětí a žáků</a:t>
            </a:r>
            <a:br>
              <a:rPr lang="cs-CZ" sz="2800" b="1" u="sng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/>
            </a:r>
            <a:br>
              <a:rPr lang="cs-CZ" sz="2800" b="1" u="sng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>- </a:t>
            </a:r>
            <a:r>
              <a:rPr lang="cs-CZ" sz="2800" dirty="0">
                <a:solidFill>
                  <a:schemeClr val="accent2"/>
                </a:solidFill>
              </a:rPr>
              <a:t>semináře a workshopy pro pedagogy a IT pracovníky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semináře pro IT pracovníky a pedagogy ve školách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akce pro rodiče a veřejnost</a:t>
            </a:r>
            <a:endParaRPr lang="cs-CZ" sz="28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8663" y="5239423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2439" cy="5003829"/>
          </a:xfrm>
        </p:spPr>
        <p:txBody>
          <a:bodyPr anchor="t"/>
          <a:lstStyle/>
          <a:p>
            <a:r>
              <a:rPr lang="cs-CZ" b="1" dirty="0">
                <a:solidFill>
                  <a:schemeClr val="accent2"/>
                </a:solidFill>
              </a:rPr>
              <a:t>4.téma aktivity implementace MAP II</a:t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>Rozvoj kompetencí dětí v polytechnickém vzdělávání  a EVVO </a:t>
            </a:r>
            <a:r>
              <a:rPr lang="cs-CZ" sz="2800" b="1" u="sng" dirty="0" smtClean="0">
                <a:solidFill>
                  <a:schemeClr val="accent2"/>
                </a:solidFill>
              </a:rPr>
              <a:t/>
            </a:r>
            <a:br>
              <a:rPr lang="cs-CZ" sz="2800" b="1" u="sng" dirty="0" smtClean="0">
                <a:solidFill>
                  <a:schemeClr val="accent2"/>
                </a:solidFill>
              </a:rPr>
            </a:br>
            <a:r>
              <a:rPr lang="cs-CZ" sz="2800" b="1" u="sng" dirty="0" smtClean="0">
                <a:solidFill>
                  <a:schemeClr val="accent2"/>
                </a:solidFill>
              </a:rPr>
              <a:t>– </a:t>
            </a:r>
            <a:r>
              <a:rPr lang="cs-CZ" sz="2800" b="1" u="sng" dirty="0">
                <a:solidFill>
                  <a:schemeClr val="accent2"/>
                </a:solidFill>
              </a:rPr>
              <a:t>Poznej svůj region</a:t>
            </a:r>
            <a:r>
              <a:rPr lang="cs-CZ" sz="2800" b="1" dirty="0">
                <a:solidFill>
                  <a:schemeClr val="accent2"/>
                </a:solidFill>
              </a:rPr>
              <a:t/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/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vzdělávání pedagogů MŠ v oblasti 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  EVVO a polytechniky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celoroční akce pro děti MŠ 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  na Písecku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společné vzdělávací akce pro rodiče 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   nebo rodiče s dětmi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2A9D98-71A9-4FBA-979C-AA16F6D92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2434275"/>
            <a:ext cx="4229363" cy="280514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55761" y="5239423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8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2439" cy="4718603"/>
          </a:xfrm>
        </p:spPr>
        <p:txBody>
          <a:bodyPr anchor="t"/>
          <a:lstStyle/>
          <a:p>
            <a:r>
              <a:rPr lang="cs-CZ" b="1" dirty="0">
                <a:solidFill>
                  <a:schemeClr val="accent2"/>
                </a:solidFill>
              </a:rPr>
              <a:t>5.téma aktivity implementace MAP II</a:t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>Podpora inkluzivního vzdělávání a rozvoj spolupráce s </a:t>
            </a:r>
            <a:r>
              <a:rPr lang="cs-CZ" sz="2800" b="1" u="sng" dirty="0" err="1">
                <a:solidFill>
                  <a:schemeClr val="accent2"/>
                </a:solidFill>
              </a:rPr>
              <a:t>pedagogicko</a:t>
            </a:r>
            <a:r>
              <a:rPr lang="cs-CZ" sz="2800" b="1" u="sng" dirty="0">
                <a:solidFill>
                  <a:schemeClr val="accent2"/>
                </a:solidFill>
              </a:rPr>
              <a:t> psychologickou poradnou </a:t>
            </a:r>
            <a:r>
              <a:rPr lang="cs-CZ" sz="2800" b="1" u="sng" dirty="0" smtClean="0">
                <a:solidFill>
                  <a:schemeClr val="accent2"/>
                </a:solidFill>
              </a:rPr>
              <a:t>(PPP) </a:t>
            </a:r>
            <a:r>
              <a:rPr lang="cs-CZ" sz="2800" b="1" u="sng" dirty="0">
                <a:solidFill>
                  <a:schemeClr val="accent2"/>
                </a:solidFill>
              </a:rPr>
              <a:t/>
            </a:r>
            <a:br>
              <a:rPr lang="cs-CZ" sz="2800" b="1" u="sng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/>
            </a:r>
            <a:br>
              <a:rPr lang="cs-CZ" sz="2800" b="1" u="sng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>- </a:t>
            </a:r>
            <a:r>
              <a:rPr lang="cs-CZ" sz="2800" dirty="0">
                <a:solidFill>
                  <a:schemeClr val="accent2"/>
                </a:solidFill>
              </a:rPr>
              <a:t>zvýšení</a:t>
            </a:r>
            <a:r>
              <a:rPr lang="cs-CZ" sz="2800" b="1" dirty="0">
                <a:solidFill>
                  <a:schemeClr val="accent2"/>
                </a:solidFill>
              </a:rPr>
              <a:t> kvality spolupráce škol a PPP</a:t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>- společné vzdělávání pedagogů</a:t>
            </a:r>
            <a:r>
              <a:rPr lang="cs-CZ" sz="2800" b="1" u="sng" dirty="0">
                <a:solidFill>
                  <a:schemeClr val="accent2"/>
                </a:solidFill>
              </a:rPr>
              <a:t/>
            </a:r>
            <a:br>
              <a:rPr lang="cs-CZ" sz="2800" b="1" u="sng" dirty="0">
                <a:solidFill>
                  <a:schemeClr val="accent2"/>
                </a:solidFill>
              </a:rPr>
            </a:br>
            <a:r>
              <a:rPr lang="cs-CZ" sz="2800" b="1" u="sng" dirty="0">
                <a:solidFill>
                  <a:schemeClr val="accent2"/>
                </a:solidFill>
              </a:rPr>
              <a:t/>
            </a:r>
            <a:br>
              <a:rPr lang="cs-CZ" sz="2800" b="1" u="sng" dirty="0">
                <a:solidFill>
                  <a:schemeClr val="accent2"/>
                </a:solidFill>
              </a:rPr>
            </a:br>
            <a:endParaRPr lang="cs-CZ" sz="2800" u="sng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0A079C-587D-419E-B4E6-E7D454B70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77" y="2508308"/>
            <a:ext cx="4102217" cy="25754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DA3CE0-1A45-41DC-B37F-DA789302F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36" y="3724712"/>
            <a:ext cx="2829888" cy="166447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038663" y="5131344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2439" cy="4718603"/>
          </a:xfrm>
        </p:spPr>
        <p:txBody>
          <a:bodyPr anchor="t"/>
          <a:lstStyle/>
          <a:p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/>
            </a:r>
            <a:br>
              <a:rPr lang="cs-CZ" b="1" dirty="0">
                <a:solidFill>
                  <a:schemeClr val="accent2"/>
                </a:solidFill>
              </a:rPr>
            </a:br>
            <a:endParaRPr lang="cs-CZ" sz="2800" u="sng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259BE81-D130-49F6-A209-72859162D69A}"/>
              </a:ext>
            </a:extLst>
          </p:cNvPr>
          <p:cNvSpPr/>
          <p:nvPr/>
        </p:nvSpPr>
        <p:spPr>
          <a:xfrm>
            <a:off x="696285" y="503338"/>
            <a:ext cx="110315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chemeClr val="accent2"/>
                </a:solidFill>
              </a:rPr>
              <a:t>Společné setkání zástupců ZŠ a MŠ na Písecku</a:t>
            </a:r>
          </a:p>
          <a:p>
            <a:r>
              <a:rPr lang="cs-CZ" sz="2800" b="1" u="sng" dirty="0">
                <a:solidFill>
                  <a:schemeClr val="accent2">
                    <a:lumMod val="75000"/>
                  </a:schemeClr>
                </a:solidFill>
              </a:rPr>
              <a:t>Úvodní akce MAP II 19.9. 2018 ve Vráži u Písku</a:t>
            </a:r>
          </a:p>
          <a:p>
            <a:pPr algn="ctr"/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Hosté: Národní institut pro další vzdělávání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            Agentura pro sociální začleňování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             Centrum Naděje Písek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Vzdělávací část: Mgr. Pavel Zeman </a:t>
            </a:r>
          </a:p>
          <a:p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Setkání některých PS </a:t>
            </a:r>
          </a:p>
          <a:p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81954C-A32A-4922-94B7-3CD955415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50" y="2478368"/>
            <a:ext cx="3990363" cy="2562837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DEEADCA-1608-492F-83CF-44A92B71E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06" y="5239423"/>
            <a:ext cx="1446732" cy="14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EEADCA-1608-492F-83CF-44A92B71E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589088"/>
            <a:ext cx="6000750" cy="60007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97FBB5-1A8E-4A08-A1D7-31A56D4E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888" y="1062038"/>
            <a:ext cx="10515600" cy="2852737"/>
          </a:xfrm>
        </p:spPr>
        <p:txBody>
          <a:bodyPr/>
          <a:lstStyle/>
          <a:p>
            <a:r>
              <a:rPr lang="cs-CZ" b="1" dirty="0"/>
              <a:t>Děkujeme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90E374-EBA1-466F-B203-D55C1A63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69219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Taťána Mládková,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mladkova@sorp.cz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; Jitka Soldátová,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soldatova@sorp.cz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21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7824" cy="5088849"/>
          </a:xfr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accent2">
                    <a:lumMod val="75000"/>
                  </a:schemeClr>
                </a:solidFill>
              </a:rPr>
              <a:t>MÍSTNÍ AKČNÍ PLÁN ROZVOJE VZDĚLÁVÁNÍ SO ORP PÍSEK              </a:t>
            </a:r>
            <a:r>
              <a:rPr lang="cs-CZ" sz="2000" b="1" dirty="0" err="1"/>
              <a:t>Reg.č</a:t>
            </a:r>
            <a:r>
              <a:rPr lang="cs-CZ" sz="2000" b="1" dirty="0"/>
              <a:t>. CZ.2.3.68/0.0/0.0/15_005/0000020</a:t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700" dirty="0"/>
              <a:t>OBDOBÍ REALIZACE: </a:t>
            </a:r>
            <a:r>
              <a:rPr lang="cs-CZ" sz="2700" b="1" dirty="0">
                <a:solidFill>
                  <a:schemeClr val="accent2">
                    <a:lumMod val="75000"/>
                  </a:schemeClr>
                </a:solidFill>
              </a:rPr>
              <a:t>1. 1. 2016 – 30. 6. 2017</a:t>
            </a:r>
            <a:r>
              <a:rPr lang="cs-CZ" sz="2700" b="1" dirty="0"/>
              <a:t/>
            </a:r>
            <a:br>
              <a:rPr lang="cs-CZ" sz="2700" b="1" dirty="0"/>
            </a:br>
            <a:r>
              <a:rPr lang="cs-CZ" sz="2700" b="1" dirty="0"/>
              <a:t/>
            </a:r>
            <a:br>
              <a:rPr lang="cs-CZ" sz="2700" b="1" dirty="0"/>
            </a:br>
            <a:r>
              <a:rPr lang="cs-CZ" sz="2700" dirty="0"/>
              <a:t>REALIZÁTOR: </a:t>
            </a:r>
            <a:r>
              <a:rPr lang="cs-CZ" sz="2700" b="1" dirty="0"/>
              <a:t>SVAZEK OBCÍ REGIONU PÍSECKO</a:t>
            </a:r>
            <a:br>
              <a:rPr lang="cs-CZ" sz="2700" b="1" dirty="0"/>
            </a:br>
            <a:r>
              <a:rPr lang="cs-CZ" sz="2700" b="1" dirty="0"/>
              <a:t/>
            </a:r>
            <a:br>
              <a:rPr lang="cs-CZ" sz="2700" b="1" dirty="0"/>
            </a:br>
            <a:r>
              <a:rPr lang="cs-CZ" sz="2700" dirty="0"/>
              <a:t>VE SPOLUPRÁCI S </a:t>
            </a:r>
            <a:r>
              <a:rPr lang="cs-CZ" sz="2700" b="1" dirty="0"/>
              <a:t>MAS BRÁNA PÍSECKA A MAS VODŇANSKÁ RYBA</a:t>
            </a:r>
            <a:br>
              <a:rPr lang="cs-CZ" sz="2700" b="1" dirty="0"/>
            </a:br>
            <a:endParaRPr lang="cs-CZ" sz="27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3540" y="5091402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3891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147898" y="5330757"/>
            <a:ext cx="47086" cy="58366"/>
          </a:xfrm>
        </p:spPr>
        <p:txBody>
          <a:bodyPr anchor="t">
            <a:normAutofit fontScale="90000"/>
          </a:bodyPr>
          <a:lstStyle/>
          <a:p>
            <a:r>
              <a:rPr lang="cs-CZ" sz="1000" dirty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48" y="196501"/>
            <a:ext cx="7271815" cy="5257834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38613" y="5093082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7824" cy="4874297"/>
          </a:xfrm>
        </p:spPr>
        <p:txBody>
          <a:bodyPr anchor="t"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Mapa území 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SO ORP Písek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18 zapojených základních škol včetně ZUŠ</a:t>
            </a:r>
            <a:b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22 zapojených mateřských škol (dle IZO)</a:t>
            </a:r>
            <a:b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Více než 20 zapojených organizací zájmového </a:t>
            </a:r>
            <a:b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a neformálního vzdělávání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51" y="5016298"/>
            <a:ext cx="1156321" cy="1154933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9864" y="145083"/>
            <a:ext cx="4791036" cy="5390567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87848" y="4810163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85" y="5570048"/>
            <a:ext cx="825299" cy="82430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736" cy="495914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Co se povedlo?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9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Účastníci si nejvíce cenili možnost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potkat se, vyměnit si informace a zkušenosti, sdílet nápady a vzájemně se inspirovat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Ocenili možnosti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vzdělávání v Písku nebo blízkém okolí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Organizace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setkání diskusních skupin i ve </a:t>
            </a:r>
            <a:r>
              <a:rPr lang="cs-CZ" sz="1800" b="1" dirty="0" smtClean="0">
                <a:solidFill>
                  <a:schemeClr val="accent2">
                    <a:lumMod val="75000"/>
                  </a:schemeClr>
                </a:solidFill>
              </a:rPr>
              <a:t>školách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s prezentací školy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, inspirace „v praxi“.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Osvědčila se osobní komunikace a spojení důležitých jednání 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s obědem / občerstvením – živá diskuse.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Podařilo se zapojit venkovské školy do probíhajících akcí větších škol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(sdílení - češtináři, družináři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</a:rPr>
              <a:t>apod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).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Výměna zkušeností mezi </a:t>
            </a:r>
            <a:r>
              <a:rPr lang="cs-CZ" sz="1800" dirty="0" err="1">
                <a:solidFill>
                  <a:schemeClr val="accent2">
                    <a:lumMod val="75000"/>
                  </a:schemeClr>
                </a:solidFill>
              </a:rPr>
              <a:t>MAPy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 na setkáních realizátorů.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V rámci MAP proběhlo: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 vzdělávacích akcí na téma inkluze, školské legislativy, 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práce s dětmi se SVP, gramotností, šikany…..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 setkání diskusních skupin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veřejné projednání a rada individuálních konzultací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</a:rPr>
              <a:t>Mezi </a:t>
            </a:r>
            <a:r>
              <a:rPr lang="cs-CZ" sz="1800" b="1" dirty="0" err="1">
                <a:solidFill>
                  <a:schemeClr val="accent2">
                    <a:lumMod val="75000"/>
                  </a:schemeClr>
                </a:solidFill>
              </a:rPr>
              <a:t>MAPy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“ proběhlo několik setkání diskusních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skupin k přípravě aktivit do MAP II a 2 vzdělávací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akce pro ZŠ a MŠ – neztratit kontakt!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34" y="3509811"/>
            <a:ext cx="3203802" cy="192228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82" y="1793518"/>
            <a:ext cx="2619703" cy="196477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31" y="4147074"/>
            <a:ext cx="2218432" cy="1663824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154108" y="5505660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87" y="5395160"/>
            <a:ext cx="1000397" cy="99919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56" y="365125"/>
            <a:ext cx="10419945" cy="5030035"/>
          </a:xfrm>
        </p:spPr>
        <p:txBody>
          <a:bodyPr anchor="t"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Na čem je potřeba v MAP II zapracovat?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intenzivnější zapojení zřizovatelů</a:t>
            </a:r>
            <a:br>
              <a:rPr lang="cs-CZ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- intenzivnější komunikace a spolupráce </a:t>
            </a:r>
            <a:br>
              <a:rPr lang="cs-CZ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s OSPOD, PPP a poradenskými centry</a:t>
            </a:r>
            <a:br>
              <a:rPr lang="cs-CZ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- větší aktivizace pedagogů –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</a:rPr>
              <a:t>matikáři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, IT …</a:t>
            </a:r>
            <a:br>
              <a:rPr lang="cs-CZ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2">
                    <a:lumMod val="75000"/>
                  </a:schemeClr>
                </a:solidFill>
              </a:rPr>
              <a:t>- zapojení dalších NNO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33" y="1818659"/>
            <a:ext cx="4025868" cy="3103738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50107" y="5270376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9267824" cy="5049939"/>
          </a:xfrm>
        </p:spPr>
        <p:txBody>
          <a:bodyPr anchor="t"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MAP II Písecko: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- 1.9.2018 – 31.8.2022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- 40 zapojených IZO (100%)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- 6 pracovních skupin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- Aktivity implementace navrženy a zpracovány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účastníky MAP I. Zaměření na čtenářskou gramotnost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a matematickou gramotnost na ZŠ, digitální 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gramotnost pro ZŠ, EVVO a polytechnika pro MŠ,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inkluze – komunikace mezi školami a poradenskými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centy a OSPOD</a:t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6" y="245861"/>
            <a:ext cx="6237250" cy="574393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72298" y="5040438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66" y="332702"/>
            <a:ext cx="10331617" cy="4709081"/>
          </a:xfrm>
        </p:spPr>
        <p:txBody>
          <a:bodyPr anchor="t"/>
          <a:lstStyle/>
          <a:p>
            <a:r>
              <a:rPr lang="cs-CZ" b="1" dirty="0">
                <a:solidFill>
                  <a:schemeClr val="accent2"/>
                </a:solidFill>
              </a:rPr>
              <a:t>1.téma aktivity implementace MAP II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b="1" u="sng" dirty="0">
                <a:solidFill>
                  <a:schemeClr val="accent2"/>
                </a:solidFill>
              </a:rPr>
              <a:t>Rozvoj</a:t>
            </a:r>
            <a:r>
              <a:rPr lang="cs-CZ" b="1" u="sng" dirty="0">
                <a:solidFill>
                  <a:schemeClr val="accent2"/>
                </a:solidFill>
              </a:rPr>
              <a:t> </a:t>
            </a:r>
            <a:r>
              <a:rPr lang="cs-CZ" sz="2800" b="1" u="sng" dirty="0">
                <a:solidFill>
                  <a:schemeClr val="accent2"/>
                </a:solidFill>
              </a:rPr>
              <a:t>čtenářské gramotnosti v základním </a:t>
            </a:r>
            <a:r>
              <a:rPr lang="cs-CZ" sz="2800" b="1" u="sng" dirty="0" smtClean="0">
                <a:solidFill>
                  <a:schemeClr val="accent2"/>
                </a:solidFill>
              </a:rPr>
              <a:t>vzdělávání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čtenářské dílny pro pedagogy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celoroční moduly pro žáky základních škol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společné vzdělávání pedagogů</a:t>
            </a:r>
            <a:r>
              <a:rPr lang="cs-CZ" dirty="0">
                <a:solidFill>
                  <a:schemeClr val="accent2"/>
                </a:solidFill>
              </a:rPr>
              <a:t/>
            </a:r>
            <a:br>
              <a:rPr lang="cs-CZ" dirty="0">
                <a:solidFill>
                  <a:schemeClr val="accent2"/>
                </a:solidFill>
              </a:rPr>
            </a:b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71385F-F13E-4CD9-A312-620F76DEB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32" y="3900881"/>
            <a:ext cx="3117610" cy="16540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60D1DB-B812-4FA4-A4FE-0BAF031AD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064" y="1501054"/>
            <a:ext cx="2865570" cy="2251553"/>
          </a:xfrm>
          <a:prstGeom prst="rect">
            <a:avLst/>
          </a:prstGeom>
        </p:spPr>
      </p:pic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816931" y="5059704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8FEE0-3F47-4169-9E37-7CF12A5FD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3" y="5239423"/>
            <a:ext cx="1156321" cy="1154933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B12B49D-54BD-4D42-998D-A49D86D1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6" y="609600"/>
            <a:ext cx="10315088" cy="4629823"/>
          </a:xfrm>
        </p:spPr>
        <p:txBody>
          <a:bodyPr anchor="t"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2.téma aktivity implementace MAP II</a:t>
            </a:r>
            <a:r>
              <a:rPr lang="cs-CZ" sz="2800" b="1" dirty="0">
                <a:solidFill>
                  <a:schemeClr val="accent2"/>
                </a:solidFill>
              </a:rPr>
              <a:t/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800" b="1" dirty="0">
                <a:solidFill>
                  <a:schemeClr val="accent2"/>
                </a:solidFill>
              </a:rPr>
              <a:t/>
            </a:r>
            <a:br>
              <a:rPr lang="cs-CZ" sz="2800" b="1" dirty="0">
                <a:solidFill>
                  <a:schemeClr val="accent2"/>
                </a:solidFill>
              </a:rPr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u="sng" dirty="0">
                <a:solidFill>
                  <a:schemeClr val="accent2"/>
                </a:solidFill>
              </a:rPr>
              <a:t>Rozvoj matematické gramotnosti a polytechnického vzdělávání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podpora žáků o matematiku – akce pro žáky ZŠ – „COOL MATIKA“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>- společné vzdělávání pedagogů v oblasti matematické gramotnosti</a:t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endParaRPr lang="cs-CZ" sz="2800" dirty="0">
              <a:solidFill>
                <a:schemeClr val="accent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FC00AA-E60E-4676-AC7A-7E7E961C7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8" y="3707934"/>
            <a:ext cx="2622417" cy="17532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1B663F-EEF6-4CC6-8768-A5B0EB318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97" y="3675917"/>
            <a:ext cx="2676088" cy="18173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BEF7A2-525B-45BF-B18D-81E490885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48" y="3675916"/>
            <a:ext cx="2676088" cy="1817331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143414" y="5209546"/>
            <a:ext cx="144487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92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23370914-0BD8-482A-AF8E-2D42A0D4C6B7}"/>
</file>

<file path=customXml/itemProps2.xml><?xml version="1.0" encoding="utf-8"?>
<ds:datastoreItem xmlns:ds="http://schemas.openxmlformats.org/officeDocument/2006/customXml" ds:itemID="{BEE1819A-C371-4815-9923-7B68677032CA}"/>
</file>

<file path=customXml/itemProps3.xml><?xml version="1.0" encoding="utf-8"?>
<ds:datastoreItem xmlns:ds="http://schemas.openxmlformats.org/officeDocument/2006/customXml" ds:itemID="{021E3EAA-476E-4E30-9CA1-9DF8083FD3A6}"/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125</Words>
  <Application>Microsoft Office PowerPoint</Application>
  <PresentationFormat>Širokoúhlá obrazovka</PresentationFormat>
  <Paragraphs>35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Místní akční plán rozvoje vzdělávání na Písecku II</vt:lpstr>
      <vt:lpstr>MÍSTNÍ AKČNÍ PLÁN ROZVOJE VZDĚLÁVÁNÍ SO ORP PÍSEK              Reg.č. CZ.2.3.68/0.0/0.0/15_005/0000020    OBDOBÍ REALIZACE: 1. 1. 2016 – 30. 6. 2017  REALIZÁTOR: SVAZEK OBCÍ REGIONU PÍSECKO  VE SPOLUPRÁCI S MAS BRÁNA PÍSECKA A MAS VODŇANSKÁ RYBA </vt:lpstr>
      <vt:lpstr>.</vt:lpstr>
      <vt:lpstr>Mapa území  SO ORP Písek  18 zapojených základních škol včetně ZUŠ  22 zapojených mateřských škol (dle IZO)  Více než 20 zapojených organizací zájmového  a neformálního vzdělávání</vt:lpstr>
      <vt:lpstr>Co se povedlo? . Účastníci si nejvíce cenili možnost potkat se, vyměnit si informace a zkušenosti, sdílet nápady a vzájemně se inspirovat. Ocenili možnosti vzdělávání v Písku nebo blízkém okolí. Organizace setkání diskusních skupin i ve školách s prezentací školy, inspirace „v praxi“. Osvědčila se osobní komunikace a spojení důležitých jednání  s obědem / občerstvením – živá diskuse. Podařilo se zapojit venkovské školy do probíhajících akcí větších škol (sdílení - češtináři, družináři apod). Výměna zkušeností mezi MAPy na setkáních realizátorů. V rámci MAP proběhlo: - 18 vzdělávacích akcí na téma inkluze, školské legislativy,  práce s dětmi se SVP, gramotností, šikany….. - 40 setkání diskusních skupin - veřejné projednání a rada individuálních konzultací „Mezi MAPy“ proběhlo několik setkání diskusních skupin k přípravě aktivit do MAP II a 2 vzdělávací akce pro ZŠ a MŠ – neztratit kontakt! </vt:lpstr>
      <vt:lpstr>Na čem je potřeba v MAP II zapracovat?   - intenzivnější zapojení zřizovatelů - intenzivnější komunikace a spolupráce  s OSPOD, PPP a poradenskými centry - větší aktivizace pedagogů – matikáři, IT … - zapojení dalších NNO</vt:lpstr>
      <vt:lpstr> MAP II Písecko:  - 1.9.2018 – 31.8.2022 - 40 zapojených IZO (100%) - 6 pracovních skupin  - Aktivity implementace navrženy a zpracovány účastníky MAP I. Zaměření na čtenářskou gramotnost a matematickou gramotnost na ZŠ, digitální  gramotnost pro ZŠ, EVVO a polytechnika pro MŠ, inkluze – komunikace mezi školami a poradenskými centy a OSPOD                    </vt:lpstr>
      <vt:lpstr>1.téma aktivity implementace MAP II  Rozvoj čtenářské gramotnosti v základním vzdělávání   - čtenářské dílny pro pedagogy - celoroční moduly pro žáky základních škol - společné vzdělávání pedagogů </vt:lpstr>
      <vt:lpstr>2.téma aktivity implementace MAP II   Rozvoj matematické gramotnosti a polytechnického vzdělávání  - podpora žáků o matematiku – akce pro žáky ZŠ – „COOL MATIKA“ - společné vzdělávání pedagogů v oblasti matematické gramotnosti  </vt:lpstr>
      <vt:lpstr>3.téma aktivity implementace MAP II  Rozvoj digitálních kompetencí dětí a žáků  - semináře a workshopy pro pedagogy a IT pracovníky - semináře pro IT pracovníky a pedagogy ve školách - akce pro rodiče a veřejnost</vt:lpstr>
      <vt:lpstr>4.téma aktivity implementace MAP II  Rozvoj kompetencí dětí v polytechnickém vzdělávání  a EVVO  – Poznej svůj region  - vzdělávání pedagogů MŠ v oblasti    EVVO a polytechniky - celoroční akce pro děti MŠ    na Písecku - společné vzdělávací akce pro rodiče     nebo rodiče s dětmi</vt:lpstr>
      <vt:lpstr>5.téma aktivity implementace MAP II  Podpora inkluzivního vzdělávání a rozvoj spolupráce s pedagogicko psychologickou poradnou (PPP)   - zvýšení kvality spolupráce škol a PPP - společné vzdělávání pedagogů  </vt:lpstr>
      <vt:lpstr> 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</dc:creator>
  <cp:lastModifiedBy>User NIDV</cp:lastModifiedBy>
  <cp:revision>53</cp:revision>
  <dcterms:created xsi:type="dcterms:W3CDTF">2018-10-14T09:28:15Z</dcterms:created>
  <dcterms:modified xsi:type="dcterms:W3CDTF">2018-11-02T07:38:49Z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