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7" r:id="rId7"/>
    <p:sldId id="259" r:id="rId8"/>
    <p:sldId id="260" r:id="rId9"/>
    <p:sldId id="261" r:id="rId10"/>
    <p:sldId id="262" r:id="rId11"/>
    <p:sldId id="263" r:id="rId12"/>
    <p:sldId id="25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159" y="1513111"/>
            <a:ext cx="764237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Vítejte na třetí místní konferenci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24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Strategické řízení a plánování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školách a v územích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5481" y="4190906"/>
            <a:ext cx="6175730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 11. 2018 Ústí nad Labem</a:t>
            </a: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002536" y="950976"/>
            <a:ext cx="87965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Příklad dobré praxe – KA02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>
                <a:latin typeface="Calibri" panose="020F0502020204030204"/>
              </a:rPr>
              <a:t>Základní škola, Muchova 228, Chlumec –příspěvková organizace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latin typeface="Calibri" panose="020F0502020204030204"/>
              </a:rPr>
              <a:t>Mgr. Lenka Suchá, ředitelka školy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111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28700" y="2005445"/>
            <a:ext cx="405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54930" y="852055"/>
            <a:ext cx="519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Analýza potřeb školy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9155" y="2005445"/>
            <a:ext cx="269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Co analýze předcházelo?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15737" y="3437001"/>
            <a:ext cx="10318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Dotazníková šetření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SWOT analýza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Rozbor poslední zprávy ČŠI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Plán rozvoje školy z posledního období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Výroční zpráva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Pozorování, naslouchání okolí, pohovory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Využití osobních zkušeností z minulých let, dobrá znalost konkrétních specifik naší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4009" y="2005445"/>
            <a:ext cx="405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25090" y="1049482"/>
            <a:ext cx="492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Kritéria kvalitní školy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78082" y="2328610"/>
            <a:ext cx="427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Čeho jsme se při zpracování analýzy drželi?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63782" y="2697942"/>
            <a:ext cx="64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  <a:p>
            <a:r>
              <a:rPr lang="cs-CZ" dirty="0"/>
              <a:t>   Z postupů ČŠI vzešla </a:t>
            </a:r>
            <a:r>
              <a:rPr lang="cs-CZ" b="1" dirty="0"/>
              <a:t>kritéria Kvalitní školy </a:t>
            </a:r>
            <a:r>
              <a:rPr lang="cs-CZ" dirty="0"/>
              <a:t>rozdělená do 6 oblastí.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92382" y="3699164"/>
            <a:ext cx="35144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Základní charakteristika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Koncepce a základní rámec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Pedagogické vedení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Kvalita pedagogického sboru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Výuka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Výsledky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61415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89828" y="1640989"/>
            <a:ext cx="947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/>
              <a:t>Jak jsme postupovali při  tvorbě strategického a akčního plánu?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63782" y="2697942"/>
            <a:ext cx="64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  <a:p>
            <a:r>
              <a:rPr lang="cs-CZ" dirty="0"/>
              <a:t> 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97728" y="727364"/>
            <a:ext cx="823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Strategický plán školy do </a:t>
            </a:r>
            <a:r>
              <a:rPr lang="cs-CZ" sz="4000" b="1">
                <a:solidFill>
                  <a:srgbClr val="FF0000"/>
                </a:solidFill>
              </a:rPr>
              <a:t>roku 2024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36518" y="2033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63782" y="2719493"/>
            <a:ext cx="8873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Zjištění potřeb </a:t>
            </a:r>
            <a:r>
              <a:rPr lang="cs-CZ" dirty="0"/>
              <a:t>školy vyplývající </a:t>
            </a:r>
            <a:r>
              <a:rPr lang="cs-CZ" b="1" dirty="0"/>
              <a:t>z</a:t>
            </a:r>
            <a:r>
              <a:rPr lang="cs-CZ" dirty="0"/>
              <a:t> podrobné </a:t>
            </a:r>
            <a:r>
              <a:rPr lang="cs-CZ" b="1" dirty="0"/>
              <a:t>analýzy (</a:t>
            </a:r>
            <a:r>
              <a:rPr lang="cs-CZ" dirty="0"/>
              <a:t>dotazníky</a:t>
            </a:r>
            <a:r>
              <a:rPr lang="cs-CZ" b="1" dirty="0"/>
              <a:t>, SWOT…)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Stanovení </a:t>
            </a:r>
            <a:r>
              <a:rPr lang="cs-CZ" b="1" dirty="0"/>
              <a:t>mise</a:t>
            </a:r>
            <a:r>
              <a:rPr lang="cs-CZ" dirty="0"/>
              <a:t> a </a:t>
            </a:r>
            <a:r>
              <a:rPr lang="cs-CZ" b="1" dirty="0"/>
              <a:t>vize</a:t>
            </a:r>
            <a:r>
              <a:rPr lang="cs-CZ" dirty="0"/>
              <a:t>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Stanovení priorit </a:t>
            </a:r>
            <a:r>
              <a:rPr lang="cs-CZ" dirty="0"/>
              <a:t>(strategických cílů)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Vytvoření </a:t>
            </a:r>
            <a:r>
              <a:rPr lang="cs-CZ" b="1" dirty="0"/>
              <a:t>akčního plánu </a:t>
            </a:r>
            <a:r>
              <a:rPr lang="cs-CZ" dirty="0"/>
              <a:t>školy</a:t>
            </a:r>
          </a:p>
        </p:txBody>
      </p:sp>
    </p:spTree>
    <p:extLst>
      <p:ext uri="{BB962C8B-B14F-4D97-AF65-F5344CB8AC3E}">
        <p14:creationId xmlns:p14="http://schemas.microsoft.com/office/powerpoint/2010/main" val="277973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4009" y="2005445"/>
            <a:ext cx="405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63782" y="2697942"/>
            <a:ext cx="64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  <a:p>
            <a:r>
              <a:rPr lang="cs-CZ" dirty="0"/>
              <a:t> 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57400" y="290945"/>
            <a:ext cx="87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Akční plán školy do roku 2020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04009" y="960903"/>
            <a:ext cx="928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Zaměření na konkrétní podmínky a potřeby naší školy vyplývající z podrobné analýzy školy.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6974" y="1745673"/>
            <a:ext cx="110974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Stanovení dílčích cílů v dané oblasti a u dané priority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Stanovení kritérií hodnocení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Stanovení úkolů vedoucích k plnění dílčích cílů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Předpokládané finanční zdroje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Stanovení termínu plnění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Určení garanta (odpovědného pracovníka)daného úkolu – delegování úkolů v jeho kompetenci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Jedná se o živý materiál, týmovou práci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Podle potřeb školy v průběhu roku plán upravujeme, reagujeme na nenadálé skutečnosti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Zjišťujeme nové priority školy, upravujeme v průběhu uskutečňování změn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Postupné zlepšování stávajícího, nastavení nového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Nové by nemělo být zbytečné, ale efektivní, reálné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Postupné změny ve smýšlení všech (nelze udělat tlustou čáru za stávajícím stavem, poohlédnutí do minulosti, vycházet ze současnosti)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Možné změny v organizační struktuře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37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4009" y="2005445"/>
            <a:ext cx="405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04009" y="2431473"/>
            <a:ext cx="10006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Seznámení  zaměstnanců s tvorbou strategického a akčního plánu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Seznámení zřizovatele a školské rady se strategickým plánem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Rozeslání akčního plánu všem pedagogům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Schůzka s garanty  jednotlivých úkolů (vedoucí PK, MS, VP, vedení školy)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Schůzka s vedoucími TH pracovníků, kteří jsou garanty daného úkolu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Žádost o navýšení rozpočtu (odměna pro garanty úkolů AP, vytvoření systému odměňování)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Provozní porada – v rámci porad diskuze k plnění 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Individuální pohovory s garanty, výměny názorů, návrhy – </a:t>
            </a:r>
            <a:r>
              <a:rPr lang="cs-CZ" b="1" dirty="0"/>
              <a:t>důležitá komunikace!!!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Pravidelné konzultace s p. Koťátkovou - KRŠ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46910" y="767084"/>
            <a:ext cx="1055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Opatření vedoucí k plnění akčního plánu</a:t>
            </a:r>
          </a:p>
        </p:txBody>
      </p:sp>
    </p:spTree>
    <p:extLst>
      <p:ext uri="{BB962C8B-B14F-4D97-AF65-F5344CB8AC3E}">
        <p14:creationId xmlns:p14="http://schemas.microsoft.com/office/powerpoint/2010/main" val="18122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4009" y="2005445"/>
            <a:ext cx="405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51814" y="159488"/>
            <a:ext cx="9252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Ukázka akčního plánu školy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56519"/>
              </p:ext>
            </p:extLst>
          </p:nvPr>
        </p:nvGraphicFramePr>
        <p:xfrm>
          <a:off x="1792952" y="867375"/>
          <a:ext cx="9371235" cy="5941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6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337">
                <a:tc gridSpan="6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Oblast: Výuka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Strategický cíl/Priorita: Podpora inkluze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Dílčí cíl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Kritéria hodnocení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Úkoly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Předpoklady realizace/finanční zdroj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Termín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Zodpovídá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Organizovat společné akce TU a třídy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2 adaptační kurzy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Zorganizovat adaptační kurz pro žáky 6. ročníku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Dotace – kraj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(v případě včasného podání žádosti), jinak vlastní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Září 2018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Suchá,          TU 6. tříd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 průběhu roku dle potřeby – četnost PLPP na 1. a 2. stupni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Zpracovávání plánu pedagogické podpory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Vlastní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Výchovné poradkyně (VP) pro 1. a 2. stupeň ve spolupráci s TU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2x v měsíci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Uskutečňovat pravidelně třídnické hodiny, prohlubovat vztahy mezi TU a žáky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Vastní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Školní rok 2018/19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P. Dušánek+ třídní učitelé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5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Zlepšovat práci s talentovanými žáky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Četnost talentovaných, nadaných, mimořádně nadaných žáků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Objevování talentovaných žáků, individuální přístup k těmto žákům, podporovat jejich rozvíjení 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Vlastní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1.9. 2018 –      30. 6. 2019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VP ve spolupráci s vyučujícími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Zřídit školní poradenské pracoviště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1x měsíčně schůzka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Zajistit vznik školního poradenského pracoviště a pravidelná spolupráce s jeho členy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Vlastní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1.9. 2018 –      30. 6. 2019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Konzultant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A. </a:t>
                      </a:r>
                      <a:r>
                        <a:rPr lang="cs-CZ" sz="800" dirty="0" err="1">
                          <a:effectLst/>
                        </a:rPr>
                        <a:t>Šalanská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Zlepšovat práci s integrovanými žáky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Hospitační činnost (dle plánu hospitací)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Četnost prováděných hospitací se zaměřením na práci s integrovanými žáky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Poskytování podpory všem žákům podle jejich individuálních potřeb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Vlastní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1. 9. 2018 –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30. 6. 2019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Vedení školy + VP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1x měsíčně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Uskutečňovat pravidelné schůzky VP a AP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Vlastní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1. 9. 2018 –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30. 6. 2019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VP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(A. </a:t>
                      </a:r>
                      <a:r>
                        <a:rPr lang="cs-CZ" sz="800" dirty="0" err="1">
                          <a:effectLst/>
                        </a:rPr>
                        <a:t>Šalanská</a:t>
                      </a:r>
                      <a:r>
                        <a:rPr lang="cs-CZ" sz="800" dirty="0">
                          <a:effectLst/>
                        </a:rPr>
                        <a:t>)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Zaměřit se na práci s žáky ze zahraničí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 tlumočnice do budoucí 3. A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Zajistit tlumočníka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Šablony I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1.9. 2018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A. </a:t>
                      </a:r>
                      <a:r>
                        <a:rPr lang="cs-CZ" sz="800" dirty="0" err="1">
                          <a:effectLst/>
                        </a:rPr>
                        <a:t>Šalanská</a:t>
                      </a:r>
                      <a:r>
                        <a:rPr lang="cs-CZ" sz="800" dirty="0">
                          <a:effectLst/>
                        </a:rPr>
                        <a:t> - VP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V. </a:t>
                      </a:r>
                      <a:r>
                        <a:rPr lang="cs-CZ" sz="800" dirty="0" err="1">
                          <a:effectLst/>
                        </a:rPr>
                        <a:t>Patzlová</a:t>
                      </a:r>
                      <a:r>
                        <a:rPr lang="cs-CZ" sz="800" dirty="0">
                          <a:effectLst/>
                        </a:rPr>
                        <a:t> – AP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79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Kroužek 1x týdně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Zapojení těchto žáků do školních kroužků – snižování jazykové bariéry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Vlastní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Podzim 2018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VP                      J. Hromasová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8" marR="4034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92413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0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A38D3859-E933-4DC1-84FF-F648CF634D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4608A3-19F8-4115-AA12-FCC586D60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B1C0CE-9C91-42E8-B118-87FDB3D67FB9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4ed50015-f427-4bca-b79c-7b0ef9a9fc90"/>
    <ds:schemaRef ds:uri="7ffaba63-cadb-4ee0-afcd-3a4a42323a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722</Words>
  <Application>Microsoft Office PowerPoint</Application>
  <PresentationFormat>Širokoúhlá obrazovka</PresentationFormat>
  <Paragraphs>145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Soukal Petr</cp:lastModifiedBy>
  <cp:revision>74</cp:revision>
  <dcterms:created xsi:type="dcterms:W3CDTF">2017-07-27T07:17:50Z</dcterms:created>
  <dcterms:modified xsi:type="dcterms:W3CDTF">2018-11-09T11:48:41Z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