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F3E7B-89BF-4625-97F3-196D250931DB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9843-B5D7-457E-BB65-8A76652809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3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1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4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7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36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3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6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55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188A-5C24-481C-99B4-AE791D05BAA2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46ED-523B-4FAC-9C4B-95E59A7EE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k.cz/" TargetMode="External"/><Relationship Id="rId2" Type="http://schemas.openxmlformats.org/officeDocument/2006/relationships/hyperlink" Target="https://www.kraj-lbc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547" y="553019"/>
            <a:ext cx="7772400" cy="23876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2060"/>
                </a:solidFill>
                <a:latin typeface="+mn-lt"/>
              </a:rPr>
              <a:t>Projekt „Naplňování krajského akčního plánu rozvoje vzdělávání Libereckého kraje I“</a:t>
            </a:r>
            <a:endParaRPr lang="cs-CZ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0139" y="5202238"/>
            <a:ext cx="6858000" cy="1655762"/>
          </a:xfrm>
        </p:spPr>
        <p:txBody>
          <a:bodyPr/>
          <a:lstStyle/>
          <a:p>
            <a:pPr algn="l"/>
            <a:endParaRPr lang="cs-CZ" dirty="0" smtClean="0"/>
          </a:p>
          <a:p>
            <a:pPr algn="l"/>
            <a:r>
              <a:rPr lang="cs-CZ" sz="2000" dirty="0" smtClean="0">
                <a:solidFill>
                  <a:srgbClr val="002060"/>
                </a:solidFill>
              </a:rPr>
              <a:t>Mgr. Michaela Svitáková, Hlavní manažer projektu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" y="3541028"/>
            <a:ext cx="4512895" cy="1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766822"/>
            <a:ext cx="7772400" cy="23876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  <a:latin typeface="+mn-lt"/>
              </a:rPr>
              <a:t>Zkvalitnění péče o nadané žáky</a:t>
            </a:r>
            <a:endParaRPr lang="cs-CZ" sz="40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004" y="2165230"/>
            <a:ext cx="7215996" cy="339449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Nadaných dětí je podle statistiky v populaci 5 až 10 % - v každé běžné třídě nejméně </a:t>
            </a:r>
            <a:r>
              <a:rPr lang="cs-CZ" sz="2600" dirty="0" smtClean="0">
                <a:solidFill>
                  <a:srgbClr val="002060"/>
                </a:solidFill>
              </a:rPr>
              <a:t>jeden x diagnostikováno mnohem méně </a:t>
            </a:r>
            <a:endParaRPr lang="cs-CZ" sz="2600" dirty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Kvůli svým specifikům potřebují ve vzdělávání podpořit. Rozvoj jejich nadání může/měl by v budoucnosti přispět společnosti.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Mít ve třídě nadaného žáka je pro učitele motivující a inspirující. Často i naplňující.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5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rgbClr val="002060"/>
                </a:solidFill>
                <a:latin typeface="+mn-lt"/>
              </a:rPr>
              <a:t>PEDAGOGICKO-PSYCHOLOGICKÉ PORADNY POMÁHAJÍ </a:t>
            </a:r>
            <a:br>
              <a:rPr lang="cs-CZ" sz="2800" b="1" dirty="0">
                <a:solidFill>
                  <a:srgbClr val="002060"/>
                </a:solidFill>
                <a:latin typeface="+mn-lt"/>
              </a:rPr>
            </a:br>
            <a:r>
              <a:rPr lang="cs-CZ" sz="2800" b="1" dirty="0" smtClean="0">
                <a:solidFill>
                  <a:srgbClr val="002060"/>
                </a:solidFill>
                <a:latin typeface="+mn-lt"/>
              </a:rPr>
              <a:t>UČITELŮM 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ZÁKLADNÍCH ŠKOL V TERÉNU</a:t>
            </a:r>
            <a:endParaRPr lang="cs-CZ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Kosočtverec 3"/>
          <p:cNvSpPr/>
          <p:nvPr/>
        </p:nvSpPr>
        <p:spPr>
          <a:xfrm>
            <a:off x="706632" y="2241644"/>
            <a:ext cx="3779838" cy="3779838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Skupina 4"/>
          <p:cNvGrpSpPr/>
          <p:nvPr/>
        </p:nvGrpSpPr>
        <p:grpSpPr>
          <a:xfrm>
            <a:off x="979589" y="2657427"/>
            <a:ext cx="1474136" cy="1474136"/>
            <a:chOff x="878494" y="359084"/>
            <a:chExt cx="1474136" cy="1474136"/>
          </a:xfrm>
        </p:grpSpPr>
        <p:sp>
          <p:nvSpPr>
            <p:cNvPr id="6" name="Zaoblený obdélník 5"/>
            <p:cNvSpPr/>
            <p:nvPr/>
          </p:nvSpPr>
          <p:spPr>
            <a:xfrm>
              <a:off x="878494" y="359084"/>
              <a:ext cx="1474136" cy="147413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 txBox="1"/>
            <p:nvPr/>
          </p:nvSpPr>
          <p:spPr>
            <a:xfrm>
              <a:off x="950455" y="431045"/>
              <a:ext cx="1330214" cy="1330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/>
                <a:t>PPP Liberec</a:t>
              </a:r>
              <a:endParaRPr lang="cs-CZ" sz="2200" kern="1200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765076" y="2657427"/>
            <a:ext cx="1474136" cy="1474136"/>
            <a:chOff x="2466026" y="359084"/>
            <a:chExt cx="1474136" cy="1474136"/>
          </a:xfrm>
        </p:grpSpPr>
        <p:sp>
          <p:nvSpPr>
            <p:cNvPr id="9" name="Zaoblený obdélník 8"/>
            <p:cNvSpPr/>
            <p:nvPr/>
          </p:nvSpPr>
          <p:spPr>
            <a:xfrm>
              <a:off x="2466026" y="359084"/>
              <a:ext cx="1474136" cy="14741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 txBox="1"/>
            <p:nvPr/>
          </p:nvSpPr>
          <p:spPr>
            <a:xfrm>
              <a:off x="2537987" y="431045"/>
              <a:ext cx="1330214" cy="1330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/>
                <a:t>PPP Jablonec nad Nisou</a:t>
              </a:r>
              <a:endParaRPr lang="cs-CZ" sz="2200" kern="1200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979589" y="4266499"/>
            <a:ext cx="1474136" cy="1474136"/>
            <a:chOff x="878494" y="1946616"/>
            <a:chExt cx="1474136" cy="1474136"/>
          </a:xfrm>
        </p:grpSpPr>
        <p:sp>
          <p:nvSpPr>
            <p:cNvPr id="12" name="Zaoblený obdélník 11"/>
            <p:cNvSpPr/>
            <p:nvPr/>
          </p:nvSpPr>
          <p:spPr>
            <a:xfrm>
              <a:off x="878494" y="1946616"/>
              <a:ext cx="1474136" cy="147413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ený obdélník 4"/>
            <p:cNvSpPr txBox="1"/>
            <p:nvPr/>
          </p:nvSpPr>
          <p:spPr>
            <a:xfrm>
              <a:off x="950455" y="2018577"/>
              <a:ext cx="1330214" cy="1330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/>
                <a:t>PPP a SPC Semily</a:t>
              </a:r>
              <a:endParaRPr lang="cs-CZ" sz="2200" kern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765076" y="4266499"/>
            <a:ext cx="1474136" cy="1474136"/>
            <a:chOff x="2466026" y="1946616"/>
            <a:chExt cx="1474136" cy="1474136"/>
          </a:xfrm>
        </p:grpSpPr>
        <p:sp>
          <p:nvSpPr>
            <p:cNvPr id="16" name="Zaoblený obdélník 15"/>
            <p:cNvSpPr/>
            <p:nvPr/>
          </p:nvSpPr>
          <p:spPr>
            <a:xfrm>
              <a:off x="2466026" y="1946616"/>
              <a:ext cx="1474136" cy="1474136"/>
            </a:xfrm>
            <a:prstGeom prst="roundRect">
              <a:avLst/>
            </a:prstGeom>
            <a:solidFill>
              <a:srgbClr val="F1461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 txBox="1"/>
            <p:nvPr/>
          </p:nvSpPr>
          <p:spPr>
            <a:xfrm>
              <a:off x="2537987" y="2018577"/>
              <a:ext cx="1330214" cy="1330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/>
                <a:t>PPP Česká Lípa</a:t>
              </a:r>
              <a:endParaRPr lang="cs-CZ" sz="2200" kern="1200" dirty="0"/>
            </a:p>
          </p:txBody>
        </p:sp>
      </p:grp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813540" y="2009955"/>
            <a:ext cx="3597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Konzultantka PPP </a:t>
            </a:r>
            <a:r>
              <a:rPr lang="cs-CZ" sz="2400" dirty="0">
                <a:solidFill>
                  <a:srgbClr val="002060"/>
                </a:solidFill>
              </a:rPr>
              <a:t>poskytuje </a:t>
            </a:r>
            <a:r>
              <a:rPr lang="cs-CZ" sz="2400" dirty="0" smtClean="0">
                <a:solidFill>
                  <a:srgbClr val="002060"/>
                </a:solidFill>
              </a:rPr>
              <a:t>podporu pedagogickým </a:t>
            </a:r>
            <a:r>
              <a:rPr lang="cs-CZ" sz="2400" dirty="0">
                <a:solidFill>
                  <a:srgbClr val="002060"/>
                </a:solidFill>
              </a:rPr>
              <a:t>pracovníkům na 1. stupni ZŠ, </a:t>
            </a:r>
            <a:r>
              <a:rPr lang="cs-CZ" sz="2400" dirty="0" smtClean="0">
                <a:solidFill>
                  <a:srgbClr val="002060"/>
                </a:solidFill>
              </a:rPr>
              <a:t>spolupracuje </a:t>
            </a:r>
            <a:r>
              <a:rPr lang="cs-CZ" sz="2400" dirty="0">
                <a:solidFill>
                  <a:srgbClr val="002060"/>
                </a:solidFill>
              </a:rPr>
              <a:t>s rodiči nadaných žáků, pomáhá </a:t>
            </a:r>
            <a:r>
              <a:rPr lang="cs-CZ" sz="2400" dirty="0" smtClean="0">
                <a:solidFill>
                  <a:srgbClr val="002060"/>
                </a:solidFill>
              </a:rPr>
              <a:t>s </a:t>
            </a:r>
            <a:r>
              <a:rPr lang="cs-CZ" sz="2400" dirty="0">
                <a:solidFill>
                  <a:srgbClr val="002060"/>
                </a:solidFill>
              </a:rPr>
              <a:t>nastavením individuálního přístupu ve </a:t>
            </a:r>
            <a:r>
              <a:rPr lang="cs-CZ" sz="2400" dirty="0" smtClean="0">
                <a:solidFill>
                  <a:srgbClr val="002060"/>
                </a:solidFill>
              </a:rPr>
              <a:t>vzdělávání</a:t>
            </a:r>
            <a:r>
              <a:rPr lang="cs-CZ" sz="2400" dirty="0">
                <a:solidFill>
                  <a:srgbClr val="002060"/>
                </a:solidFill>
              </a:rPr>
              <a:t>. 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Předává pedagogům </a:t>
            </a:r>
            <a:r>
              <a:rPr lang="cs-CZ" sz="2400" dirty="0">
                <a:solidFill>
                  <a:srgbClr val="002060"/>
                </a:solidFill>
              </a:rPr>
              <a:t>materiály do vyučování.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68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Blip>
                <a:blip r:embed="rId2"/>
              </a:buBlip>
            </a:pPr>
            <a:r>
              <a:rPr lang="cs-CZ" b="1" dirty="0">
                <a:solidFill>
                  <a:srgbClr val="002060"/>
                </a:solidFill>
              </a:rPr>
              <a:t> ZALOŽILI JSME PLATFORMU PRO ODBORNÍKY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Sdílení příkladů dobré praxe a zkušeností. Určena pro pedagogy ZŠ a SŠ, zástupce PPP a odbornou veřejnost. </a:t>
            </a:r>
            <a:r>
              <a:rPr lang="cs-CZ" dirty="0" smtClean="0">
                <a:solidFill>
                  <a:srgbClr val="002060"/>
                </a:solidFill>
              </a:rPr>
              <a:t>Vznikla v září, další proběhne </a:t>
            </a:r>
            <a:r>
              <a:rPr lang="cs-CZ" dirty="0">
                <a:solidFill>
                  <a:srgbClr val="002060"/>
                </a:solidFill>
              </a:rPr>
              <a:t>v prosinci, kdy se s tématem nadaných dětí seznámí studenti učitelství 1. stupně.</a:t>
            </a:r>
          </a:p>
          <a:p>
            <a:pPr algn="ctr">
              <a:lnSpc>
                <a:spcPct val="120000"/>
              </a:lnSpc>
              <a:buBlip>
                <a:blip r:embed="rId2"/>
              </a:buBlip>
            </a:pPr>
            <a:r>
              <a:rPr lang="cs-CZ" b="1" dirty="0">
                <a:solidFill>
                  <a:srgbClr val="002060"/>
                </a:solidFill>
              </a:rPr>
              <a:t>NASTAVUJEME SYSTÉM SPOLUPRÁCE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Mezi PPP, ZŠ, SŠ, Krajskou sítí podpory nadání, Národním institutem dalšího vzdělávání a odborníky. </a:t>
            </a:r>
          </a:p>
          <a:p>
            <a:pPr algn="ctr">
              <a:lnSpc>
                <a:spcPct val="120000"/>
              </a:lnSpc>
              <a:buBlip>
                <a:blip r:embed="rId2"/>
              </a:buBlip>
            </a:pPr>
            <a:r>
              <a:rPr lang="cs-CZ" b="1" dirty="0">
                <a:solidFill>
                  <a:srgbClr val="002060"/>
                </a:solidFill>
              </a:rPr>
              <a:t>ZVEŘEJNÍME ZÁSOBNÍK MATERIÁLŮ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Materiály, pracovní listy, online tipy pro učitele a rodiče.</a:t>
            </a:r>
          </a:p>
          <a:p>
            <a:pPr algn="ctr">
              <a:lnSpc>
                <a:spcPct val="120000"/>
              </a:lnSpc>
              <a:buBlip>
                <a:blip r:embed="rId2"/>
              </a:buBlip>
            </a:pPr>
            <a:r>
              <a:rPr lang="cs-CZ" b="1" dirty="0">
                <a:solidFill>
                  <a:srgbClr val="002060"/>
                </a:solidFill>
              </a:rPr>
              <a:t> PŘIPRAVUJEME METODICKOU PŘÍRUČKU s informacemi a tipy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Bude k dispozici v roce 2020.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1010"/>
            <a:ext cx="2955985" cy="2216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2" y="4632384"/>
            <a:ext cx="2967487" cy="2225615"/>
          </a:xfrm>
          <a:prstGeom prst="rect">
            <a:avLst/>
          </a:prstGeom>
        </p:spPr>
      </p:pic>
      <p:pic>
        <p:nvPicPr>
          <p:cNvPr id="1026" name="Picture 2" descr="VÃ½sledek obrÃ¡zku pro nadanÃ­ Å¾Ã¡ci na zÅ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40" y="4778509"/>
            <a:ext cx="1638719" cy="20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ek obrÃ¡zku pro matema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999">
            <a:off x="7165702" y="911542"/>
            <a:ext cx="1670596" cy="14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999736"/>
            <a:ext cx="7772400" cy="23876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2060"/>
                </a:solidFill>
                <a:latin typeface="+mn-lt"/>
              </a:rPr>
              <a:t>Podpora čtenářské a matematické gramotnosti žáků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71932"/>
            <a:ext cx="7315200" cy="36360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2800" b="1" dirty="0">
                <a:solidFill>
                  <a:schemeClr val="accent5">
                    <a:lumMod val="50000"/>
                  </a:schemeClr>
                </a:solidFill>
              </a:rPr>
              <a:t>Metodické centrum pro podporu matematické gramotnosti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l"/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4x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ročně setkání metodického centra (matematická gramotnost) pro pedagogy ZŠ, SŠ</a:t>
            </a:r>
          </a:p>
          <a:p>
            <a:pPr algn="l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Přímá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podpora profesního rozvoje pedagogických pracovníků: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- odborné přednášky s lektory a odborníky v oboru</a:t>
            </a:r>
          </a:p>
          <a:p>
            <a:pPr algn="l"/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- nový rozhled, výměna zkušeností,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nové informace</a:t>
            </a:r>
          </a:p>
          <a:p>
            <a:pPr algn="l"/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Platforma byla v říjnu založena, na leden už je naplněno druhé metodické centrum – bude zaměřeno na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Hejného metodu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3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8741" y="741872"/>
            <a:ext cx="5520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Metodické centrum pro podporu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čtenářské gramotnosti – pořádá Krajská vědecká knihovna v Liberci</a:t>
            </a:r>
          </a:p>
          <a:p>
            <a:endParaRPr lang="cs-CZ" dirty="0"/>
          </a:p>
        </p:txBody>
      </p:sp>
      <p:sp>
        <p:nvSpPr>
          <p:cNvPr id="3" name="AutoShape 2" descr="VÃ½sledek obrÃ¡zku pro krajskÃ¡ vÄdeckÃ¡ knihovna v liberci"/>
          <p:cNvSpPr>
            <a:spLocks noChangeAspect="1" noChangeArrowheads="1"/>
          </p:cNvSpPr>
          <p:nvPr/>
        </p:nvSpPr>
        <p:spPr bwMode="auto">
          <a:xfrm>
            <a:off x="155575" y="-144463"/>
            <a:ext cx="886332" cy="8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Ã½sledek obrÃ¡zku pro krajskÃ¡ vÄdeckÃ¡ knihovna v liberci"/>
          <p:cNvSpPr>
            <a:spLocks noChangeAspect="1" noChangeArrowheads="1"/>
          </p:cNvSpPr>
          <p:nvPr/>
        </p:nvSpPr>
        <p:spPr bwMode="auto">
          <a:xfrm>
            <a:off x="5719613" y="27195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64" y="741872"/>
            <a:ext cx="2815416" cy="188069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94369" y="3021778"/>
            <a:ext cx="5944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2060"/>
                </a:solidFill>
              </a:rPr>
              <a:t>zvyšování dovedností pedagogů základních a středních škol v rozvoji čtenářské gramotnosti</a:t>
            </a:r>
          </a:p>
        </p:txBody>
      </p:sp>
      <p:sp>
        <p:nvSpPr>
          <p:cNvPr id="9" name="Obdélník 8"/>
          <p:cNvSpPr/>
          <p:nvPr/>
        </p:nvSpPr>
        <p:spPr>
          <a:xfrm>
            <a:off x="594369" y="3949712"/>
            <a:ext cx="8092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p</a:t>
            </a:r>
            <a:r>
              <a:rPr lang="cs-CZ" sz="2400" dirty="0" smtClean="0">
                <a:solidFill>
                  <a:srgbClr val="002060"/>
                </a:solidFill>
              </a:rPr>
              <a:t>roběhla anketa </a:t>
            </a:r>
            <a:r>
              <a:rPr lang="cs-CZ" sz="2400" dirty="0">
                <a:solidFill>
                  <a:srgbClr val="002060"/>
                </a:solidFill>
              </a:rPr>
              <a:t>a průzkum  - osloveni učitelé ZŠ, SOU, </a:t>
            </a:r>
            <a:r>
              <a:rPr lang="cs-CZ" sz="2400" dirty="0" smtClean="0">
                <a:solidFill>
                  <a:srgbClr val="002060"/>
                </a:solidFill>
              </a:rPr>
              <a:t>SŠ → osloveni lektoři a naplánovány semináře, workshopy, přednášky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8741" y="4839419"/>
            <a:ext cx="784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31. 10. 2018 – 1. MC - přednáška České děti a mládež jako čtenáři v roce 2017, workshop Jak napsat referát o knize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94369" y="22335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4x ročně setkání metodického centra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pro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pedagogy ZŠ, SŠ</a:t>
            </a:r>
          </a:p>
        </p:txBody>
      </p:sp>
    </p:spTree>
    <p:extLst>
      <p:ext uri="{BB962C8B-B14F-4D97-AF65-F5344CB8AC3E}">
        <p14:creationId xmlns:p14="http://schemas.microsoft.com/office/powerpoint/2010/main" val="35200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860" y="-877977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Pilotní projekt na podporu čtenářské </a:t>
            </a:r>
            <a:b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 matematické gramotnosti: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cs-CZ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860" y="1259456"/>
            <a:ext cx="8643668" cy="5374257"/>
          </a:xfrm>
        </p:spPr>
        <p:txBody>
          <a:bodyPr>
            <a:normAutofit fontScale="40000" lnSpcReduction="20000"/>
          </a:bodyPr>
          <a:lstStyle/>
          <a:p>
            <a:pPr algn="l">
              <a:buBlip>
                <a:blip r:embed="rId2"/>
              </a:buBlip>
            </a:pP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Vytvoření funkčního systému </a:t>
            </a:r>
            <a:r>
              <a:rPr lang="cs-CZ" sz="3500" b="1" dirty="0" smtClean="0">
                <a:solidFill>
                  <a:schemeClr val="accent5">
                    <a:lumMod val="50000"/>
                  </a:schemeClr>
                </a:solidFill>
              </a:rPr>
              <a:t>spolupráce</a:t>
            </a:r>
          </a:p>
          <a:p>
            <a:pPr algn="l"/>
            <a:r>
              <a:rPr lang="cs-CZ" sz="3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mezi dodavatelem služby a ZŠ, SOŠ, SOU (</a:t>
            </a:r>
            <a:r>
              <a:rPr lang="cs-CZ" sz="3500" dirty="0" smtClean="0">
                <a:solidFill>
                  <a:schemeClr val="accent5">
                    <a:lumMod val="50000"/>
                  </a:schemeClr>
                </a:solidFill>
              </a:rPr>
              <a:t>zapojení 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25 ZŠ a 10 SOŠ, SOU)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pro 2. stupeň ZŠ (</a:t>
            </a:r>
            <a:r>
              <a:rPr lang="cs-CZ" sz="3500" dirty="0" smtClean="0">
                <a:solidFill>
                  <a:schemeClr val="accent5">
                    <a:lumMod val="50000"/>
                  </a:schemeClr>
                </a:solidFill>
              </a:rPr>
              <a:t>6 - 7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. třída), SOŠ A SOU (</a:t>
            </a:r>
            <a:r>
              <a:rPr lang="cs-CZ" sz="3500" dirty="0" smtClean="0">
                <a:solidFill>
                  <a:schemeClr val="accent5">
                    <a:lumMod val="50000"/>
                  </a:schemeClr>
                </a:solidFill>
              </a:rPr>
              <a:t>1 - 2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. ročník)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spolupráce pedagogů napříč předměty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úvodní metodické setkání na začátku pilotního projektu</a:t>
            </a:r>
          </a:p>
          <a:p>
            <a:pPr algn="l">
              <a:buBlip>
                <a:blip r:embed="rId2"/>
              </a:buBlip>
            </a:pP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Vznik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2 vývojových kontinuí </a:t>
            </a:r>
            <a:endParaRPr lang="cs-CZ" sz="3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jedno pro čtenářskou a druhé pro matematickou gramotnost: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</a:t>
            </a:r>
            <a:r>
              <a:rPr lang="cs-CZ" sz="3500" dirty="0" smtClean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úrovní dle dovedností 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osobní a individuální zaměření pro každého žáka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mapy sledující vývoj žáka</a:t>
            </a:r>
          </a:p>
          <a:p>
            <a:pPr algn="l"/>
            <a:endParaRPr lang="cs-CZ" sz="35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Blip>
                <a:blip r:embed="rId2"/>
              </a:buBlip>
            </a:pP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Ověření úrovně žáků v rámci vývojového kontinua: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každých </a:t>
            </a:r>
            <a:r>
              <a:rPr lang="cs-CZ" sz="3500" dirty="0" smtClean="0">
                <a:solidFill>
                  <a:schemeClr val="accent5">
                    <a:lumMod val="50000"/>
                  </a:schemeClr>
                </a:solidFill>
              </a:rPr>
              <a:t>6 - 7 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měsíců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zajištění aktuálnosti doporučení pro žáky a pedagogy</a:t>
            </a:r>
          </a:p>
          <a:p>
            <a:pPr algn="l"/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	- sledování průběhu a efektivity vývoje žáka</a:t>
            </a:r>
          </a:p>
          <a:p>
            <a:pPr algn="l"/>
            <a:endParaRPr lang="cs-CZ" sz="35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Blip>
                <a:blip r:embed="rId2"/>
              </a:buBlip>
            </a:pP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Vybráno </a:t>
            </a:r>
            <a:r>
              <a:rPr lang="cs-CZ" sz="3500" b="1" dirty="0" smtClean="0">
                <a:solidFill>
                  <a:schemeClr val="accent5">
                    <a:lumMod val="50000"/>
                  </a:schemeClr>
                </a:solidFill>
              </a:rPr>
              <a:t>bylo </a:t>
            </a:r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5 pilotních ZŠ a 3 pilotní SOŠ či SOU</a:t>
            </a:r>
          </a:p>
          <a:p>
            <a:pPr algn="l"/>
            <a:r>
              <a:rPr lang="cs-CZ" sz="35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cs-CZ" sz="3500" dirty="0">
                <a:solidFill>
                  <a:schemeClr val="accent5">
                    <a:lumMod val="50000"/>
                  </a:schemeClr>
                </a:solidFill>
              </a:rPr>
              <a:t>- vyšší stupeň podpory, úzká spolupráce s dodavatelem</a:t>
            </a:r>
          </a:p>
          <a:p>
            <a:pPr algn="l"/>
            <a:endParaRPr lang="cs-CZ" dirty="0"/>
          </a:p>
        </p:txBody>
      </p:sp>
      <p:pic>
        <p:nvPicPr>
          <p:cNvPr id="4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03">
            <a:off x="6493803" y="707140"/>
            <a:ext cx="1916773" cy="12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826" y="205430"/>
            <a:ext cx="7600971" cy="882500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002060"/>
                </a:solidFill>
                <a:latin typeface="+mn-lt"/>
              </a:rPr>
              <a:t>Tvorba školské inkluzivní koncepce kraje</a:t>
            </a:r>
            <a:endParaRPr lang="cs-CZ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692826" y="548773"/>
            <a:ext cx="7758348" cy="890535"/>
          </a:xfrm>
          <a:prstGeom prst="rect">
            <a:avLst/>
          </a:prstGeom>
        </p:spPr>
        <p:txBody>
          <a:bodyPr vert="horz" lIns="86204" tIns="43102" rIns="86204" bIns="4310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148" b="1" dirty="0"/>
          </a:p>
        </p:txBody>
      </p:sp>
      <p:sp>
        <p:nvSpPr>
          <p:cNvPr id="65" name="Zástupný symbol pro obsah 2"/>
          <p:cNvSpPr txBox="1">
            <a:spLocks/>
          </p:cNvSpPr>
          <p:nvPr/>
        </p:nvSpPr>
        <p:spPr>
          <a:xfrm>
            <a:off x="692827" y="1475931"/>
            <a:ext cx="7785314" cy="2155112"/>
          </a:xfrm>
          <a:prstGeom prst="rect">
            <a:avLst/>
          </a:prstGeom>
        </p:spPr>
        <p:txBody>
          <a:bodyPr vert="horz" lIns="86204" tIns="43102" rIns="86204" bIns="43102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639" dirty="0">
                <a:solidFill>
                  <a:schemeClr val="tx1"/>
                </a:solidFill>
              </a:rPr>
              <a:t>ŠIK LK</a:t>
            </a:r>
          </a:p>
        </p:txBody>
      </p:sp>
      <p:sp>
        <p:nvSpPr>
          <p:cNvPr id="68" name="Šipka doprava 67"/>
          <p:cNvSpPr/>
          <p:nvPr/>
        </p:nvSpPr>
        <p:spPr>
          <a:xfrm>
            <a:off x="802212" y="1427201"/>
            <a:ext cx="7539577" cy="218503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0" name="Skupina 6"/>
          <p:cNvGrpSpPr/>
          <p:nvPr/>
        </p:nvGrpSpPr>
        <p:grpSpPr>
          <a:xfrm>
            <a:off x="867902" y="1947362"/>
            <a:ext cx="1050754" cy="1221918"/>
            <a:chOff x="45137" y="1383930"/>
            <a:chExt cx="1114578" cy="1296139"/>
          </a:xfrm>
          <a:scene3d>
            <a:camera prst="orthographicFront"/>
            <a:lightRig rig="flat" dir="t"/>
          </a:scene3d>
        </p:grpSpPr>
        <p:sp>
          <p:nvSpPr>
            <p:cNvPr id="71" name="Zaoblený obdélník 70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2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Platforma ŠIK</a:t>
              </a:r>
            </a:p>
          </p:txBody>
        </p:sp>
      </p:grpSp>
      <p:cxnSp>
        <p:nvCxnSpPr>
          <p:cNvPr id="111" name="Přímá spojovací šipka 49"/>
          <p:cNvCxnSpPr/>
          <p:nvPr/>
        </p:nvCxnSpPr>
        <p:spPr>
          <a:xfrm rot="5400000">
            <a:off x="1284084" y="3353820"/>
            <a:ext cx="201293" cy="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aoblený obdélník 129"/>
          <p:cNvSpPr/>
          <p:nvPr/>
        </p:nvSpPr>
        <p:spPr>
          <a:xfrm>
            <a:off x="3577261" y="3558953"/>
            <a:ext cx="101020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březen 2019</a:t>
            </a:r>
          </a:p>
        </p:txBody>
      </p:sp>
      <p:cxnSp>
        <p:nvCxnSpPr>
          <p:cNvPr id="132" name="Přímá spojovací šipka 49"/>
          <p:cNvCxnSpPr/>
          <p:nvPr/>
        </p:nvCxnSpPr>
        <p:spPr>
          <a:xfrm rot="5400000">
            <a:off x="3978983" y="3353671"/>
            <a:ext cx="201293" cy="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oblený obdélník 43"/>
          <p:cNvSpPr/>
          <p:nvPr/>
        </p:nvSpPr>
        <p:spPr>
          <a:xfrm>
            <a:off x="908448" y="3578909"/>
            <a:ext cx="101020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>
                <a:solidFill>
                  <a:srgbClr val="FF0000"/>
                </a:solidFill>
              </a:rPr>
              <a:t>5. září 2018</a:t>
            </a:r>
          </a:p>
        </p:txBody>
      </p:sp>
      <p:sp>
        <p:nvSpPr>
          <p:cNvPr id="45" name="Zaoblený obdélník 44"/>
          <p:cNvSpPr/>
          <p:nvPr/>
        </p:nvSpPr>
        <p:spPr>
          <a:xfrm>
            <a:off x="2221275" y="3572357"/>
            <a:ext cx="101020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prosinec 2018</a:t>
            </a:r>
          </a:p>
        </p:txBody>
      </p:sp>
      <p:sp>
        <p:nvSpPr>
          <p:cNvPr id="46" name="Šipka doprava 45"/>
          <p:cNvSpPr/>
          <p:nvPr/>
        </p:nvSpPr>
        <p:spPr>
          <a:xfrm>
            <a:off x="802212" y="4243615"/>
            <a:ext cx="7539577" cy="218503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Skupina 9"/>
          <p:cNvGrpSpPr/>
          <p:nvPr/>
        </p:nvGrpSpPr>
        <p:grpSpPr>
          <a:xfrm>
            <a:off x="2517485" y="4725170"/>
            <a:ext cx="2919523" cy="1221918"/>
            <a:chOff x="45137" y="1383930"/>
            <a:chExt cx="1114578" cy="1296139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75" name="Zaoblený obdélník 74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7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Sběr podkladů, zpracování odborných analýz, vlastní sepsání, představení koncepce odborné veřejnosti a samosprávě, připomínkování a dopracování  </a:t>
              </a:r>
            </a:p>
          </p:txBody>
        </p:sp>
      </p:grpSp>
      <p:sp>
        <p:nvSpPr>
          <p:cNvPr id="47" name="Zaoblený obdélník 46"/>
          <p:cNvSpPr/>
          <p:nvPr/>
        </p:nvSpPr>
        <p:spPr>
          <a:xfrm>
            <a:off x="2512790" y="6055397"/>
            <a:ext cx="2941217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průběžně – prosinec 2019</a:t>
            </a:r>
          </a:p>
        </p:txBody>
      </p:sp>
      <p:sp>
        <p:nvSpPr>
          <p:cNvPr id="50" name="Zaoblený obdélník 49"/>
          <p:cNvSpPr/>
          <p:nvPr/>
        </p:nvSpPr>
        <p:spPr>
          <a:xfrm>
            <a:off x="2180729" y="1942526"/>
            <a:ext cx="1050754" cy="1221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1" name="Zaoblený obdélník 4"/>
          <p:cNvSpPr/>
          <p:nvPr/>
        </p:nvSpPr>
        <p:spPr>
          <a:xfrm>
            <a:off x="2236584" y="1998655"/>
            <a:ext cx="939044" cy="11193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3102" tIns="43102" rIns="43102" bIns="43102" numCol="1" spcCol="1270" anchor="ctr" anchorCtr="0">
            <a:noAutofit/>
          </a:bodyPr>
          <a:lstStyle/>
          <a:p>
            <a:pPr algn="ctr" defTabSz="502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131" b="1" dirty="0"/>
              <a:t>Platforma ŠIK</a:t>
            </a:r>
          </a:p>
        </p:txBody>
      </p:sp>
      <p:sp>
        <p:nvSpPr>
          <p:cNvPr id="52" name="Zaoblený obdélník 51"/>
          <p:cNvSpPr/>
          <p:nvPr/>
        </p:nvSpPr>
        <p:spPr>
          <a:xfrm>
            <a:off x="3489455" y="1942527"/>
            <a:ext cx="1096028" cy="1221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cs-CZ" sz="1131" b="1" dirty="0"/>
          </a:p>
          <a:p>
            <a:pPr algn="ctr" defTabSz="502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131" b="1" dirty="0"/>
          </a:p>
          <a:p>
            <a:pPr algn="ctr" defTabSz="5028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131" b="1" dirty="0"/>
              <a:t>Platforma ŠIK</a:t>
            </a:r>
          </a:p>
        </p:txBody>
      </p:sp>
      <p:cxnSp>
        <p:nvCxnSpPr>
          <p:cNvPr id="53" name="Přímá spojovací šipka 49"/>
          <p:cNvCxnSpPr/>
          <p:nvPr/>
        </p:nvCxnSpPr>
        <p:spPr>
          <a:xfrm rot="5400000">
            <a:off x="2620021" y="3351226"/>
            <a:ext cx="201293" cy="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ástupný symbol pro obsah 2"/>
          <p:cNvSpPr txBox="1">
            <a:spLocks/>
          </p:cNvSpPr>
          <p:nvPr/>
        </p:nvSpPr>
        <p:spPr>
          <a:xfrm>
            <a:off x="781823" y="4145433"/>
            <a:ext cx="7785314" cy="2155112"/>
          </a:xfrm>
          <a:prstGeom prst="rect">
            <a:avLst/>
          </a:prstGeom>
        </p:spPr>
        <p:txBody>
          <a:bodyPr vert="horz" lIns="86204" tIns="43102" rIns="86204" bIns="43102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639" dirty="0">
                <a:solidFill>
                  <a:schemeClr val="tx1"/>
                </a:solidFill>
              </a:rPr>
              <a:t>ŠIK LK – vnitřní aktivity</a:t>
            </a:r>
          </a:p>
        </p:txBody>
      </p:sp>
      <p:grpSp>
        <p:nvGrpSpPr>
          <p:cNvPr id="57" name="Skupina 6"/>
          <p:cNvGrpSpPr/>
          <p:nvPr/>
        </p:nvGrpSpPr>
        <p:grpSpPr>
          <a:xfrm>
            <a:off x="4829430" y="1942528"/>
            <a:ext cx="1050754" cy="1221918"/>
            <a:chOff x="45137" y="1383930"/>
            <a:chExt cx="1114578" cy="1296139"/>
          </a:xfrm>
          <a:scene3d>
            <a:camera prst="orthographicFront"/>
            <a:lightRig rig="flat" dir="t"/>
          </a:scene3d>
        </p:grpSpPr>
        <p:sp>
          <p:nvSpPr>
            <p:cNvPr id="58" name="Zaoblený obdélník 57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Platforma ŠIK</a:t>
              </a:r>
            </a:p>
          </p:txBody>
        </p:sp>
      </p:grpSp>
      <p:sp>
        <p:nvSpPr>
          <p:cNvPr id="60" name="Zaoblený obdélník 59"/>
          <p:cNvSpPr/>
          <p:nvPr/>
        </p:nvSpPr>
        <p:spPr>
          <a:xfrm>
            <a:off x="4867162" y="3563694"/>
            <a:ext cx="101020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červen 2019</a:t>
            </a:r>
          </a:p>
        </p:txBody>
      </p:sp>
      <p:cxnSp>
        <p:nvCxnSpPr>
          <p:cNvPr id="61" name="Přímá spojovací šipka 49"/>
          <p:cNvCxnSpPr/>
          <p:nvPr/>
        </p:nvCxnSpPr>
        <p:spPr>
          <a:xfrm rot="5400000">
            <a:off x="5254908" y="3357918"/>
            <a:ext cx="201293" cy="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49"/>
          <p:cNvCxnSpPr/>
          <p:nvPr/>
        </p:nvCxnSpPr>
        <p:spPr>
          <a:xfrm rot="5400000">
            <a:off x="6621458" y="3351226"/>
            <a:ext cx="201293" cy="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aoblený obdélník 66"/>
          <p:cNvSpPr/>
          <p:nvPr/>
        </p:nvSpPr>
        <p:spPr>
          <a:xfrm>
            <a:off x="6216252" y="3576186"/>
            <a:ext cx="101020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prosinec 2019</a:t>
            </a:r>
          </a:p>
        </p:txBody>
      </p:sp>
      <p:grpSp>
        <p:nvGrpSpPr>
          <p:cNvPr id="73" name="Skupina 6"/>
          <p:cNvGrpSpPr/>
          <p:nvPr/>
        </p:nvGrpSpPr>
        <p:grpSpPr>
          <a:xfrm>
            <a:off x="6170884" y="1947362"/>
            <a:ext cx="1050754" cy="1221918"/>
            <a:chOff x="45137" y="1383930"/>
            <a:chExt cx="1114578" cy="1296139"/>
          </a:xfrm>
          <a:scene3d>
            <a:camera prst="orthographicFront"/>
            <a:lightRig rig="flat" dir="t"/>
          </a:scene3d>
        </p:grpSpPr>
        <p:sp>
          <p:nvSpPr>
            <p:cNvPr id="76" name="Zaoblený obdélník 75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9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Platforma ŠIK</a:t>
              </a:r>
            </a:p>
          </p:txBody>
        </p:sp>
      </p:grpSp>
      <p:grpSp>
        <p:nvGrpSpPr>
          <p:cNvPr id="35" name="Skupina 9"/>
          <p:cNvGrpSpPr/>
          <p:nvPr/>
        </p:nvGrpSpPr>
        <p:grpSpPr>
          <a:xfrm>
            <a:off x="879626" y="4739617"/>
            <a:ext cx="1422161" cy="1193025"/>
            <a:chOff x="45137" y="1383930"/>
            <a:chExt cx="1114578" cy="1296139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36" name="Zaoblený obdélník 35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Tvůrce školské inkluzivní koncepce</a:t>
              </a:r>
            </a:p>
          </p:txBody>
        </p:sp>
      </p:grpSp>
      <p:sp>
        <p:nvSpPr>
          <p:cNvPr id="38" name="Zaoblený obdélník 37"/>
          <p:cNvSpPr/>
          <p:nvPr/>
        </p:nvSpPr>
        <p:spPr>
          <a:xfrm>
            <a:off x="949050" y="6076499"/>
            <a:ext cx="1287943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září 2018</a:t>
            </a:r>
          </a:p>
        </p:txBody>
      </p:sp>
      <p:grpSp>
        <p:nvGrpSpPr>
          <p:cNvPr id="41" name="Skupina 9"/>
          <p:cNvGrpSpPr/>
          <p:nvPr/>
        </p:nvGrpSpPr>
        <p:grpSpPr>
          <a:xfrm>
            <a:off x="5652706" y="4739618"/>
            <a:ext cx="1579365" cy="1193025"/>
            <a:chOff x="45137" y="1383930"/>
            <a:chExt cx="1114578" cy="1296139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42" name="Zaoblený obdélník 41"/>
            <p:cNvSpPr/>
            <p:nvPr/>
          </p:nvSpPr>
          <p:spPr>
            <a:xfrm>
              <a:off x="45137" y="1383930"/>
              <a:ext cx="1114578" cy="129613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Zaoblený obdélník 4"/>
            <p:cNvSpPr/>
            <p:nvPr/>
          </p:nvSpPr>
          <p:spPr>
            <a:xfrm>
              <a:off x="99546" y="1438339"/>
              <a:ext cx="1005760" cy="11873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102" tIns="43102" rIns="43102" bIns="43102" numCol="1" spcCol="1270" anchor="ctr" anchorCtr="0">
              <a:noAutofit/>
            </a:bodyPr>
            <a:lstStyle/>
            <a:p>
              <a:pPr algn="ctr" defTabSz="5028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131" b="1" dirty="0"/>
                <a:t>Školská inkluzivní koncepce v Libereckém kraji</a:t>
              </a:r>
            </a:p>
          </p:txBody>
        </p:sp>
      </p:grpSp>
      <p:sp>
        <p:nvSpPr>
          <p:cNvPr id="48" name="Zaoblený obdélník 47"/>
          <p:cNvSpPr/>
          <p:nvPr/>
        </p:nvSpPr>
        <p:spPr>
          <a:xfrm>
            <a:off x="5729804" y="6076499"/>
            <a:ext cx="1502268" cy="4714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31" b="1" dirty="0"/>
              <a:t>prosinec 2019</a:t>
            </a:r>
          </a:p>
        </p:txBody>
      </p:sp>
    </p:spTree>
    <p:extLst>
      <p:ext uri="{BB962C8B-B14F-4D97-AF65-F5344CB8AC3E}">
        <p14:creationId xmlns:p14="http://schemas.microsoft.com/office/powerpoint/2010/main" val="6258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r>
              <a:rPr lang="cs-CZ" sz="3079" dirty="0">
                <a:solidFill>
                  <a:srgbClr val="002060"/>
                </a:solidFill>
                <a:latin typeface="+mn-lt"/>
              </a:rPr>
              <a:t>Kde naleznete informace o projektu?</a:t>
            </a:r>
            <a:endParaRPr lang="cs-CZ" sz="3079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8189" y="1917440"/>
            <a:ext cx="3815200" cy="20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2"/>
              </a:rPr>
              <a:t>https://www.kraj-lbc.cz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002060"/>
                </a:solidFill>
              </a:rPr>
              <a:t>(tiskové zprávy)</a:t>
            </a:r>
          </a:p>
          <a:p>
            <a:endParaRPr lang="cs-CZ" sz="1600" dirty="0"/>
          </a:p>
          <a:p>
            <a:r>
              <a:rPr lang="cs-CZ" sz="1600" dirty="0">
                <a:hlinkClick r:id="rId3"/>
              </a:rPr>
              <a:t>www.</a:t>
            </a:r>
            <a:r>
              <a:rPr lang="cs-CZ" sz="1600" dirty="0" err="1">
                <a:hlinkClick r:id="rId3"/>
              </a:rPr>
              <a:t>edulk.cz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solidFill>
                  <a:srgbClr val="002060"/>
                </a:solidFill>
              </a:rPr>
              <a:t>Konference pro odbornou veřejnost</a:t>
            </a:r>
          </a:p>
          <a:p>
            <a:pPr marL="0" indent="0">
              <a:buNone/>
            </a:pPr>
            <a:endParaRPr lang="cs-CZ" sz="1539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64" y="1553164"/>
            <a:ext cx="3238825" cy="44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323322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Děkuji za pozornost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0350"/>
            <a:ext cx="7886700" cy="435133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1102" y="2566188"/>
            <a:ext cx="6659592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endParaRPr lang="cs-CZ" sz="1600" dirty="0">
              <a:solidFill>
                <a:srgbClr val="002060"/>
              </a:solidFill>
            </a:endParaRPr>
          </a:p>
          <a:p>
            <a:pPr>
              <a:buSzPct val="80000"/>
            </a:pPr>
            <a:r>
              <a:rPr lang="cs-CZ" sz="2800" dirty="0" smtClean="0">
                <a:solidFill>
                  <a:srgbClr val="002060"/>
                </a:solidFill>
              </a:rPr>
              <a:t>Realizace </a:t>
            </a:r>
            <a:r>
              <a:rPr lang="cs-CZ" sz="2800" dirty="0">
                <a:solidFill>
                  <a:srgbClr val="002060"/>
                </a:solidFill>
              </a:rPr>
              <a:t>projektu: 1.7.2018 - 31.8.2020</a:t>
            </a:r>
          </a:p>
          <a:p>
            <a:pPr>
              <a:buSzPct val="80000"/>
            </a:pPr>
            <a:r>
              <a:rPr lang="cs-CZ" sz="2800" dirty="0" smtClean="0">
                <a:solidFill>
                  <a:srgbClr val="002060"/>
                </a:solidFill>
              </a:rPr>
              <a:t>Rozpočet </a:t>
            </a:r>
            <a:r>
              <a:rPr lang="cs-CZ" sz="2800" dirty="0">
                <a:solidFill>
                  <a:srgbClr val="002060"/>
                </a:solidFill>
              </a:rPr>
              <a:t>projektu: 56 791 985,89 </a:t>
            </a:r>
            <a:r>
              <a:rPr lang="cs-CZ" sz="2800" dirty="0" smtClean="0">
                <a:solidFill>
                  <a:srgbClr val="002060"/>
                </a:solidFill>
              </a:rPr>
              <a:t>Kč</a:t>
            </a:r>
          </a:p>
          <a:p>
            <a:pPr>
              <a:buSzPct val="80000"/>
            </a:pPr>
            <a:r>
              <a:rPr lang="cs-CZ" sz="2800" dirty="0" smtClean="0">
                <a:solidFill>
                  <a:srgbClr val="002060"/>
                </a:solidFill>
              </a:rPr>
              <a:t>30 </a:t>
            </a:r>
            <a:r>
              <a:rPr lang="cs-CZ" sz="2800" dirty="0">
                <a:solidFill>
                  <a:srgbClr val="002060"/>
                </a:solidFill>
              </a:rPr>
              <a:t>partnerů </a:t>
            </a:r>
            <a:r>
              <a:rPr lang="cs-CZ" sz="2800" dirty="0" smtClean="0">
                <a:solidFill>
                  <a:srgbClr val="002060"/>
                </a:solidFill>
              </a:rPr>
              <a:t>projektu</a:t>
            </a:r>
          </a:p>
          <a:p>
            <a:pPr>
              <a:buSzPct val="80000"/>
            </a:pPr>
            <a:endParaRPr lang="cs-CZ" sz="2800" dirty="0">
              <a:solidFill>
                <a:srgbClr val="002060"/>
              </a:solidFill>
            </a:endParaRPr>
          </a:p>
          <a:p>
            <a:pPr lvl="1">
              <a:buSzPct val="80000"/>
              <a:buBlip>
                <a:blip r:embed="rId3"/>
              </a:buBlip>
            </a:pPr>
            <a:r>
              <a:rPr lang="cs-CZ" sz="2360" dirty="0" smtClean="0">
                <a:solidFill>
                  <a:srgbClr val="002060"/>
                </a:solidFill>
              </a:rPr>
              <a:t>24 </a:t>
            </a:r>
            <a:r>
              <a:rPr lang="cs-CZ" sz="2360" dirty="0">
                <a:solidFill>
                  <a:srgbClr val="002060"/>
                </a:solidFill>
              </a:rPr>
              <a:t>středních škol</a:t>
            </a:r>
          </a:p>
          <a:p>
            <a:pPr lvl="1">
              <a:buSzPct val="80000"/>
              <a:buBlip>
                <a:blip r:embed="rId3"/>
              </a:buBlip>
            </a:pPr>
            <a:r>
              <a:rPr lang="cs-CZ" sz="2360" dirty="0">
                <a:solidFill>
                  <a:srgbClr val="002060"/>
                </a:solidFill>
              </a:rPr>
              <a:t>4 pedagogicko-psychologické poradny</a:t>
            </a:r>
          </a:p>
          <a:p>
            <a:pPr lvl="1">
              <a:buSzPct val="80000"/>
              <a:buBlip>
                <a:blip r:embed="rId3"/>
              </a:buBlip>
            </a:pPr>
            <a:r>
              <a:rPr lang="cs-CZ" sz="2360" dirty="0">
                <a:solidFill>
                  <a:srgbClr val="002060"/>
                </a:solidFill>
              </a:rPr>
              <a:t>Krajská vědecká knihovna v Liberci</a:t>
            </a:r>
          </a:p>
          <a:p>
            <a:pPr lvl="1">
              <a:buSzPct val="80000"/>
              <a:buBlip>
                <a:blip r:embed="rId3"/>
              </a:buBlip>
            </a:pPr>
            <a:r>
              <a:rPr lang="cs-CZ" sz="2360" dirty="0" smtClean="0">
                <a:solidFill>
                  <a:srgbClr val="002060"/>
                </a:solidFill>
              </a:rPr>
              <a:t>IQLANDIA</a:t>
            </a:r>
            <a:endParaRPr lang="cs-CZ" sz="2360" dirty="0">
              <a:solidFill>
                <a:srgbClr val="002060"/>
              </a:solidFill>
            </a:endParaRPr>
          </a:p>
        </p:txBody>
      </p:sp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3" y="1582246"/>
            <a:ext cx="3377719" cy="911291"/>
          </a:xfrm>
          <a:prstGeom prst="rect">
            <a:avLst/>
          </a:prstGeom>
        </p:spPr>
      </p:pic>
      <p:sp>
        <p:nvSpPr>
          <p:cNvPr id="4" name="Šipka doprava se zářezem 3"/>
          <p:cNvSpPr/>
          <p:nvPr/>
        </p:nvSpPr>
        <p:spPr>
          <a:xfrm>
            <a:off x="3848224" y="1871203"/>
            <a:ext cx="986882" cy="3333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18" y="1648493"/>
            <a:ext cx="3313177" cy="7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0920" y="1277511"/>
            <a:ext cx="4035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4 klíčové aktivity projektu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70920" y="2140155"/>
            <a:ext cx="8373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80000"/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Podpora polytechnického vzdělávání</a:t>
            </a:r>
          </a:p>
          <a:p>
            <a:pPr marL="0" lvl="1" indent="0">
              <a:buSzPct val="80000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lvl="1">
              <a:buSzPct val="80000"/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Zkvalitnění péče o nadané žáky</a:t>
            </a:r>
          </a:p>
          <a:p>
            <a:pPr marL="0" lvl="1" indent="0">
              <a:buSzPct val="80000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lvl="1">
              <a:buSzPct val="80000"/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Podpora čtenářské a matematické gramotnosti</a:t>
            </a:r>
          </a:p>
          <a:p>
            <a:pPr marL="0" lvl="1" indent="0">
              <a:buSzPct val="80000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lvl="1">
              <a:buSzPct val="80000"/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Tvorba Školské inkluzivní koncepce Libereckého kraje </a:t>
            </a:r>
          </a:p>
        </p:txBody>
      </p:sp>
    </p:spTree>
    <p:extLst>
      <p:ext uri="{BB962C8B-B14F-4D97-AF65-F5344CB8AC3E}">
        <p14:creationId xmlns:p14="http://schemas.microsoft.com/office/powerpoint/2010/main" val="2603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73845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2060"/>
                </a:solidFill>
                <a:latin typeface="+mn-lt"/>
              </a:rPr>
              <a:t>Podpora polytechnického vzdělávání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50323"/>
            <a:ext cx="8403207" cy="4351338"/>
          </a:xfrm>
        </p:spPr>
        <p:txBody>
          <a:bodyPr/>
          <a:lstStyle/>
          <a:p>
            <a:pPr marL="449263" indent="-411163"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 4x za školní rok </a:t>
            </a:r>
          </a:p>
          <a:p>
            <a:pPr marL="449263" indent="-411163"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N</a:t>
            </a:r>
            <a:r>
              <a:rPr lang="cs-CZ" dirty="0" smtClean="0">
                <a:solidFill>
                  <a:srgbClr val="002060"/>
                </a:solidFill>
              </a:rPr>
              <a:t>a </a:t>
            </a:r>
            <a:r>
              <a:rPr lang="cs-CZ" dirty="0">
                <a:solidFill>
                  <a:srgbClr val="002060"/>
                </a:solidFill>
              </a:rPr>
              <a:t>6 partnerských školách 7 MC</a:t>
            </a:r>
          </a:p>
          <a:p>
            <a:pPr marL="449263" indent="-411163">
              <a:buBlip>
                <a:blip r:embed="rId3"/>
              </a:buBlip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C</a:t>
            </a:r>
            <a:r>
              <a:rPr lang="cs-CZ" dirty="0" smtClean="0">
                <a:solidFill>
                  <a:srgbClr val="002060"/>
                </a:solidFill>
              </a:rPr>
              <a:t>ílem </a:t>
            </a:r>
            <a:r>
              <a:rPr lang="cs-CZ" dirty="0" smtClean="0">
                <a:solidFill>
                  <a:srgbClr val="002060"/>
                </a:solidFill>
              </a:rPr>
              <a:t>je sběr novinek </a:t>
            </a:r>
            <a:r>
              <a:rPr lang="cs-CZ" dirty="0">
                <a:solidFill>
                  <a:srgbClr val="002060"/>
                </a:solidFill>
              </a:rPr>
              <a:t>z oboru a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vzdělávání učitelů</a:t>
            </a:r>
            <a:endParaRPr lang="cs-CZ" dirty="0">
              <a:solidFill>
                <a:srgbClr val="002060"/>
              </a:solidFill>
            </a:endParaRPr>
          </a:p>
          <a:p>
            <a:pPr marL="449263" indent="-411163"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dirty="0" smtClean="0">
                <a:solidFill>
                  <a:srgbClr val="002060"/>
                </a:solidFill>
              </a:rPr>
              <a:t>třední </a:t>
            </a:r>
            <a:r>
              <a:rPr lang="cs-CZ" dirty="0">
                <a:solidFill>
                  <a:srgbClr val="002060"/>
                </a:solidFill>
              </a:rPr>
              <a:t>škola volí téma Metodického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 centra na základě poptávky a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 specializace školy</a:t>
            </a:r>
          </a:p>
          <a:p>
            <a:pPr marL="449263" indent="-411163">
              <a:buBlip>
                <a:blip r:embed="rId3"/>
              </a:buBlip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Od </a:t>
            </a:r>
            <a:r>
              <a:rPr lang="cs-CZ" dirty="0" smtClean="0">
                <a:solidFill>
                  <a:srgbClr val="002060"/>
                </a:solidFill>
              </a:rPr>
              <a:t>října 2018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18" y="1311581"/>
            <a:ext cx="2665013" cy="17766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8650" y="1345559"/>
            <a:ext cx="505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Metodická centra na SŠ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2060"/>
                </a:solidFill>
                <a:latin typeface="+mn-lt"/>
              </a:rPr>
              <a:t>Volnočasové aktivity zaměřené na </a:t>
            </a:r>
            <a:r>
              <a:rPr lang="cs-CZ" sz="3200" dirty="0" smtClean="0">
                <a:solidFill>
                  <a:srgbClr val="002060"/>
                </a:solidFill>
                <a:latin typeface="+mn-lt"/>
              </a:rPr>
              <a:t>vzdělávání </a:t>
            </a:r>
            <a:r>
              <a:rPr lang="cs-CZ" sz="3200" dirty="0">
                <a:solidFill>
                  <a:srgbClr val="002060"/>
                </a:solidFill>
                <a:latin typeface="+mn-lt"/>
              </a:rPr>
              <a:t>žáků SŠ </a:t>
            </a:r>
            <a:r>
              <a:rPr lang="cs-CZ" sz="3200" dirty="0" smtClean="0">
                <a:solidFill>
                  <a:srgbClr val="002060"/>
                </a:solidFill>
                <a:latin typeface="+mn-lt"/>
              </a:rPr>
              <a:t>a </a:t>
            </a:r>
            <a:r>
              <a:rPr lang="cs-CZ" sz="3200" dirty="0">
                <a:solidFill>
                  <a:srgbClr val="002060"/>
                </a:solidFill>
                <a:latin typeface="+mn-lt"/>
              </a:rPr>
              <a:t>ZŠ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95" y="1851503"/>
            <a:ext cx="9118121" cy="4351338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sz="2600" dirty="0">
                <a:solidFill>
                  <a:srgbClr val="002060"/>
                </a:solidFill>
              </a:rPr>
              <a:t> Střední školy pořádají kroužky 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sz="2600" dirty="0">
                <a:solidFill>
                  <a:srgbClr val="002060"/>
                </a:solidFill>
              </a:rPr>
              <a:t> Téma si stanoví sama škola podle své odbornosti a podle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 poptávky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sz="2600" dirty="0">
                <a:solidFill>
                  <a:srgbClr val="002060"/>
                </a:solidFill>
              </a:rPr>
              <a:t> Kroužky jsou zpravidla zaměřené na rozvoj praktických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 dovedností s ohledem na menší počet žáků ve skupině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sz="2600" dirty="0">
                <a:solidFill>
                  <a:srgbClr val="002060"/>
                </a:solidFill>
              </a:rPr>
              <a:t> Podílí se 14 partnerských škol a vznikne 32 Volnočasových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 aktivit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sz="2600" dirty="0">
                <a:solidFill>
                  <a:srgbClr val="002060"/>
                </a:solidFill>
              </a:rPr>
              <a:t> Kroužky probíhají v pravidelných </a:t>
            </a:r>
            <a:r>
              <a:rPr lang="cs-CZ" sz="2600" dirty="0" smtClean="0">
                <a:solidFill>
                  <a:srgbClr val="002060"/>
                </a:solidFill>
              </a:rPr>
              <a:t>intervalech, od září 2018</a:t>
            </a:r>
            <a:endParaRPr lang="cs-CZ" sz="26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8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2060"/>
                </a:solidFill>
                <a:latin typeface="+mn-lt"/>
              </a:rPr>
              <a:t>Projektové dny (spolupráce ZŠ a SŠ)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040897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Projektové dny pořádá partnerská střední škola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Těžištěm je spolupráce středních a základních škola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Prostřednictvím sdílení učeben/dílen/laboratoří SŠ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24 partnerských středních škol z Kraje dohromady </a:t>
            </a:r>
            <a:r>
              <a:rPr lang="cs-CZ" sz="2400" dirty="0" smtClean="0">
                <a:solidFill>
                  <a:srgbClr val="002060"/>
                </a:solidFill>
              </a:rPr>
              <a:t>uskuteční </a:t>
            </a:r>
            <a:r>
              <a:rPr lang="cs-CZ" sz="2400" dirty="0" smtClean="0">
                <a:solidFill>
                  <a:srgbClr val="002060"/>
                </a:solidFill>
              </a:rPr>
              <a:t>    460 </a:t>
            </a:r>
            <a:r>
              <a:rPr lang="cs-CZ" sz="2400" dirty="0">
                <a:solidFill>
                  <a:srgbClr val="002060"/>
                </a:solidFill>
              </a:rPr>
              <a:t>PD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sz="2400" dirty="0">
                <a:solidFill>
                  <a:srgbClr val="002060"/>
                </a:solidFill>
              </a:rPr>
              <a:t> Témata projektových dní jsou zaměřena na odbornost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 jednotlivých škol a reagují na poptávku základních škol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1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1353419"/>
            <a:ext cx="7772400" cy="23876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latin typeface="+mn-lt"/>
              </a:rPr>
              <a:t>Aktivity IQLANDIE v projektu NAKAP LK I</a:t>
            </a:r>
            <a:endParaRPr 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9264" y="3998853"/>
            <a:ext cx="6858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800" dirty="0">
                <a:solidFill>
                  <a:srgbClr val="002060"/>
                </a:solidFill>
              </a:rPr>
              <a:t>Dny pro žáky SŠ </a:t>
            </a:r>
            <a:endParaRPr lang="cs-CZ" sz="2800" dirty="0" smtClean="0">
              <a:solidFill>
                <a:srgbClr val="002060"/>
              </a:solidFill>
            </a:endParaRPr>
          </a:p>
          <a:p>
            <a:pPr algn="l"/>
            <a:endParaRPr lang="cs-CZ" sz="2800" dirty="0">
              <a:solidFill>
                <a:schemeClr val="tx2"/>
              </a:solidFill>
            </a:endParaRPr>
          </a:p>
          <a:p>
            <a:pPr algn="l"/>
            <a:r>
              <a:rPr lang="cs-CZ" sz="2800" dirty="0">
                <a:solidFill>
                  <a:srgbClr val="002060"/>
                </a:solidFill>
              </a:rPr>
              <a:t>Metodické centrum pro pedagogy </a:t>
            </a:r>
            <a:r>
              <a:rPr lang="cs-CZ" sz="2800" dirty="0" smtClean="0">
                <a:solidFill>
                  <a:srgbClr val="002060"/>
                </a:solidFill>
              </a:rPr>
              <a:t>ZŠ na podporu badatelsky orientované výuky</a:t>
            </a:r>
            <a:endParaRPr lang="cs-CZ" sz="28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7437"/>
          <a:stretch/>
        </p:blipFill>
        <p:spPr>
          <a:xfrm>
            <a:off x="2555992" y="1145721"/>
            <a:ext cx="3655026" cy="2610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8853"/>
            <a:ext cx="485347" cy="4506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8" y="4887781"/>
            <a:ext cx="485347" cy="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cs-CZ" dirty="0" smtClean="0">
                <a:solidFill>
                  <a:srgbClr val="002060"/>
                </a:solidFill>
                <a:latin typeface="+mn-lt"/>
              </a:rPr>
              <a:t>Dny pro žáky SŠ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" y="428776"/>
            <a:ext cx="1015871" cy="943309"/>
          </a:xfrm>
        </p:spPr>
      </p:pic>
      <p:sp>
        <p:nvSpPr>
          <p:cNvPr id="5" name="Obdélník 4"/>
          <p:cNvSpPr/>
          <p:nvPr/>
        </p:nvSpPr>
        <p:spPr>
          <a:xfrm>
            <a:off x="672860" y="2338934"/>
            <a:ext cx="788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00ABC1"/>
              </a:buClr>
              <a:buSzPct val="150000"/>
            </a:pPr>
            <a:r>
              <a:rPr lang="cs-CZ" sz="2400" dirty="0">
                <a:solidFill>
                  <a:srgbClr val="002060"/>
                </a:solidFill>
              </a:rPr>
              <a:t>7 tematicky zaměřených </a:t>
            </a:r>
            <a:r>
              <a:rPr lang="cs-CZ" sz="2400" dirty="0" smtClean="0">
                <a:solidFill>
                  <a:srgbClr val="002060"/>
                </a:solidFill>
              </a:rPr>
              <a:t>programů</a:t>
            </a:r>
          </a:p>
          <a:p>
            <a:pPr>
              <a:buClr>
                <a:srgbClr val="00ABC1"/>
              </a:buClr>
              <a:buSzPct val="150000"/>
            </a:pPr>
            <a:r>
              <a:rPr lang="cs-CZ" sz="2400" dirty="0" smtClean="0">
                <a:solidFill>
                  <a:srgbClr val="002060"/>
                </a:solidFill>
              </a:rPr>
              <a:t>cca 4,5 hodinový program v Science centru - kombinace expozic, pracovních listů, laboratoří a planetária</a:t>
            </a:r>
          </a:p>
          <a:p>
            <a:pPr marL="457200" indent="-457200">
              <a:lnSpc>
                <a:spcPct val="200000"/>
              </a:lnSpc>
              <a:buClr>
                <a:srgbClr val="00ABC1"/>
              </a:buClr>
              <a:buSzPct val="150000"/>
            </a:pPr>
            <a:r>
              <a:rPr lang="cs-CZ" sz="2400" dirty="0" smtClean="0">
                <a:solidFill>
                  <a:srgbClr val="002060"/>
                </a:solidFill>
              </a:rPr>
              <a:t>skupiny </a:t>
            </a:r>
            <a:r>
              <a:rPr lang="cs-CZ" sz="2400" dirty="0">
                <a:solidFill>
                  <a:srgbClr val="002060"/>
                </a:solidFill>
              </a:rPr>
              <a:t>po max. 50 žácích (celá třída/výběr ze školy/apod.)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72860" y="1810454"/>
            <a:ext cx="5589415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00ABC1"/>
              </a:buClr>
              <a:buSzPct val="150000"/>
            </a:pPr>
            <a:r>
              <a:rPr lang="cs-CZ" sz="2400" dirty="0">
                <a:solidFill>
                  <a:srgbClr val="002060"/>
                </a:solidFill>
              </a:rPr>
              <a:t>150 návštěv (celkem 7500 studentů SŠ z LK)</a:t>
            </a:r>
          </a:p>
        </p:txBody>
      </p:sp>
      <p:sp>
        <p:nvSpPr>
          <p:cNvPr id="7" name="Ovál 6"/>
          <p:cNvSpPr/>
          <p:nvPr/>
        </p:nvSpPr>
        <p:spPr>
          <a:xfrm>
            <a:off x="854015" y="5055078"/>
            <a:ext cx="905773" cy="71599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Biologie Mix</a:t>
            </a:r>
            <a:endParaRPr lang="cs-CZ" sz="11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vál 7"/>
          <p:cNvSpPr/>
          <p:nvPr/>
        </p:nvSpPr>
        <p:spPr>
          <a:xfrm>
            <a:off x="2336429" y="4769615"/>
            <a:ext cx="1086928" cy="83676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solidFill>
                  <a:schemeClr val="tx1"/>
                </a:solidFill>
              </a:rPr>
              <a:t>Nanoden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367661" y="5728734"/>
            <a:ext cx="923027" cy="71599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Energie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7772400" y="3105508"/>
            <a:ext cx="957532" cy="7936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Mapy a GIS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364302" y="5771071"/>
            <a:ext cx="1207698" cy="83099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Planeta Země a vesmír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410092" y="4787660"/>
            <a:ext cx="1319840" cy="79363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Anorganická chemie a biochemie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50767" y="4941594"/>
            <a:ext cx="1017917" cy="80602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Jaderný program</a:t>
            </a:r>
            <a:endParaRPr lang="cs-CZ" sz="1100" dirty="0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65" y="361098"/>
            <a:ext cx="2881725" cy="22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6185" y="199337"/>
            <a:ext cx="7772400" cy="23876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4000" dirty="0" smtClean="0">
                <a:solidFill>
                  <a:srgbClr val="002060"/>
                </a:solidFill>
                <a:latin typeface="+mn-lt"/>
              </a:rPr>
              <a:t>    Metodické </a:t>
            </a:r>
            <a:r>
              <a:rPr lang="cs-CZ" sz="4000" dirty="0">
                <a:solidFill>
                  <a:srgbClr val="002060"/>
                </a:solidFill>
                <a:latin typeface="+mn-lt"/>
              </a:rPr>
              <a:t>centrum pro pedagogy ZŠ – podpora BOV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3079" y="2023404"/>
            <a:ext cx="5620109" cy="275563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sz="4200" dirty="0">
                <a:solidFill>
                  <a:srgbClr val="002060"/>
                </a:solidFill>
              </a:rPr>
              <a:t>8 setkání pro až 25 učitelů ZŠ, jednou za 3 měsíce – propojování vědních oborů na nosném tématu s praktickými ukázkami</a:t>
            </a:r>
          </a:p>
          <a:p>
            <a:pPr algn="l"/>
            <a:endParaRPr lang="cs-CZ" sz="4200" dirty="0" smtClean="0">
              <a:solidFill>
                <a:srgbClr val="002060"/>
              </a:solidFill>
            </a:endParaRPr>
          </a:p>
          <a:p>
            <a:pPr algn="l"/>
            <a:r>
              <a:rPr lang="cs-CZ" sz="4200" dirty="0" smtClean="0">
                <a:solidFill>
                  <a:srgbClr val="002060"/>
                </a:solidFill>
              </a:rPr>
              <a:t>inspirace </a:t>
            </a:r>
            <a:r>
              <a:rPr lang="cs-CZ" sz="4200" dirty="0">
                <a:solidFill>
                  <a:srgbClr val="002060"/>
                </a:solidFill>
              </a:rPr>
              <a:t>do výuky a hlavně nová motivace zvýšení zájmu </a:t>
            </a:r>
            <a:r>
              <a:rPr lang="cs-CZ" sz="4200" dirty="0" smtClean="0">
                <a:solidFill>
                  <a:srgbClr val="002060"/>
                </a:solidFill>
              </a:rPr>
              <a:t>učit</a:t>
            </a:r>
          </a:p>
          <a:p>
            <a:pPr algn="l"/>
            <a:endParaRPr lang="cs-CZ" sz="4200" dirty="0" smtClean="0">
              <a:solidFill>
                <a:srgbClr val="002060"/>
              </a:solidFill>
            </a:endParaRPr>
          </a:p>
          <a:p>
            <a:pPr algn="l"/>
            <a:r>
              <a:rPr lang="cs-CZ" sz="4200" dirty="0">
                <a:solidFill>
                  <a:srgbClr val="002060"/>
                </a:solidFill>
              </a:rPr>
              <a:t>26.9. 2018 – první seminář</a:t>
            </a:r>
            <a:r>
              <a:rPr lang="pl-PL" sz="4200" dirty="0">
                <a:solidFill>
                  <a:srgbClr val="002060"/>
                </a:solidFill>
              </a:rPr>
              <a:t> metodického centra pro </a:t>
            </a:r>
            <a:r>
              <a:rPr lang="pl-PL" sz="4200" dirty="0" smtClean="0">
                <a:solidFill>
                  <a:srgbClr val="002060"/>
                </a:solidFill>
              </a:rPr>
              <a:t>pedagogy </a:t>
            </a:r>
            <a:r>
              <a:rPr lang="pl-PL" sz="4200" dirty="0">
                <a:solidFill>
                  <a:srgbClr val="002060"/>
                </a:solidFill>
              </a:rPr>
              <a:t>ZŠ na podporu BOV</a:t>
            </a:r>
            <a:endParaRPr lang="cs-CZ" sz="4200" dirty="0">
              <a:solidFill>
                <a:srgbClr val="002060"/>
              </a:solidFill>
            </a:endParaRPr>
          </a:p>
          <a:p>
            <a:pPr algn="l"/>
            <a:endParaRPr lang="cs-CZ" sz="2800" dirty="0" smtClean="0">
              <a:solidFill>
                <a:srgbClr val="002060"/>
              </a:solidFill>
            </a:endParaRPr>
          </a:p>
          <a:p>
            <a:pPr algn="l"/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471291"/>
            <a:ext cx="834717" cy="77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86" y="4361976"/>
            <a:ext cx="3970267" cy="238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9" y="4726515"/>
            <a:ext cx="3096344" cy="202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0D33617B-9CD5-4702-8E7C-56737B8736E3}"/>
</file>

<file path=customXml/itemProps2.xml><?xml version="1.0" encoding="utf-8"?>
<ds:datastoreItem xmlns:ds="http://schemas.openxmlformats.org/officeDocument/2006/customXml" ds:itemID="{8025E086-FB0E-4446-BABB-C7464B67CDCB}"/>
</file>

<file path=customXml/itemProps3.xml><?xml version="1.0" encoding="utf-8"?>
<ds:datastoreItem xmlns:ds="http://schemas.openxmlformats.org/officeDocument/2006/customXml" ds:itemID="{BDB4C035-94D3-4688-BE8A-3EC375BF2A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728</Words>
  <Application>Microsoft Office PowerPoint</Application>
  <PresentationFormat>Předvádění na obrazovce (4:3)</PresentationFormat>
  <Paragraphs>144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Projekt „Naplňování krajského akčního plánu rozvoje vzdělávání Libereckého kraje I“</vt:lpstr>
      <vt:lpstr>Prezentace aplikace PowerPoint</vt:lpstr>
      <vt:lpstr>Prezentace aplikace PowerPoint</vt:lpstr>
      <vt:lpstr>Podpora polytechnického vzdělávání</vt:lpstr>
      <vt:lpstr>Volnočasové aktivity zaměřené na vzdělávání žáků SŠ a ZŠ</vt:lpstr>
      <vt:lpstr>Projektové dny (spolupráce ZŠ a SŠ)</vt:lpstr>
      <vt:lpstr>Aktivity IQLANDIE v projektu NAKAP LK I</vt:lpstr>
      <vt:lpstr> Dny pro žáky SŠ</vt:lpstr>
      <vt:lpstr>     Metodické centrum pro pedagogy ZŠ – podpora BOV </vt:lpstr>
      <vt:lpstr>Zkvalitnění péče o nadané žáky</vt:lpstr>
      <vt:lpstr>PEDAGOGICKO-PSYCHOLOGICKÉ PORADNY POMÁHAJÍ  UČITELŮM ZÁKLADNÍCH ŠKOL V TERÉNU</vt:lpstr>
      <vt:lpstr>Prezentace aplikace PowerPoint</vt:lpstr>
      <vt:lpstr>Podpora čtenářské a matematické gramotnosti žáků</vt:lpstr>
      <vt:lpstr>Prezentace aplikace PowerPoint</vt:lpstr>
      <vt:lpstr>Pilotní projekt na podporu čtenářské  a matematické gramotnosti: </vt:lpstr>
      <vt:lpstr>Tvorba školské inkluzivní koncepce kraje</vt:lpstr>
      <vt:lpstr>Kde naleznete informace o projektu?</vt:lpstr>
      <vt:lpstr>Děkuji za pozornost</vt:lpstr>
    </vt:vector>
  </TitlesOfParts>
  <Company>Krajský úřad Libereckého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„Naplňování krajského akčního plánu rozvoje vzdělávání Libereckého kraje I“</dc:title>
  <dc:creator>Svitáková Michaela</dc:creator>
  <cp:lastModifiedBy>Svitáková Michaela</cp:lastModifiedBy>
  <cp:revision>31</cp:revision>
  <dcterms:created xsi:type="dcterms:W3CDTF">2018-10-29T07:09:56Z</dcterms:created>
  <dcterms:modified xsi:type="dcterms:W3CDTF">2018-10-30T12:51:51Z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