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0" r:id="rId6"/>
    <p:sldId id="271" r:id="rId7"/>
    <p:sldId id="272" r:id="rId8"/>
    <p:sldId id="277" r:id="rId9"/>
    <p:sldId id="273" r:id="rId10"/>
    <p:sldId id="274" r:id="rId11"/>
    <p:sldId id="276" r:id="rId12"/>
    <p:sldId id="275" r:id="rId13"/>
    <p:sldId id="269" r:id="rId14"/>
  </p:sldIdLst>
  <p:sldSz cx="12192000" cy="6858000"/>
  <p:notesSz cx="6797675" cy="9926638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4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28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F69F536-D7CD-4F8A-A0A4-CDD642847898}" type="datetime1">
              <a:rPr lang="cs-CZ" smtClean="0"/>
              <a:t>29.10.2018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0045748-579B-4EFC-AA9E-C7A9A1810BDD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54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7AC80E-4F33-49B8-96A1-28F8ECB3836E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8FCEB6-C909-477C-8514-E6887E5FB50F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124AEF-DB71-4AD3-A5A8-855C1082C53C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FB08B4D-0BB8-42B8-9C30-99FE75163845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Přímá spojnice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E4F371-173D-4253-9FF1-D29D037F6AA8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Přímá spojnice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bdélní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Zástupný symbol obrázku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9" name="Pokyny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cs-CZ" sz="1200" b="1" i="1" dirty="0" smtClean="0">
                <a:latin typeface="Arial" pitchFamily="34" charset="0"/>
                <a:cs typeface="Arial" pitchFamily="34" charset="0"/>
              </a:rPr>
              <a:t>POZNÁMKA:</a:t>
            </a:r>
          </a:p>
          <a:p>
            <a:pPr rtl="0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Pokud chcete změnit obrázek na tomto snímku, vyberte tento obrázek a odstraňte ho. Pak klikněte na ikonu Obrázky v zástupném symbolu a vložte vlastní obrázek.</a:t>
            </a:r>
            <a:endParaRPr lang="cs-CZ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Skupina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Přímá spojnice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bdélník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grpSp>
          <p:nvGrpSpPr>
            <p:cNvPr id="11" name="Skupina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0BA094-9792-4EE7-9531-C52506EF5896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8C8C2F-3EA4-4CEB-B3F9-AC7416FB37B8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D7D809-6C93-4784-91D4-99174E39510A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53E268-DA71-4AF5-895D-EEC063F0AE55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123BC6-6CE3-497B-8934-FF689E7ECD93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47B0D5-F90E-44F1-9E11-BFDEA8D40087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</a:p>
          <a:p>
            <a:pPr lvl="5" rtl="0"/>
            <a:r>
              <a:rPr lang="cs-CZ" dirty="0" smtClean="0"/>
              <a:t>Šestá úroveň</a:t>
            </a:r>
          </a:p>
          <a:p>
            <a:pPr lvl="6" rtl="0"/>
            <a:r>
              <a:rPr lang="cs-CZ" dirty="0" smtClean="0"/>
              <a:t>Sedmá úroveň</a:t>
            </a:r>
          </a:p>
          <a:p>
            <a:pPr lvl="7" rtl="0"/>
            <a:r>
              <a:rPr lang="cs-CZ" dirty="0" smtClean="0"/>
              <a:t>Osmá úroveň</a:t>
            </a:r>
          </a:p>
          <a:p>
            <a:pPr lvl="8" rtl="0"/>
            <a:r>
              <a:rPr lang="cs-CZ" dirty="0" smtClean="0"/>
              <a:t>Devátá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83F999F9-9AD6-42E4-9E11-47FF0B058EAB}" type="datetime1">
              <a:rPr lang="cs-CZ" smtClean="0"/>
              <a:pPr/>
              <a:t>29.10.2018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Přímá spojnice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ralovska-stezka@centrum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328961" y="2292094"/>
            <a:ext cx="6509989" cy="2219691"/>
          </a:xfrm>
        </p:spPr>
        <p:txBody>
          <a:bodyPr rtlCol="0" anchor="ctr">
            <a:normAutofit/>
          </a:bodyPr>
          <a:lstStyle/>
          <a:p>
            <a:pPr rtl="0"/>
            <a: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I </a:t>
            </a:r>
            <a:r>
              <a:rPr lang="cs-C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MAP II</a:t>
            </a:r>
            <a:endParaRPr lang="cs-C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28961" y="4432610"/>
            <a:ext cx="6509989" cy="1143000"/>
          </a:xfrm>
        </p:spPr>
        <p:txBody>
          <a:bodyPr rtlCol="0">
            <a:normAutofit/>
          </a:bodyPr>
          <a:lstStyle/>
          <a:p>
            <a:pPr rt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Vysočina – MAP Havlíčkův Brod a Světlá nad Sázavou</a:t>
            </a:r>
          </a:p>
          <a:p>
            <a:pPr rt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Královská stezka o.p.s.</a:t>
            </a:r>
          </a:p>
          <a:p>
            <a:pPr rt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Karolína Ortová</a:t>
            </a:r>
          </a:p>
          <a:p>
            <a:pPr rt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 PS Vzdělávání při NSMAS ČR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obrázku 3" descr="Otevřená kniha na stole, rozostřené police knih v pozadí" title="Ukázkový obrázek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Kralovska-stezka@centrum.cz</a:t>
            </a:r>
            <a:r>
              <a:rPr lang="cs-CZ" dirty="0" smtClean="0"/>
              <a:t>, 774 709 322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87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 I – přínosy x zápory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Zmapování území</a:t>
            </a:r>
          </a:p>
          <a:p>
            <a:r>
              <a:rPr lang="cs-CZ" dirty="0" smtClean="0"/>
              <a:t>Navázání kontaktů a partnerství</a:t>
            </a:r>
          </a:p>
          <a:p>
            <a:r>
              <a:rPr lang="cs-CZ" dirty="0" smtClean="0"/>
              <a:t>Realizace prvních vzdělávacích aktivit</a:t>
            </a:r>
          </a:p>
          <a:p>
            <a:r>
              <a:rPr lang="cs-CZ" dirty="0" smtClean="0"/>
              <a:t>Prostor pro vlastní kreativitu a využívání paušálu ve prospěch území</a:t>
            </a:r>
          </a:p>
          <a:p>
            <a:r>
              <a:rPr lang="cs-CZ" dirty="0" smtClean="0"/>
              <a:t>Exkurze a příklady dobré praxe</a:t>
            </a:r>
          </a:p>
          <a:p>
            <a:r>
              <a:rPr lang="cs-CZ" dirty="0" smtClean="0"/>
              <a:t>Administrativa na straně nositele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Velké finanční krácení (2. vlna žádostí)</a:t>
            </a:r>
          </a:p>
          <a:p>
            <a:r>
              <a:rPr lang="cs-CZ" dirty="0" smtClean="0"/>
              <a:t>Dokládání CV k RT</a:t>
            </a:r>
          </a:p>
          <a:p>
            <a:r>
              <a:rPr lang="cs-CZ" dirty="0" smtClean="0"/>
              <a:t>Zahlcování subjektů požadavky na analytická data a vyplňování dalších dotazníků</a:t>
            </a:r>
          </a:p>
          <a:p>
            <a:r>
              <a:rPr lang="cs-CZ" dirty="0" smtClean="0"/>
              <a:t>Cenová náročnost lektorů a odborníků</a:t>
            </a:r>
          </a:p>
          <a:p>
            <a:r>
              <a:rPr lang="cs-CZ" dirty="0" smtClean="0"/>
              <a:t>Požadavky na přenos údajů mezi MAP a KAP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04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 II – plán versus realita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Personální pomoc do škol x legislativa</a:t>
            </a:r>
          </a:p>
          <a:p>
            <a:r>
              <a:rPr lang="cs-CZ" dirty="0" smtClean="0"/>
              <a:t>Vedení volnočasových kroužků x vzdělávání pedagogů</a:t>
            </a:r>
          </a:p>
          <a:p>
            <a:r>
              <a:rPr lang="cs-CZ" dirty="0" smtClean="0"/>
              <a:t>Pilotní vybavení tříd x administrativní náročnost</a:t>
            </a:r>
          </a:p>
          <a:p>
            <a:r>
              <a:rPr lang="cs-CZ" dirty="0" smtClean="0"/>
              <a:t>Aktivity klíčových kompetencí x šablony I a II, IKAP</a:t>
            </a:r>
          </a:p>
          <a:p>
            <a:r>
              <a:rPr lang="cs-CZ" dirty="0" smtClean="0"/>
              <a:t>Prostor pro zapojení pedagogů a vedení škol x zahlcenost osob</a:t>
            </a:r>
          </a:p>
          <a:p>
            <a:r>
              <a:rPr lang="cs-CZ" dirty="0" smtClean="0"/>
              <a:t>Efektivita a pružnost pro území x vytváření metodik, reportů, zpráv…</a:t>
            </a:r>
          </a:p>
          <a:p>
            <a:r>
              <a:rPr lang="cs-CZ" dirty="0" smtClean="0"/>
              <a:t>Rychlé schvalování x četnost zasedání Výběrových komisí</a:t>
            </a:r>
          </a:p>
          <a:p>
            <a:endParaRPr lang="cs-CZ" dirty="0"/>
          </a:p>
          <a:p>
            <a:r>
              <a:rPr lang="cs-CZ" dirty="0" smtClean="0"/>
              <a:t>„Ohrádka“ aktivit – PRAVIDLA x REALITA?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31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Vycházet z priorit škol a umožňovat jim realizaci přínosných projektů</a:t>
            </a:r>
          </a:p>
          <a:p>
            <a:pPr lvl="1"/>
            <a:r>
              <a:rPr lang="cs-CZ" dirty="0" smtClean="0"/>
              <a:t>Stěžejní pro přínos dětí/žáků a pedagogů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rozvoj školy</a:t>
            </a:r>
            <a:endParaRPr lang="cs-CZ" dirty="0" smtClean="0"/>
          </a:p>
          <a:p>
            <a:r>
              <a:rPr lang="cs-CZ" dirty="0" smtClean="0"/>
              <a:t>Minimalizovat administrativu</a:t>
            </a:r>
          </a:p>
          <a:p>
            <a:r>
              <a:rPr lang="cs-CZ" dirty="0" smtClean="0"/>
              <a:t>Pilotně zkoušet nové oblasti vzdělávání</a:t>
            </a:r>
          </a:p>
          <a:p>
            <a:r>
              <a:rPr lang="cs-CZ" dirty="0" smtClean="0"/>
              <a:t>Spolupráce s poskytovateli sociálních služeb a dalšími NNO</a:t>
            </a:r>
          </a:p>
          <a:p>
            <a:r>
              <a:rPr lang="cs-CZ" dirty="0" smtClean="0"/>
              <a:t>Přínos sdílení příkladů dobré praxe a sdílených portálů</a:t>
            </a:r>
          </a:p>
          <a:p>
            <a:r>
              <a:rPr lang="cs-CZ" dirty="0" smtClean="0"/>
              <a:t>Omezené kapacity osob </a:t>
            </a:r>
          </a:p>
          <a:p>
            <a:pPr lvl="1"/>
            <a:r>
              <a:rPr lang="cs-CZ" dirty="0" smtClean="0"/>
              <a:t>Pedagogů</a:t>
            </a:r>
          </a:p>
          <a:p>
            <a:pPr lvl="1"/>
            <a:r>
              <a:rPr lang="cs-CZ" dirty="0" smtClean="0"/>
              <a:t>Lektorů</a:t>
            </a:r>
          </a:p>
          <a:p>
            <a:pPr lvl="1"/>
            <a:r>
              <a:rPr lang="cs-CZ" dirty="0" smtClean="0"/>
              <a:t>RT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31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v našich ORP – příklady…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realizujeme my (resp. </a:t>
            </a:r>
            <a:r>
              <a:rPr lang="cs-CZ" dirty="0"/>
              <a:t>b</a:t>
            </a:r>
            <a:r>
              <a:rPr lang="cs-CZ" dirty="0" smtClean="0"/>
              <a:t>udeme realizovat) v ORP Havlíčkův Brod a Světlá nad Sázavou: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Environmentální aktivity – kroužky, exkurze</a:t>
            </a:r>
          </a:p>
          <a:p>
            <a:pPr lvl="1"/>
            <a:r>
              <a:rPr lang="cs-CZ" dirty="0" smtClean="0"/>
              <a:t>Čtenářská gramotnost – autorské čtení, besedy, sbírky pro knihovny</a:t>
            </a:r>
          </a:p>
          <a:p>
            <a:pPr lvl="1"/>
            <a:r>
              <a:rPr lang="cs-CZ" dirty="0" smtClean="0"/>
              <a:t>Demokracie – spolupráce se sociálními službami </a:t>
            </a:r>
          </a:p>
          <a:p>
            <a:pPr lvl="1"/>
            <a:r>
              <a:rPr lang="cs-CZ" dirty="0" smtClean="0"/>
              <a:t>Jazykové vzdělávání – exkurze, CLIL, rodilý mluvčí</a:t>
            </a:r>
          </a:p>
          <a:p>
            <a:pPr lvl="1"/>
            <a:r>
              <a:rPr lang="cs-CZ" dirty="0" smtClean="0"/>
              <a:t>Inkluze – interaktivní výstavy, semináře, akce pro rodiče</a:t>
            </a:r>
          </a:p>
          <a:p>
            <a:pPr lvl="1"/>
            <a:r>
              <a:rPr lang="cs-CZ" dirty="0" smtClean="0"/>
              <a:t>Kariéra – spolupráce s místními podniky, živnostníky, SŠ a učilišti</a:t>
            </a:r>
          </a:p>
          <a:p>
            <a:pPr lvl="1"/>
            <a:r>
              <a:rPr lang="cs-CZ" dirty="0" smtClean="0"/>
              <a:t>Matematická gramotnost – rozvíjení nových metod a poznatků – vzdělávání učitelů</a:t>
            </a:r>
          </a:p>
          <a:p>
            <a:pPr lvl="1"/>
            <a:r>
              <a:rPr lang="cs-CZ" dirty="0" smtClean="0"/>
              <a:t>IT kompetence a gramotnost</a:t>
            </a:r>
          </a:p>
          <a:p>
            <a:pPr lvl="1"/>
            <a:r>
              <a:rPr lang="cs-CZ" dirty="0" smtClean="0"/>
              <a:t>Regionální identita – spolupráce s muzei, výstavy, místní materiály</a:t>
            </a:r>
          </a:p>
          <a:p>
            <a:pPr lvl="1"/>
            <a:r>
              <a:rPr lang="cs-CZ" dirty="0" smtClean="0"/>
              <a:t>Otevřená škola – etika, emoce, vzdělávání vedoucích zástupců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31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zřizovateli, řediteli, práce PS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ochota spolupráce ředitelů</a:t>
            </a:r>
          </a:p>
          <a:p>
            <a:r>
              <a:rPr lang="cs-CZ" dirty="0" smtClean="0"/>
              <a:t>Zřizovatelé – znát obal bez obsahu, nebo se věnovat věcné stránce vzdělávání?</a:t>
            </a:r>
          </a:p>
          <a:p>
            <a:r>
              <a:rPr lang="cs-CZ" dirty="0" smtClean="0"/>
              <a:t>PS – </a:t>
            </a:r>
            <a:r>
              <a:rPr lang="cs-CZ" dirty="0" err="1" smtClean="0"/>
              <a:t>angažovanci</a:t>
            </a:r>
            <a:r>
              <a:rPr lang="cs-CZ" dirty="0" smtClean="0"/>
              <a:t>, aktivní lidé, odborníci – věcné připomínky</a:t>
            </a:r>
          </a:p>
          <a:p>
            <a:r>
              <a:rPr lang="cs-CZ" dirty="0" smtClean="0"/>
              <a:t>Animace území – pozice MAS – aktivity</a:t>
            </a:r>
          </a:p>
        </p:txBody>
      </p:sp>
    </p:spTree>
    <p:extLst>
      <p:ext uri="{BB962C8B-B14F-4D97-AF65-F5344CB8AC3E}">
        <p14:creationId xmlns:p14="http://schemas.microsoft.com/office/powerpoint/2010/main" val="605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dobré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Exkurze – SCIO školy, </a:t>
            </a:r>
            <a:r>
              <a:rPr lang="cs-CZ" dirty="0" err="1" smtClean="0"/>
              <a:t>Montessori</a:t>
            </a:r>
            <a:r>
              <a:rPr lang="cs-CZ" dirty="0" smtClean="0"/>
              <a:t> školy, Waldorfská škola</a:t>
            </a:r>
          </a:p>
          <a:p>
            <a:r>
              <a:rPr lang="cs-CZ" dirty="0" smtClean="0"/>
              <a:t>Neformální společné setkání (stanovení priorit a cílů)</a:t>
            </a:r>
          </a:p>
          <a:p>
            <a:r>
              <a:rPr lang="cs-CZ" dirty="0" smtClean="0"/>
              <a:t>Tradice setkávání – obnova</a:t>
            </a:r>
          </a:p>
          <a:p>
            <a:r>
              <a:rPr lang="cs-CZ" dirty="0" smtClean="0"/>
              <a:t>Komunitní projednání</a:t>
            </a:r>
          </a:p>
          <a:p>
            <a:r>
              <a:rPr lang="cs-CZ" dirty="0" smtClean="0"/>
              <a:t>Osobní setkání se všemi zástupci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15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koordinace vytěžování dat s KAP</a:t>
            </a:r>
          </a:p>
          <a:p>
            <a:pPr lvl="1"/>
            <a:r>
              <a:rPr lang="cs-CZ" dirty="0" smtClean="0"/>
              <a:t>Data pro Výroční zprávu od odboru = MŠ, ZŠ, ZUŠ, SVČ…. (obecní i soukromé)</a:t>
            </a:r>
          </a:p>
          <a:p>
            <a:r>
              <a:rPr lang="cs-CZ" dirty="0" smtClean="0"/>
              <a:t>Využívání dalších dat pro analytickou část MAP II</a:t>
            </a:r>
          </a:p>
          <a:p>
            <a:r>
              <a:rPr lang="cs-CZ" dirty="0" smtClean="0"/>
              <a:t>ŠIKK – zahrnuje všechny subjekty v kraji</a:t>
            </a:r>
          </a:p>
          <a:p>
            <a:r>
              <a:rPr lang="cs-CZ" dirty="0" smtClean="0"/>
              <a:t>Spolupráce se SRP</a:t>
            </a:r>
          </a:p>
          <a:p>
            <a:r>
              <a:rPr lang="cs-CZ" dirty="0" smtClean="0"/>
              <a:t>Stanovování místních </a:t>
            </a:r>
            <a:r>
              <a:rPr lang="cs-CZ" dirty="0" err="1" smtClean="0"/>
              <a:t>LEADERů</a:t>
            </a:r>
            <a:r>
              <a:rPr lang="cs-CZ" dirty="0" smtClean="0"/>
              <a:t> – SYPO?</a:t>
            </a:r>
          </a:p>
          <a:p>
            <a:r>
              <a:rPr lang="cs-CZ" dirty="0" smtClean="0"/>
              <a:t>Šablony NNO – Vysočina = ČRDM</a:t>
            </a:r>
          </a:p>
          <a:p>
            <a:pPr lvl="1"/>
            <a:r>
              <a:rPr lang="cs-CZ" dirty="0" smtClean="0"/>
              <a:t>Spolupráce – Strategické rámce, akční plány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33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900" y="1444083"/>
            <a:ext cx="9982200" cy="532470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Nedostatečné kapacity na ŘO</a:t>
            </a:r>
          </a:p>
          <a:p>
            <a:r>
              <a:rPr lang="cs-CZ" dirty="0" smtClean="0"/>
              <a:t>Dlouhé termíny a lhůty ze strany ŘO x krátké termíny pro doplnění na straně žadatele</a:t>
            </a:r>
          </a:p>
          <a:p>
            <a:r>
              <a:rPr lang="cs-CZ" dirty="0" smtClean="0"/>
              <a:t>Neodůvodněné krácení projektů při věcném hodnocení </a:t>
            </a:r>
          </a:p>
          <a:p>
            <a:pPr lvl="1"/>
            <a:r>
              <a:rPr lang="cs-CZ" dirty="0" smtClean="0"/>
              <a:t>(naprostá subjektivita při hodnocení)</a:t>
            </a:r>
          </a:p>
          <a:p>
            <a:r>
              <a:rPr lang="cs-CZ" dirty="0" smtClean="0"/>
              <a:t>Při vykazování ZOR vyplňování nepovinných dat – vracení k doplnění</a:t>
            </a:r>
          </a:p>
          <a:p>
            <a:r>
              <a:rPr lang="cs-CZ" dirty="0" smtClean="0"/>
              <a:t>Analytická část MAP – shromažďování a aktualizace ne zcela relevantních dat</a:t>
            </a:r>
          </a:p>
          <a:p>
            <a:pPr lvl="1"/>
            <a:r>
              <a:rPr lang="cs-CZ" dirty="0" smtClean="0"/>
              <a:t>Jakou má např. vypovídající hodnotu z jakého okresu jdou žáci ze ZŠ na SŠ?</a:t>
            </a:r>
          </a:p>
          <a:p>
            <a:r>
              <a:rPr lang="cs-CZ" dirty="0" smtClean="0"/>
              <a:t>Stanovování místních </a:t>
            </a:r>
            <a:r>
              <a:rPr lang="cs-CZ" dirty="0" err="1" smtClean="0"/>
              <a:t>LEADRů</a:t>
            </a:r>
            <a:r>
              <a:rPr lang="cs-CZ" dirty="0" smtClean="0"/>
              <a:t>? Chceme zahltit naše aktivní pedagogy?</a:t>
            </a:r>
          </a:p>
          <a:p>
            <a:r>
              <a:rPr lang="cs-CZ" dirty="0" smtClean="0"/>
              <a:t>FB jako komunikační nástroj? Web? (s blogem, FAQ, sdílením příkladů…)</a:t>
            </a:r>
          </a:p>
          <a:p>
            <a:r>
              <a:rPr lang="cs-CZ" dirty="0" smtClean="0"/>
              <a:t>Kontroly ze strany FÚ</a:t>
            </a:r>
          </a:p>
          <a:p>
            <a:r>
              <a:rPr lang="cs-CZ" dirty="0" smtClean="0"/>
              <a:t>Výběrové řízení a zakázky</a:t>
            </a:r>
          </a:p>
          <a:p>
            <a:r>
              <a:rPr lang="cs-CZ" dirty="0" smtClean="0"/>
              <a:t>Strategický rámec – IROP - MAS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96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kademická literatura 16: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2_TF03431380_TF03431380.potx" id="{FC8ED493-DAFA-4BB0-BAEB-20F759C85AAA}" vid="{D0665444-A03D-43BD-AD0D-D262B007E499}"/>
    </a:ext>
  </a:extLst>
</a:theme>
</file>

<file path=ppt/theme/theme2.xml><?xml version="1.0" encoding="utf-8"?>
<a:theme xmlns:a="http://schemas.openxmlformats.org/drawingml/2006/main" name="Motiv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4ed50015-f427-4bca-b79c-7b0ef9a9fc90"/>
    <ds:schemaRef ds:uri="7ffaba63-cadb-4ee0-afcd-3a4a42323a6d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9935FC-1305-41D0-BA29-3BE96AC85C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AA3C9-887D-4F70-81BA-63C27737CF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Školní prezentace, návrh s proužky a stuhou (širokoúhlá)</Template>
  <TotalTime>0</TotalTime>
  <Words>594</Words>
  <Application>Microsoft Office PowerPoint</Application>
  <PresentationFormat>Širokoúhlá obrazovka</PresentationFormat>
  <Paragraphs>87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Euphemia</vt:lpstr>
      <vt:lpstr>Plantagenet Cherokee</vt:lpstr>
      <vt:lpstr>Times New Roman</vt:lpstr>
      <vt:lpstr>Wingdings</vt:lpstr>
      <vt:lpstr>Akademická literatura 16:9</vt:lpstr>
      <vt:lpstr>MAP I - MAP II</vt:lpstr>
      <vt:lpstr>MAP I – přínosy x zápory</vt:lpstr>
      <vt:lpstr>MAP II – plán versus realita</vt:lpstr>
      <vt:lpstr>Implementace</vt:lpstr>
      <vt:lpstr>Implementace v našich ORP – příklady…</vt:lpstr>
      <vt:lpstr>Práce se zřizovateli, řediteli, práce PS </vt:lpstr>
      <vt:lpstr>Příklady dobré praxe</vt:lpstr>
      <vt:lpstr>Aktivity</vt:lpstr>
      <vt:lpstr>Připomínky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2018-08-15T10:38:49Z</dcterms:created>
  <dcterms:modified xsi:type="dcterms:W3CDTF">2018-10-29T09:48:04Z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