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9" r:id="rId5"/>
    <p:sldId id="261" r:id="rId6"/>
    <p:sldId id="283" r:id="rId7"/>
    <p:sldId id="260" r:id="rId8"/>
    <p:sldId id="284" r:id="rId9"/>
    <p:sldId id="263" r:id="rId10"/>
    <p:sldId id="265" r:id="rId11"/>
    <p:sldId id="279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81" r:id="rId21"/>
    <p:sldId id="275" r:id="rId22"/>
    <p:sldId id="276" r:id="rId23"/>
    <p:sldId id="282" r:id="rId24"/>
    <p:sldId id="277" r:id="rId25"/>
    <p:sldId id="278" r:id="rId26"/>
    <p:sldId id="25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BF2D-8528-4E76-B657-F4399B22D0A0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AA30-85C4-4DD0-B1BC-0A23E62EB7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2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41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1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6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90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E88A4-D321-42DE-97CA-26243CA5BE2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9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C227-95ED-4BD4-A52D-B005996305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4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C227-95ED-4BD4-A52D-B005996305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7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33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63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17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84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8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696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3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24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54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37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0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strategicke-rizeni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0297" y="1903257"/>
            <a:ext cx="9144000" cy="2387600"/>
          </a:xfrm>
        </p:spPr>
        <p:txBody>
          <a:bodyPr/>
          <a:lstStyle/>
          <a:p>
            <a:r>
              <a:rPr lang="cs-CZ" b="1" dirty="0"/>
              <a:t>Strategické řízení a plánování ve školách a v územích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 smtClean="0"/>
              <a:t>CZ.02.3.68/0.0/0.0/15_001/0000283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03 – Vzdělávání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7971" y="1639019"/>
            <a:ext cx="11614030" cy="3493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V této aktivitě je připravován obsah a školící materiály vzdělávacích aktivit:</a:t>
            </a:r>
          </a:p>
          <a:p>
            <a:pPr marL="0" indent="0">
              <a:buNone/>
            </a:pPr>
            <a:endParaRPr lang="cs-CZ" sz="3200" b="1" dirty="0" smtClean="0"/>
          </a:p>
          <a:p>
            <a:pPr lvl="1"/>
            <a:r>
              <a:rPr lang="cs-CZ" sz="3200" b="1" dirty="0"/>
              <a:t> </a:t>
            </a:r>
            <a:r>
              <a:rPr lang="cs-CZ" sz="3200" dirty="0" smtClean="0"/>
              <a:t>pro příjemce </a:t>
            </a:r>
            <a:r>
              <a:rPr lang="cs-CZ" sz="3200" dirty="0" err="1" smtClean="0"/>
              <a:t>IPo</a:t>
            </a:r>
            <a:r>
              <a:rPr lang="cs-CZ" sz="3200" dirty="0" smtClean="0"/>
              <a:t> MAP  </a:t>
            </a:r>
          </a:p>
          <a:p>
            <a:pPr lvl="1"/>
            <a:r>
              <a:rPr lang="cs-CZ" sz="3200" dirty="0"/>
              <a:t> </a:t>
            </a:r>
            <a:r>
              <a:rPr lang="cs-CZ" sz="3200" dirty="0" smtClean="0"/>
              <a:t>širší vedení škol</a:t>
            </a:r>
          </a:p>
          <a:p>
            <a:pPr lvl="1"/>
            <a:r>
              <a:rPr lang="cs-CZ" sz="3200" dirty="0" smtClean="0"/>
              <a:t>pro členy realizačního týmu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9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189" y="287488"/>
            <a:ext cx="10515600" cy="868452"/>
          </a:xfrm>
        </p:spPr>
        <p:txBody>
          <a:bodyPr>
            <a:normAutofit/>
          </a:bodyPr>
          <a:lstStyle/>
          <a:p>
            <a:r>
              <a:rPr lang="cs-CZ" b="1" dirty="0" smtClean="0"/>
              <a:t>Co jsme dokázali…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96" y="1155940"/>
            <a:ext cx="11179833" cy="51327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1900" dirty="0" smtClean="0"/>
          </a:p>
          <a:p>
            <a:pPr marL="257175" indent="-257175"/>
            <a:r>
              <a:rPr lang="cs-CZ" sz="3200" b="1" dirty="0" err="1" smtClean="0"/>
              <a:t>Webináře</a:t>
            </a:r>
            <a:r>
              <a:rPr lang="cs-CZ" sz="3200" b="1" dirty="0" smtClean="0"/>
              <a:t> pro příjemce </a:t>
            </a:r>
            <a:r>
              <a:rPr lang="cs-CZ" sz="3200" b="1" dirty="0" err="1" smtClean="0"/>
              <a:t>IPo</a:t>
            </a:r>
            <a:r>
              <a:rPr lang="cs-CZ" sz="3200" b="1" dirty="0" smtClean="0"/>
              <a:t> MAP</a:t>
            </a:r>
          </a:p>
          <a:p>
            <a:endParaRPr lang="cs-CZ" sz="2200" dirty="0" smtClean="0"/>
          </a:p>
          <a:p>
            <a:r>
              <a:rPr lang="cs-CZ" sz="2400" dirty="0" smtClean="0"/>
              <a:t>v</a:t>
            </a:r>
            <a:r>
              <a:rPr lang="cs-CZ" sz="2400" dirty="0" smtClean="0"/>
              <a:t>e školním roce </a:t>
            </a:r>
            <a:r>
              <a:rPr lang="cs-CZ" sz="2400" b="1" dirty="0" smtClean="0"/>
              <a:t>2016/2017</a:t>
            </a:r>
            <a:r>
              <a:rPr lang="cs-CZ" sz="2400" dirty="0" smtClean="0"/>
              <a:t> proběhla tvorba vzdělávacích materiálů k 5 modulům:</a:t>
            </a:r>
          </a:p>
          <a:p>
            <a:pPr marL="0" lvl="0" indent="0">
              <a:buNone/>
            </a:pPr>
            <a:r>
              <a:rPr lang="cs-CZ" sz="2400" b="1" dirty="0">
                <a:solidFill>
                  <a:prstClr val="black"/>
                </a:solidFill>
              </a:rPr>
              <a:t>Tvorba MAP, Komunitní práce, Vedení a řízení pracovních týmů, </a:t>
            </a:r>
            <a:r>
              <a:rPr lang="cs-CZ" sz="2400" b="1" dirty="0" err="1">
                <a:solidFill>
                  <a:prstClr val="black"/>
                </a:solidFill>
              </a:rPr>
              <a:t>Strat.řízení</a:t>
            </a:r>
            <a:r>
              <a:rPr lang="cs-CZ" sz="2400" b="1" dirty="0">
                <a:solidFill>
                  <a:prstClr val="black"/>
                </a:solidFill>
              </a:rPr>
              <a:t> a plánování ve školách a Vzdělávací soustava, aktuální priority a trendy vzdělávací politiky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počet </a:t>
            </a:r>
            <a:r>
              <a:rPr lang="cs-CZ" sz="2400" dirty="0" smtClean="0"/>
              <a:t>webinářů:           32</a:t>
            </a:r>
          </a:p>
          <a:p>
            <a:pPr marL="0" indent="0">
              <a:buNone/>
            </a:pPr>
            <a:r>
              <a:rPr lang="cs-CZ" sz="2400" dirty="0" smtClean="0"/>
              <a:t>	počet účastníků:     </a:t>
            </a:r>
            <a:r>
              <a:rPr lang="cs-CZ" sz="2400" dirty="0" smtClean="0"/>
              <a:t>1.495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 </a:t>
            </a:r>
            <a:r>
              <a:rPr lang="cs-CZ" sz="2400" dirty="0"/>
              <a:t>ve školním roce </a:t>
            </a:r>
            <a:r>
              <a:rPr lang="cs-CZ" sz="2400" b="1" dirty="0"/>
              <a:t>2017/2018</a:t>
            </a:r>
            <a:r>
              <a:rPr lang="cs-CZ" sz="2400" dirty="0"/>
              <a:t> byla </a:t>
            </a:r>
            <a:r>
              <a:rPr lang="cs-CZ" sz="2400" dirty="0" smtClean="0"/>
              <a:t>zvolena tato témata </a:t>
            </a:r>
            <a:r>
              <a:rPr lang="cs-CZ" sz="2400" dirty="0" err="1"/>
              <a:t>webinářů</a:t>
            </a:r>
            <a:r>
              <a:rPr lang="cs-CZ" sz="2400" dirty="0"/>
              <a:t> pro příjemce </a:t>
            </a:r>
            <a:r>
              <a:rPr lang="cs-CZ" sz="2400" dirty="0" err="1"/>
              <a:t>IPo</a:t>
            </a:r>
            <a:r>
              <a:rPr lang="cs-CZ" sz="2400" dirty="0"/>
              <a:t> MAP:</a:t>
            </a:r>
          </a:p>
          <a:p>
            <a:pPr marL="0" indent="0">
              <a:buNone/>
            </a:pPr>
            <a:r>
              <a:rPr lang="cs-CZ" sz="2400" b="1" dirty="0"/>
              <a:t>Komunikační </a:t>
            </a:r>
            <a:r>
              <a:rPr lang="cs-CZ" sz="2400" b="1" dirty="0" smtClean="0"/>
              <a:t>plán, Projektové řízení, Spolupráce </a:t>
            </a:r>
            <a:r>
              <a:rPr lang="cs-CZ" sz="2400" b="1" dirty="0"/>
              <a:t>s </a:t>
            </a:r>
            <a:r>
              <a:rPr lang="cs-CZ" sz="2400" b="1" dirty="0" smtClean="0"/>
              <a:t>rodiči, </a:t>
            </a:r>
            <a:r>
              <a:rPr lang="cs-CZ" sz="2400" b="1" dirty="0" err="1" smtClean="0"/>
              <a:t>Prioritizace</a:t>
            </a:r>
            <a:r>
              <a:rPr lang="cs-CZ" sz="2400" b="1" dirty="0" smtClean="0"/>
              <a:t>, OP </a:t>
            </a:r>
            <a:r>
              <a:rPr lang="cs-CZ" sz="2400" b="1" dirty="0"/>
              <a:t>VVV – MAPII</a:t>
            </a:r>
            <a:r>
              <a:rPr lang="cs-CZ" sz="2400" b="1" dirty="0" smtClean="0"/>
              <a:t>.</a:t>
            </a:r>
            <a:r>
              <a:rPr lang="cs-CZ" sz="2400" b="1" dirty="0"/>
              <a:t> 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počet </a:t>
            </a:r>
            <a:r>
              <a:rPr lang="cs-CZ" sz="2400" dirty="0" err="1" smtClean="0"/>
              <a:t>webinářů</a:t>
            </a:r>
            <a:r>
              <a:rPr lang="cs-CZ" sz="2400" dirty="0" smtClean="0"/>
              <a:t>:        </a:t>
            </a:r>
            <a:r>
              <a:rPr lang="cs-CZ" sz="2400" dirty="0" smtClean="0"/>
              <a:t> </a:t>
            </a:r>
            <a:r>
              <a:rPr lang="cs-CZ" sz="2400" dirty="0" smtClean="0"/>
              <a:t>  8</a:t>
            </a:r>
            <a:endParaRPr lang="cs-CZ" sz="2400" dirty="0"/>
          </a:p>
          <a:p>
            <a:pPr marL="0" lvl="0" indent="0">
              <a:buNone/>
            </a:pPr>
            <a:r>
              <a:rPr lang="cs-CZ" sz="2400" dirty="0"/>
              <a:t>	počet </a:t>
            </a:r>
            <a:r>
              <a:rPr lang="cs-CZ" sz="2400" dirty="0" smtClean="0"/>
              <a:t>účastníků:        </a:t>
            </a:r>
            <a:r>
              <a:rPr lang="cs-CZ" sz="2400" dirty="0" smtClean="0"/>
              <a:t>459</a:t>
            </a:r>
          </a:p>
          <a:p>
            <a:pPr marL="0" lvl="0" indent="0">
              <a:buNone/>
            </a:pPr>
            <a:endParaRPr lang="cs-CZ" sz="2400" dirty="0" smtClean="0"/>
          </a:p>
          <a:p>
            <a:pPr lvl="0"/>
            <a:r>
              <a:rPr lang="cs-CZ" sz="2400" b="1" dirty="0" smtClean="0">
                <a:solidFill>
                  <a:prstClr val="black"/>
                </a:solidFill>
              </a:rPr>
              <a:t>Záznamy </a:t>
            </a:r>
            <a:r>
              <a:rPr lang="cs-CZ" sz="2400" b="1" dirty="0">
                <a:solidFill>
                  <a:prstClr val="black"/>
                </a:solidFill>
              </a:rPr>
              <a:t>všech </a:t>
            </a:r>
            <a:r>
              <a:rPr lang="cs-CZ" sz="2400" b="1" dirty="0" err="1">
                <a:solidFill>
                  <a:prstClr val="black"/>
                </a:solidFill>
              </a:rPr>
              <a:t>webinářů</a:t>
            </a:r>
            <a:r>
              <a:rPr lang="cs-CZ" sz="2400" b="1" dirty="0">
                <a:solidFill>
                  <a:prstClr val="black"/>
                </a:solidFill>
              </a:rPr>
              <a:t> pro příjemce </a:t>
            </a:r>
            <a:r>
              <a:rPr lang="cs-CZ" sz="2400" b="1" dirty="0" err="1">
                <a:solidFill>
                  <a:prstClr val="black"/>
                </a:solidFill>
              </a:rPr>
              <a:t>IPo</a:t>
            </a:r>
            <a:r>
              <a:rPr lang="cs-CZ" sz="2400" b="1" dirty="0">
                <a:solidFill>
                  <a:prstClr val="black"/>
                </a:solidFill>
              </a:rPr>
              <a:t> MAP jsou na </a:t>
            </a:r>
            <a:r>
              <a:rPr lang="cs-CZ" sz="2400" b="1" u="sng" dirty="0">
                <a:solidFill>
                  <a:prstClr val="black"/>
                </a:solidFill>
                <a:hlinkClick r:id="rId2"/>
              </a:rPr>
              <a:t>https://www.nidv.cz/strategicke-rizeni</a:t>
            </a:r>
            <a:r>
              <a:rPr lang="cs-CZ" sz="2400" b="1" dirty="0">
                <a:solidFill>
                  <a:prstClr val="black"/>
                </a:solidFill>
              </a:rPr>
              <a:t> v sekci Odborně metodické informace. Doporučujeme využívat i pro širší vedení škol.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1600" dirty="0"/>
          </a:p>
          <a:p>
            <a:pPr marL="257175" indent="-257175"/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7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189" y="287488"/>
            <a:ext cx="10515600" cy="868452"/>
          </a:xfrm>
        </p:spPr>
        <p:txBody>
          <a:bodyPr>
            <a:normAutofit/>
          </a:bodyPr>
          <a:lstStyle/>
          <a:p>
            <a:r>
              <a:rPr lang="cs-CZ" b="1" dirty="0" smtClean="0"/>
              <a:t>Co jsme dokázali…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96" y="1155940"/>
            <a:ext cx="11179833" cy="5132717"/>
          </a:xfrm>
        </p:spPr>
        <p:txBody>
          <a:bodyPr>
            <a:normAutofit/>
          </a:bodyPr>
          <a:lstStyle/>
          <a:p>
            <a:pPr marL="257175" indent="-257175"/>
            <a:r>
              <a:rPr lang="cs-CZ" sz="3200" b="1" dirty="0"/>
              <a:t>Základní vzdělávací program pro širší vedení škol </a:t>
            </a:r>
            <a:r>
              <a:rPr lang="cs-CZ" sz="3200" dirty="0"/>
              <a:t>(</a:t>
            </a:r>
            <a:r>
              <a:rPr lang="cs-CZ" sz="3200" dirty="0" smtClean="0"/>
              <a:t>prezenční a distanční forma)</a:t>
            </a:r>
          </a:p>
          <a:p>
            <a:pPr marL="0" indent="0">
              <a:buNone/>
            </a:pPr>
            <a:r>
              <a:rPr lang="cs-CZ" sz="2400" dirty="0" smtClean="0"/>
              <a:t>Tvorba vzdělávacích materiálů pro moduly: Kultura školy, Vedení a řízení změny Strategické řízení a plánování, Pedagogické vedení, Evaluace pokroku školy</a:t>
            </a:r>
            <a:endParaRPr lang="cs-CZ" sz="2400" dirty="0"/>
          </a:p>
          <a:p>
            <a:r>
              <a:rPr lang="cs-CZ" sz="2400" dirty="0"/>
              <a:t>školní rok </a:t>
            </a:r>
            <a:r>
              <a:rPr lang="cs-CZ" sz="2400" b="1" dirty="0"/>
              <a:t>2017/2018</a:t>
            </a:r>
          </a:p>
          <a:p>
            <a:pPr marL="685800" lvl="2" indent="0">
              <a:buNone/>
            </a:pPr>
            <a:r>
              <a:rPr lang="cs-CZ" sz="2400" dirty="0" smtClean="0"/>
              <a:t>16 běhů prezenčního vzdělávacího programu v CP (Pardubice a Brno po 2 bězích)</a:t>
            </a:r>
          </a:p>
          <a:p>
            <a:pPr marL="942975" lvl="2" indent="-257175"/>
            <a:r>
              <a:rPr lang="cs-CZ" sz="2400" dirty="0"/>
              <a:t>p</a:t>
            </a:r>
            <a:r>
              <a:rPr lang="cs-CZ" sz="2400" dirty="0" smtClean="0"/>
              <a:t>očet absolventů:   336</a:t>
            </a:r>
          </a:p>
          <a:p>
            <a:pPr marL="685800" lvl="2" indent="0">
              <a:buNone/>
            </a:pPr>
            <a:r>
              <a:rPr lang="cs-CZ" sz="2400" dirty="0" smtClean="0"/>
              <a:t>3 běhy distančního vzdělávacího programu</a:t>
            </a:r>
          </a:p>
          <a:p>
            <a:pPr marL="1028700" lvl="2" indent="-342900"/>
            <a:r>
              <a:rPr lang="cs-CZ" sz="2400" dirty="0"/>
              <a:t>počet absolventů:  </a:t>
            </a:r>
            <a:r>
              <a:rPr lang="cs-CZ" sz="2400" dirty="0" smtClean="0"/>
              <a:t> 39</a:t>
            </a:r>
          </a:p>
          <a:p>
            <a:pPr marL="685800" lvl="2" indent="0">
              <a:buNone/>
            </a:pPr>
            <a:endParaRPr lang="cs-CZ" sz="2400" dirty="0"/>
          </a:p>
          <a:p>
            <a:pPr marL="685800" lvl="2" indent="0">
              <a:buNone/>
            </a:pPr>
            <a:r>
              <a:rPr lang="cs-CZ" sz="3200" b="1" dirty="0" smtClean="0"/>
              <a:t>Celkem 375 absolventů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1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Na čem pracujeme…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Vzdělávací programy pro širší vedení škol</a:t>
            </a:r>
          </a:p>
          <a:p>
            <a:pPr lvl="1"/>
            <a:r>
              <a:rPr lang="cs-CZ" dirty="0" smtClean="0"/>
              <a:t>Revize vzdělávacích materiálů pro prezenční i distanční formu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/>
              <a:t>Pro školy v intenzivní podpoře – prezenční nástavbové semináře </a:t>
            </a:r>
          </a:p>
          <a:p>
            <a:pPr lvl="1"/>
            <a:r>
              <a:rPr lang="cs-CZ" dirty="0"/>
              <a:t>zaměření především na manažerské kompetence a vybranou problematiku dle provedené analýzy vzdělávacích </a:t>
            </a:r>
            <a:r>
              <a:rPr lang="cs-CZ" dirty="0" smtClean="0"/>
              <a:t>potřeb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Benchlearning</a:t>
            </a:r>
            <a:endParaRPr lang="cs-CZ" b="1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 smtClean="0"/>
              <a:t>Co nás čeká ve školním roce 2018/19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Realizace</a:t>
            </a:r>
            <a:r>
              <a:rPr lang="cs-CZ" b="1" dirty="0" smtClean="0"/>
              <a:t> prezenčních vzdělávacích programů v CP – 2.vlna</a:t>
            </a:r>
            <a:endParaRPr lang="cs-CZ" b="1" dirty="0"/>
          </a:p>
          <a:p>
            <a:pPr lvl="1"/>
            <a:r>
              <a:rPr lang="cs-CZ" dirty="0" smtClean="0"/>
              <a:t>T.č. plán 27 běhů</a:t>
            </a:r>
          </a:p>
          <a:p>
            <a:pPr marL="0" indent="0">
              <a:buNone/>
            </a:pPr>
            <a:r>
              <a:rPr lang="cs-CZ" dirty="0" smtClean="0"/>
              <a:t>Realizace</a:t>
            </a:r>
            <a:r>
              <a:rPr lang="cs-CZ" b="1" dirty="0" smtClean="0"/>
              <a:t> distančních </a:t>
            </a:r>
            <a:r>
              <a:rPr lang="cs-CZ" b="1" dirty="0"/>
              <a:t>vzdělávacích programů </a:t>
            </a:r>
            <a:r>
              <a:rPr lang="cs-CZ" b="1" dirty="0" smtClean="0"/>
              <a:t> </a:t>
            </a:r>
            <a:r>
              <a:rPr lang="cs-CZ" b="1" dirty="0"/>
              <a:t>– 2.vlna</a:t>
            </a:r>
          </a:p>
          <a:p>
            <a:pPr lvl="1"/>
            <a:r>
              <a:rPr lang="cs-CZ" dirty="0" smtClean="0"/>
              <a:t>Plánovány 3 běhy – z toho 1 pro MŠ</a:t>
            </a:r>
          </a:p>
          <a:p>
            <a:pPr marL="0" indent="0">
              <a:buNone/>
            </a:pPr>
            <a:r>
              <a:rPr lang="cs-CZ" b="1" dirty="0" smtClean="0"/>
              <a:t>Prezenční workshopy </a:t>
            </a:r>
            <a:r>
              <a:rPr lang="cs-CZ" dirty="0" smtClean="0"/>
              <a:t>pro absolventy obou forem vzdělávacích programů</a:t>
            </a:r>
          </a:p>
          <a:p>
            <a:pPr lvl="1"/>
            <a:r>
              <a:rPr lang="cs-CZ" dirty="0" smtClean="0"/>
              <a:t>výměna </a:t>
            </a:r>
            <a:r>
              <a:rPr lang="cs-CZ" dirty="0"/>
              <a:t>zkušeností s tvorbou strategického plánu rozvoje školy a realizací</a:t>
            </a:r>
          </a:p>
          <a:p>
            <a:pPr marL="0" indent="0">
              <a:buNone/>
            </a:pPr>
            <a:r>
              <a:rPr lang="cs-CZ" dirty="0" smtClean="0"/>
              <a:t>Realizace</a:t>
            </a:r>
            <a:r>
              <a:rPr lang="cs-CZ" b="1" dirty="0" smtClean="0"/>
              <a:t> </a:t>
            </a:r>
            <a:r>
              <a:rPr lang="cs-CZ" b="1" dirty="0"/>
              <a:t>nástavbových vzdělávacích programů  pro školy v </a:t>
            </a:r>
            <a:r>
              <a:rPr lang="cs-CZ" b="1" dirty="0" smtClean="0"/>
              <a:t>IP </a:t>
            </a:r>
            <a:r>
              <a:rPr lang="cs-CZ" dirty="0" smtClean="0"/>
              <a:t>(z 1.vlny)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Benchlearning</a:t>
            </a:r>
            <a:r>
              <a:rPr lang="cs-CZ" b="1" dirty="0" smtClean="0"/>
              <a:t> – vzdělávání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Vzdělávání realizačního týmu, především KRŠ a ŠKRT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04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Veřejnost</a:t>
            </a: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/>
              <a:t>P</a:t>
            </a:r>
            <a:r>
              <a:rPr lang="cs-CZ" sz="4400" b="1" dirty="0" smtClean="0"/>
              <a:t>řehled role aktivity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288889"/>
            <a:ext cx="10515600" cy="491924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000" dirty="0" smtClean="0"/>
              <a:t>• </a:t>
            </a:r>
            <a:r>
              <a:rPr lang="cs-CZ" sz="3000" dirty="0"/>
              <a:t>Informování cílových skupin o projektu a o možnostech zapojení </a:t>
            </a:r>
            <a:r>
              <a:rPr lang="cs-CZ" sz="3000" dirty="0" smtClean="0"/>
              <a:t> 	se do </a:t>
            </a:r>
            <a:r>
              <a:rPr lang="cs-CZ" sz="3000" dirty="0"/>
              <a:t>aktivit </a:t>
            </a:r>
            <a:r>
              <a:rPr lang="cs-CZ" sz="3000" dirty="0" smtClean="0"/>
              <a:t>projektu ze strany cílové skupiny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 smtClean="0"/>
              <a:t>Kompletní PR podpora dalších aktivit projektu (jazyková a 	grafická úprava materiálů, pozvánek na akce a dalších 	dokumentů)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 smtClean="0"/>
              <a:t>Komunikace se sdělovacími prostředky a dalšími </a:t>
            </a:r>
            <a:r>
              <a:rPr lang="cs-CZ" sz="3000" dirty="0" err="1" smtClean="0"/>
              <a:t>IPs</a:t>
            </a:r>
            <a:r>
              <a:rPr lang="cs-CZ" sz="3000" dirty="0" smtClean="0"/>
              <a:t>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 smtClean="0"/>
              <a:t>Aktualizace znalostní </a:t>
            </a:r>
            <a:r>
              <a:rPr lang="cs-CZ" sz="3000" dirty="0"/>
              <a:t>databáze </a:t>
            </a:r>
          </a:p>
          <a:p>
            <a:pPr>
              <a:lnSpc>
                <a:spcPct val="110000"/>
              </a:lnSpc>
            </a:pPr>
            <a:r>
              <a:rPr lang="cs-CZ" sz="3000" dirty="0" smtClean="0"/>
              <a:t>Kontrola vizuální identity projektu</a:t>
            </a:r>
          </a:p>
          <a:p>
            <a:pPr>
              <a:lnSpc>
                <a:spcPct val="110000"/>
              </a:lnSpc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272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/>
              <a:t>P</a:t>
            </a:r>
            <a:r>
              <a:rPr lang="cs-CZ" sz="4400" b="1" dirty="0" smtClean="0"/>
              <a:t>lán činností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298414"/>
            <a:ext cx="10515600" cy="4919241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Plánován 10. </a:t>
            </a:r>
            <a:r>
              <a:rPr lang="cs-CZ" sz="3000" b="1" dirty="0" err="1" smtClean="0"/>
              <a:t>newsletter</a:t>
            </a:r>
            <a:r>
              <a:rPr lang="cs-CZ" sz="3000" b="1" dirty="0" smtClean="0"/>
              <a:t> </a:t>
            </a:r>
            <a:r>
              <a:rPr lang="cs-CZ" sz="3000" b="1" dirty="0"/>
              <a:t>projektu </a:t>
            </a:r>
            <a:endParaRPr lang="cs-CZ" sz="3000" b="1" dirty="0" smtClean="0"/>
          </a:p>
          <a:p>
            <a:pPr lvl="1"/>
            <a:r>
              <a:rPr lang="cs-CZ" sz="3000" dirty="0" smtClean="0"/>
              <a:t>témata: shrnutí místních konferencí, rozhovor se zástupcem školy o strategickém řízení, plán aktivit na rok 2019</a:t>
            </a:r>
          </a:p>
          <a:p>
            <a:pPr lvl="1"/>
            <a:r>
              <a:rPr lang="cs-CZ" sz="3000" dirty="0" smtClean="0"/>
              <a:t>rozesílka proběhne do 15. prosince 2018</a:t>
            </a:r>
          </a:p>
          <a:p>
            <a:pPr marL="457200" lvl="1" indent="0">
              <a:buNone/>
            </a:pPr>
            <a:endParaRPr lang="cs-CZ" sz="3000" dirty="0" smtClean="0"/>
          </a:p>
          <a:p>
            <a:r>
              <a:rPr lang="cs-CZ" sz="3000" b="1" dirty="0" smtClean="0"/>
              <a:t>Plánován 4. PR článek projektu </a:t>
            </a:r>
          </a:p>
          <a:p>
            <a:pPr lvl="1"/>
            <a:r>
              <a:rPr lang="cs-CZ" sz="3000" dirty="0" smtClean="0"/>
              <a:t>určen pro server echo24.cz </a:t>
            </a:r>
          </a:p>
          <a:p>
            <a:pPr lvl="1"/>
            <a:r>
              <a:rPr lang="cs-CZ" sz="3000" dirty="0" smtClean="0"/>
              <a:t>plánované datum vydání: listopad/prosinec 2018 </a:t>
            </a:r>
          </a:p>
          <a:p>
            <a:pPr lvl="1"/>
            <a:r>
              <a:rPr lang="cs-CZ" sz="3000" dirty="0"/>
              <a:t>z</a:t>
            </a:r>
            <a:r>
              <a:rPr lang="cs-CZ" sz="3000" dirty="0" smtClean="0"/>
              <a:t>aručený dosah je 3000 zobrazení 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41826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05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Evaluace</a:t>
            </a: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už jsme dokázali…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595482" y="2189245"/>
            <a:ext cx="4672054" cy="3085107"/>
          </a:xfrm>
        </p:spPr>
        <p:txBody>
          <a:bodyPr/>
          <a:lstStyle/>
          <a:p>
            <a:r>
              <a:rPr lang="cs-CZ" dirty="0" smtClean="0"/>
              <a:t>89 vzdělávacích akcí </a:t>
            </a:r>
            <a:r>
              <a:rPr lang="cs-CZ" dirty="0"/>
              <a:t>(</a:t>
            </a:r>
            <a:r>
              <a:rPr lang="cs-CZ" dirty="0" smtClean="0"/>
              <a:t>workshopy MAP – řízení týmů, facilitace, etická výchova, malotřídní školy)</a:t>
            </a:r>
          </a:p>
          <a:p>
            <a:r>
              <a:rPr lang="cs-CZ" dirty="0" smtClean="0"/>
              <a:t>46 infopanelů pro zřizovatele</a:t>
            </a:r>
          </a:p>
          <a:p>
            <a:r>
              <a:rPr lang="cs-CZ" dirty="0" smtClean="0"/>
              <a:t>29 seminářů k Šablonám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5982" y="2189245"/>
            <a:ext cx="5181600" cy="4186986"/>
          </a:xfrm>
        </p:spPr>
        <p:txBody>
          <a:bodyPr/>
          <a:lstStyle/>
          <a:p>
            <a:r>
              <a:rPr lang="cs-CZ" dirty="0" smtClean="0"/>
              <a:t>3 133 konzultací k Šablonám</a:t>
            </a:r>
          </a:p>
          <a:p>
            <a:r>
              <a:rPr lang="cs-CZ" dirty="0" smtClean="0"/>
              <a:t>1 245 konzultací pro příjemce </a:t>
            </a:r>
            <a:r>
              <a:rPr lang="cs-CZ" dirty="0" err="1" smtClean="0"/>
              <a:t>IPo</a:t>
            </a:r>
            <a:r>
              <a:rPr lang="cs-CZ" dirty="0" smtClean="0"/>
              <a:t> MAP (30 hromadných, 1 215 individuálních)</a:t>
            </a:r>
          </a:p>
          <a:p>
            <a:r>
              <a:rPr lang="cs-CZ" dirty="0" smtClean="0"/>
              <a:t>269 účast na jednání platforem MAP, KAP, MAS, ORP</a:t>
            </a:r>
          </a:p>
          <a:p>
            <a:r>
              <a:rPr lang="cs-CZ" dirty="0" smtClean="0"/>
              <a:t>112 setkání příjemců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 smtClean="0"/>
              <a:t>25 místních konferencí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subTitle" idx="4294967295"/>
          </p:nvPr>
        </p:nvSpPr>
        <p:spPr>
          <a:xfrm>
            <a:off x="685800" y="1327867"/>
            <a:ext cx="5637362" cy="834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 smtClean="0"/>
              <a:t>Intervence aktivity Centra podpory: 5076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Evaluace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37668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>
                <a:solidFill>
                  <a:srgbClr val="FF0000"/>
                </a:solidFill>
              </a:rPr>
              <a:t>Povinná aktivita </a:t>
            </a:r>
            <a:r>
              <a:rPr lang="cs-CZ" sz="9600" dirty="0" smtClean="0">
                <a:solidFill>
                  <a:srgbClr val="FF0000"/>
                </a:solidFill>
              </a:rPr>
              <a:t>projektu SRP</a:t>
            </a:r>
            <a:endParaRPr lang="cs-CZ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dirty="0"/>
              <a:t>Soustředí se na  hodnocení kvality </a:t>
            </a:r>
            <a:r>
              <a:rPr lang="cs-CZ" sz="9600" dirty="0" smtClean="0"/>
              <a:t>produktů projektu</a:t>
            </a:r>
          </a:p>
          <a:p>
            <a:pPr marL="0" indent="0" algn="ctr">
              <a:buNone/>
            </a:pPr>
            <a:r>
              <a:rPr lang="cs-CZ" sz="9600" dirty="0"/>
              <a:t>Tvorba odborných a expertních posudků ke všem produktům projektu – </a:t>
            </a:r>
            <a:r>
              <a:rPr lang="cs-CZ" sz="9600" dirty="0" smtClean="0"/>
              <a:t>posudky zaručují </a:t>
            </a:r>
            <a:r>
              <a:rPr lang="cs-CZ" sz="9600" dirty="0"/>
              <a:t>kvalitu všech výstupů nestrannými odborníky</a:t>
            </a:r>
          </a:p>
          <a:p>
            <a:pPr marL="0" indent="0" algn="ctr">
              <a:buNone/>
            </a:pPr>
            <a:endParaRPr lang="cs-CZ" sz="9600" dirty="0" smtClean="0"/>
          </a:p>
          <a:p>
            <a:pPr marL="0" indent="0" algn="ctr">
              <a:buNone/>
            </a:pPr>
            <a:r>
              <a:rPr lang="cs-CZ" sz="9600" dirty="0" smtClean="0"/>
              <a:t>V </a:t>
            </a:r>
            <a:r>
              <a:rPr lang="cs-CZ" sz="9600" dirty="0"/>
              <a:t>rámci </a:t>
            </a:r>
            <a:r>
              <a:rPr lang="cs-CZ" sz="9600" dirty="0" smtClean="0"/>
              <a:t>klíčové aktivity Evaluace probíhají různá kvalitativních </a:t>
            </a:r>
            <a:r>
              <a:rPr lang="cs-CZ" sz="9600" dirty="0"/>
              <a:t>i kvantitativních šetření </a:t>
            </a:r>
            <a:r>
              <a:rPr lang="cs-CZ" sz="9600" dirty="0" smtClean="0"/>
              <a:t>skrze všechny aktivity projektu</a:t>
            </a:r>
            <a:endParaRPr lang="cs-CZ" sz="9600" dirty="0"/>
          </a:p>
          <a:p>
            <a:pPr marL="0" indent="0" algn="ctr">
              <a:buNone/>
            </a:pPr>
            <a:endParaRPr lang="cs-CZ" sz="9600" dirty="0" smtClean="0"/>
          </a:p>
          <a:p>
            <a:pPr marL="0" indent="0" algn="ctr">
              <a:buNone/>
            </a:pPr>
            <a:endParaRPr lang="cs-CZ" sz="9600" dirty="0"/>
          </a:p>
          <a:p>
            <a:pPr marL="0" indent="0" algn="ctr">
              <a:buNone/>
            </a:pPr>
            <a:r>
              <a:rPr lang="cs-CZ" sz="9600" dirty="0" smtClean="0"/>
              <a:t>na základě výsledků šetření vznikají průběžná doporučení </a:t>
            </a:r>
            <a:r>
              <a:rPr lang="cs-CZ" sz="9600" dirty="0"/>
              <a:t>směrem k vedení projektu i realizací </a:t>
            </a:r>
            <a:r>
              <a:rPr lang="cs-CZ" sz="9600" dirty="0" smtClean="0"/>
              <a:t>akcí. Pomáháme tím </a:t>
            </a:r>
            <a:r>
              <a:rPr lang="cs-CZ" sz="9600" dirty="0"/>
              <a:t>k efektivnější realizaci celého projektu </a:t>
            </a:r>
            <a:r>
              <a:rPr lang="cs-CZ" sz="9600" dirty="0" smtClean="0"/>
              <a:t>- </a:t>
            </a:r>
            <a:r>
              <a:rPr lang="cs-CZ" sz="9600" b="1" dirty="0" smtClean="0"/>
              <a:t>tedy pomáháme i vám všem, komu je projektu určen </a:t>
            </a:r>
          </a:p>
          <a:p>
            <a:pPr marL="0" indent="0" algn="ctr">
              <a:buNone/>
            </a:pPr>
            <a:r>
              <a:rPr lang="cs-CZ" sz="9600" dirty="0" smtClean="0"/>
              <a:t>(příjemci </a:t>
            </a:r>
            <a:r>
              <a:rPr lang="cs-CZ" sz="9600" dirty="0" err="1" smtClean="0"/>
              <a:t>IPo</a:t>
            </a:r>
            <a:r>
              <a:rPr lang="cs-CZ" sz="9600" dirty="0" smtClean="0"/>
              <a:t> MAP, zřizovatelé, ředitelé/ředitelky, širší vedení škol).</a:t>
            </a:r>
            <a:endParaRPr lang="cs-CZ" sz="9600" dirty="0"/>
          </a:p>
        </p:txBody>
      </p:sp>
      <p:sp>
        <p:nvSpPr>
          <p:cNvPr id="4" name="Šipka dolů 3"/>
          <p:cNvSpPr/>
          <p:nvPr/>
        </p:nvSpPr>
        <p:spPr>
          <a:xfrm>
            <a:off x="5548884" y="3805149"/>
            <a:ext cx="484632" cy="505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P</a:t>
            </a:r>
            <a:r>
              <a:rPr lang="cs-CZ" b="1" dirty="0" smtClean="0"/>
              <a:t>lán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	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/>
              <a:t>Potřebujeme Vaši pomoc/spolupráci!! V případě obdržení </a:t>
            </a:r>
            <a:r>
              <a:rPr lang="cs-CZ" dirty="0" smtClean="0"/>
              <a:t>emailu s odkazem na </a:t>
            </a:r>
            <a:r>
              <a:rPr lang="cs-CZ" dirty="0"/>
              <a:t>dotazník, prosím </a:t>
            </a:r>
            <a:r>
              <a:rPr lang="cs-CZ" dirty="0" smtClean="0"/>
              <a:t>vyplňte. 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Děkujeme</a:t>
            </a:r>
            <a:r>
              <a:rPr lang="cs-CZ" dirty="0" smtClean="0">
                <a:solidFill>
                  <a:srgbClr val="FF0000"/>
                </a:solidFill>
              </a:rPr>
              <a:t>!!!</a:t>
            </a:r>
            <a:endParaRPr lang="cs-CZ" dirty="0"/>
          </a:p>
          <a:p>
            <a:r>
              <a:rPr lang="cs-CZ" dirty="0"/>
              <a:t>Elektronické dotazníky distribuovány všem </a:t>
            </a:r>
            <a:r>
              <a:rPr lang="cs-CZ" dirty="0" smtClean="0"/>
              <a:t>účastníkům </a:t>
            </a:r>
            <a:r>
              <a:rPr lang="cs-CZ" dirty="0"/>
              <a:t>akcí  - setkání příjemců </a:t>
            </a:r>
            <a:r>
              <a:rPr lang="cs-CZ" dirty="0" err="1"/>
              <a:t>IPo</a:t>
            </a:r>
            <a:r>
              <a:rPr lang="cs-CZ" dirty="0"/>
              <a:t> MAP, místní konference, infopanely pro zřizovatele, vzdělávací programy </a:t>
            </a:r>
            <a:r>
              <a:rPr lang="cs-CZ" dirty="0" smtClean="0"/>
              <a:t>(prezenční </a:t>
            </a:r>
            <a:r>
              <a:rPr lang="cs-CZ" dirty="0"/>
              <a:t>i </a:t>
            </a:r>
            <a:r>
              <a:rPr lang="cs-CZ" dirty="0" smtClean="0"/>
              <a:t>distanční)</a:t>
            </a:r>
          </a:p>
          <a:p>
            <a:endParaRPr lang="cs-CZ" u="sng" dirty="0"/>
          </a:p>
          <a:p>
            <a:pPr marL="0" indent="0" algn="ctr">
              <a:buNone/>
            </a:pPr>
            <a:r>
              <a:rPr lang="cs-CZ" sz="3400" b="1" dirty="0" smtClean="0"/>
              <a:t>Co nás /Vás čeká v nejbližší době?</a:t>
            </a:r>
          </a:p>
          <a:p>
            <a:pPr marL="0" indent="0">
              <a:buNone/>
            </a:pPr>
            <a:r>
              <a:rPr lang="cs-CZ" dirty="0" smtClean="0"/>
              <a:t>1 – dotazník hodnotící tuto konferenci</a:t>
            </a:r>
          </a:p>
          <a:p>
            <a:pPr marL="0" indent="0">
              <a:buNone/>
            </a:pPr>
            <a:r>
              <a:rPr lang="cs-CZ" dirty="0" smtClean="0"/>
              <a:t>2 – dotazníky hodnotící setkání příjemců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pPr marL="0" indent="0">
              <a:buNone/>
            </a:pPr>
            <a:r>
              <a:rPr lang="cs-CZ" dirty="0" smtClean="0"/>
              <a:t>3 – plošné šetření mezi příjemci </a:t>
            </a:r>
            <a:r>
              <a:rPr lang="cs-CZ" dirty="0" err="1" smtClean="0"/>
              <a:t>IPo</a:t>
            </a:r>
            <a:r>
              <a:rPr lang="cs-CZ" dirty="0" smtClean="0"/>
              <a:t> Map (2/2019 a zřizovateli 10/11 2019)</a:t>
            </a:r>
          </a:p>
          <a:p>
            <a:pPr marL="0" indent="0">
              <a:buNone/>
            </a:pPr>
            <a:r>
              <a:rPr lang="cs-CZ" dirty="0" smtClean="0"/>
              <a:t>4 – </a:t>
            </a:r>
            <a:r>
              <a:rPr lang="cs-CZ" dirty="0" err="1" smtClean="0"/>
              <a:t>fokusní</a:t>
            </a:r>
            <a:r>
              <a:rPr lang="cs-CZ" dirty="0" smtClean="0"/>
              <a:t> skupiny (vybraní příjemci </a:t>
            </a:r>
            <a:r>
              <a:rPr lang="cs-CZ" dirty="0" err="1" smtClean="0"/>
              <a:t>IPo</a:t>
            </a:r>
            <a:r>
              <a:rPr lang="cs-CZ" dirty="0" smtClean="0"/>
              <a:t> MAP)</a:t>
            </a:r>
          </a:p>
          <a:p>
            <a:pPr marL="0" indent="0">
              <a:buNone/>
            </a:pPr>
            <a:r>
              <a:rPr lang="cs-CZ" dirty="0" smtClean="0"/>
              <a:t>5 – průběžně rozesílány výzvy o vyplnění profesních portfolií lidí účastných aktivit projektu a  reflektivní zpráv zapojených organizací po dovršení bagatelní podpory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40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07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Spolupráce</a:t>
            </a: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500332" y="543464"/>
            <a:ext cx="11185531" cy="52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Aktivitu Spolupráce tvoří dvě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stěžejní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oblasti: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Spolupráce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mezi jednotlivými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Odborné panely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Spolupráce mezi jednotlivými </a:t>
            </a: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IPs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Prostřednictvím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této KA je zajišťována spolupráce a komunikace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především s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následujícími příjemci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ČŠI - při výběru škol pro poskytování intenzivní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podpory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NÚV - koordinace příjemců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MAP s cílem zajištění návaznosti MAP na KAP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Úřad vlády ČR (ASZ) - koordinace podpory tvůrcům MAP v územích se sociálně vyloučenými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lokalitami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Pravidelné setkávání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realizátorů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IPs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a zástupců MŠMT - hlavním cílem  je výměna zkušeností z realizovaných projektových aktivit a příležitost k vzájemné spolupráci.  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05442" y="508958"/>
            <a:ext cx="11230087" cy="49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Odborný panel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Cílem odborného panelu je vytvoření doporučení pro vzdělávací politiku ČR v tématech: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Pedagogický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leadership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– aktuálně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finalizováno,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Podpora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celých pedagogických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sborů,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Leadership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v 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území.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Konání odborného panelu je dvakrát ročně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Doporučení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odborného panelu bude projednáno řídícím výborem a následně bude předáno jako souhrnný materiál za všechna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IPs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na gremiální poradu. 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Účastníky odborného panelu jsou: 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akademici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, 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zástupci terénu,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zástupci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IPs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a ostatních projektů, 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pracovníci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MŠMT, OSS (organizační složka státu), 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ostatní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přímo řízené organizace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MŠMT,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VŠ.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8925" y="2081781"/>
            <a:ext cx="10515600" cy="1325563"/>
          </a:xfrm>
        </p:spPr>
        <p:txBody>
          <a:bodyPr/>
          <a:lstStyle/>
          <a:p>
            <a:r>
              <a:rPr lang="cs-CZ" b="1" dirty="0" smtClean="0"/>
              <a:t>Děkuji za Vaši pozornost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36633" y="3685362"/>
            <a:ext cx="3219091" cy="200177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Mgr. Věra Dušková</a:t>
            </a:r>
          </a:p>
          <a:p>
            <a:pPr marL="0" indent="0">
              <a:buNone/>
            </a:pPr>
            <a:r>
              <a:rPr lang="cs-CZ" b="1" dirty="0" smtClean="0"/>
              <a:t>Týmová manažerka KA 01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CZ.02.3.68/0.0/0.0/15_001/0000283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už jsme dokázali  (nejen v KA 01)…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Produkty SRP: 129</a:t>
            </a:r>
          </a:p>
          <a:p>
            <a:r>
              <a:rPr lang="cs-CZ" dirty="0" smtClean="0"/>
              <a:t>40 </a:t>
            </a:r>
            <a:r>
              <a:rPr lang="cs-CZ" dirty="0" err="1" smtClean="0"/>
              <a:t>webinářů</a:t>
            </a:r>
            <a:r>
              <a:rPr lang="cs-CZ" dirty="0" smtClean="0"/>
              <a:t> pro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 smtClean="0"/>
              <a:t>31 materiálů vzdělávacích programů (sylaby, studijní materiály, manuály pro lektory)</a:t>
            </a:r>
          </a:p>
          <a:p>
            <a:r>
              <a:rPr lang="cs-CZ" dirty="0" smtClean="0"/>
              <a:t>20 manuálů a vzorových dokumentů pro vedení školy</a:t>
            </a:r>
          </a:p>
          <a:p>
            <a:r>
              <a:rPr lang="cs-CZ" dirty="0" smtClean="0"/>
              <a:t>19 </a:t>
            </a:r>
            <a:r>
              <a:rPr lang="cs-CZ" dirty="0" err="1" smtClean="0"/>
              <a:t>inspiromatů</a:t>
            </a:r>
            <a:r>
              <a:rPr lang="cs-CZ" dirty="0" smtClean="0"/>
              <a:t> pro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 smtClean="0"/>
              <a:t>10 metodik pro odborné pracovníky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159260" y="2311879"/>
            <a:ext cx="5194540" cy="38650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5 analytických zpráv</a:t>
            </a:r>
          </a:p>
          <a:p>
            <a:r>
              <a:rPr lang="cs-CZ" dirty="0"/>
              <a:t>5</a:t>
            </a:r>
            <a:r>
              <a:rPr lang="cs-CZ" dirty="0" smtClean="0"/>
              <a:t> </a:t>
            </a:r>
            <a:r>
              <a:rPr lang="cs-CZ" dirty="0" smtClean="0"/>
              <a:t>metodické dokumenty </a:t>
            </a:r>
            <a:r>
              <a:rPr lang="cs-CZ" dirty="0" err="1" smtClean="0"/>
              <a:t>IPo</a:t>
            </a:r>
            <a:r>
              <a:rPr lang="cs-CZ" dirty="0" smtClean="0"/>
              <a:t> MAP (Struktura SR MAP, Příklad zpracování MAP, Předávání informací z MAP do KAP, Hodnotící zpráva ze vzdělávací </a:t>
            </a:r>
            <a:r>
              <a:rPr lang="cs-CZ" dirty="0" smtClean="0"/>
              <a:t>akce, Postupy MAP II)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3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8A5F75A6-2C57-4FDF-BE68-E0827CE2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9" y="983411"/>
            <a:ext cx="11619781" cy="5076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509" y="146649"/>
            <a:ext cx="10515600" cy="1325563"/>
          </a:xfrm>
        </p:spPr>
        <p:txBody>
          <a:bodyPr/>
          <a:lstStyle/>
          <a:p>
            <a:r>
              <a:rPr lang="cs-CZ" b="1" dirty="0" smtClean="0"/>
              <a:t>Co už jsme dokázali…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01 – Centra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podpory</a:t>
            </a: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Činnost center podpory 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oskytování metodického poradenství pro příjemce </a:t>
            </a:r>
            <a:r>
              <a:rPr lang="cs-CZ" dirty="0" err="1" smtClean="0"/>
              <a:t>IPo</a:t>
            </a:r>
            <a:r>
              <a:rPr lang="cs-CZ" dirty="0" smtClean="0"/>
              <a:t> MAP a pro žadatele/příjemce Šablon (vzorová dokumentace, metodické pokyny, příklady dobré praxe, soustava </a:t>
            </a:r>
            <a:r>
              <a:rPr lang="cs-CZ" dirty="0" err="1" smtClean="0"/>
              <a:t>Inspiromatů</a:t>
            </a:r>
            <a:r>
              <a:rPr lang="cs-CZ" dirty="0" smtClean="0"/>
              <a:t>)</a:t>
            </a:r>
          </a:p>
          <a:p>
            <a:r>
              <a:rPr lang="cs-CZ" dirty="0"/>
              <a:t>r</a:t>
            </a:r>
            <a:r>
              <a:rPr lang="cs-CZ" dirty="0" smtClean="0"/>
              <a:t>ealizace hromadných a individuálních </a:t>
            </a:r>
            <a:r>
              <a:rPr lang="cs-CZ" dirty="0" smtClean="0"/>
              <a:t>konzultací</a:t>
            </a:r>
          </a:p>
          <a:p>
            <a:r>
              <a:rPr lang="cs-CZ" dirty="0"/>
              <a:t>r</a:t>
            </a:r>
            <a:r>
              <a:rPr lang="cs-CZ" dirty="0" smtClean="0"/>
              <a:t>ealizace setkání příjemců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ealizace workshopů pro příjemce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/>
              <a:t>s</a:t>
            </a:r>
            <a:r>
              <a:rPr lang="cs-CZ" dirty="0" smtClean="0"/>
              <a:t>emináře k Šablonám I a II</a:t>
            </a:r>
          </a:p>
          <a:p>
            <a:r>
              <a:rPr lang="cs-CZ" dirty="0"/>
              <a:t>m</a:t>
            </a:r>
            <a:r>
              <a:rPr lang="cs-CZ" dirty="0" smtClean="0"/>
              <a:t>ístní krajské </a:t>
            </a:r>
            <a:r>
              <a:rPr lang="cs-CZ" dirty="0" smtClean="0"/>
              <a:t>konference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Poradenství k SRP – </a:t>
            </a:r>
            <a:r>
              <a:rPr lang="cs-CZ" b="1" dirty="0" smtClean="0"/>
              <a:t>odborní poradci CP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poskytují </a:t>
            </a:r>
            <a:r>
              <a:rPr lang="cs-CZ" dirty="0"/>
              <a:t>poradenství k procesům SRP ve školách 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řipravují </a:t>
            </a:r>
            <a:r>
              <a:rPr lang="cs-CZ" dirty="0"/>
              <a:t>a </a:t>
            </a:r>
            <a:r>
              <a:rPr lang="cs-CZ" dirty="0" smtClean="0"/>
              <a:t>realizují </a:t>
            </a:r>
            <a:r>
              <a:rPr lang="cs-CZ" dirty="0"/>
              <a:t>hromadné a individuální konzultace k SRP</a:t>
            </a:r>
          </a:p>
          <a:p>
            <a:pPr lvl="0"/>
            <a:r>
              <a:rPr lang="cs-CZ" dirty="0"/>
              <a:t>m</a:t>
            </a:r>
            <a:r>
              <a:rPr lang="cs-CZ" dirty="0" smtClean="0"/>
              <a:t>etodicky vedou </a:t>
            </a:r>
            <a:r>
              <a:rPr lang="cs-CZ" dirty="0"/>
              <a:t>školy v procesech SRP </a:t>
            </a:r>
          </a:p>
          <a:p>
            <a:pPr lvl="1"/>
            <a:r>
              <a:rPr lang="cs-CZ" dirty="0"/>
              <a:t>doporučení k formátu a struktuře strategických dokumentů škol </a:t>
            </a:r>
          </a:p>
          <a:p>
            <a:pPr lvl="1"/>
            <a:r>
              <a:rPr lang="cs-CZ" dirty="0"/>
              <a:t>neřeší věcnou část</a:t>
            </a:r>
          </a:p>
          <a:p>
            <a:pPr lvl="0"/>
            <a:r>
              <a:rPr lang="cs-CZ" dirty="0" smtClean="0"/>
              <a:t>poskytují </a:t>
            </a:r>
            <a:r>
              <a:rPr lang="cs-CZ" dirty="0"/>
              <a:t>poradenství ke zdrojům financování </a:t>
            </a:r>
          </a:p>
          <a:p>
            <a:pPr lvl="1"/>
            <a:r>
              <a:rPr lang="cs-CZ" dirty="0"/>
              <a:t>hlavně šablony v návaznosti na strategické cíle rozvoje školy</a:t>
            </a:r>
          </a:p>
        </p:txBody>
      </p:sp>
    </p:spTree>
    <p:extLst>
      <p:ext uri="{BB962C8B-B14F-4D97-AF65-F5344CB8AC3E}">
        <p14:creationId xmlns:p14="http://schemas.microsoft.com/office/powerpoint/2010/main" val="30384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02 – Individuální pomoc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Co tato aktivita nabízí vedení škol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231" y="1356852"/>
            <a:ext cx="11671538" cy="5121586"/>
          </a:xfrm>
        </p:spPr>
        <p:txBody>
          <a:bodyPr>
            <a:normAutofit/>
          </a:bodyPr>
          <a:lstStyle/>
          <a:p>
            <a:pPr marL="257175" indent="-257175"/>
            <a:r>
              <a:rPr lang="cs-CZ" dirty="0" smtClean="0"/>
              <a:t>Zapojení do systému </a:t>
            </a:r>
            <a:r>
              <a:rPr lang="cs-CZ" b="1" dirty="0" smtClean="0"/>
              <a:t>tzv. intenzivní podpory</a:t>
            </a:r>
          </a:p>
          <a:p>
            <a:pPr marL="257175" indent="-257175"/>
            <a:r>
              <a:rPr lang="cs-CZ" dirty="0" smtClean="0"/>
              <a:t>Aktuálně probíhá již 2. vlna intenzivní podpory, během které se průběžně zapojí bezmála 50 škol (některé školy jsou stále v jednání o spolupráci)</a:t>
            </a:r>
          </a:p>
          <a:p>
            <a:pPr marL="257175" lvl="0" indent="-257175"/>
            <a:r>
              <a:rPr lang="cs-CZ" b="1" dirty="0" smtClean="0"/>
              <a:t>Využívání poradenských služeb odborných pracovníků v Centru podpory </a:t>
            </a:r>
            <a:r>
              <a:rPr lang="cs-CZ" dirty="0" smtClean="0"/>
              <a:t>(např. v oblasti strategického řízení, dotací OP VVV, šablon)</a:t>
            </a:r>
            <a:r>
              <a:rPr lang="cs-CZ" i="1" dirty="0">
                <a:solidFill>
                  <a:prstClr val="black"/>
                </a:solidFill>
              </a:rPr>
              <a:t> </a:t>
            </a:r>
            <a:endParaRPr lang="cs-CZ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i="1" dirty="0" smtClean="0">
              <a:solidFill>
                <a:prstClr val="black"/>
              </a:solidFill>
            </a:endParaRPr>
          </a:p>
          <a:p>
            <a:pPr marL="257175" lvl="0" indent="-257175"/>
            <a:r>
              <a:rPr lang="cs-CZ" sz="3200" i="1" dirty="0" smtClean="0">
                <a:solidFill>
                  <a:prstClr val="black"/>
                </a:solidFill>
              </a:rPr>
              <a:t>Více </a:t>
            </a:r>
            <a:r>
              <a:rPr lang="cs-CZ" sz="3200" i="1" dirty="0">
                <a:solidFill>
                  <a:prstClr val="black"/>
                </a:solidFill>
              </a:rPr>
              <a:t>o této aktivitě pohovoří TM KA 02 paní Mgr. Vladimíra Chaloupková v samostatné prezentaci v rámci dalšího </a:t>
            </a:r>
            <a:r>
              <a:rPr lang="cs-CZ" sz="3200" i="1" dirty="0" smtClean="0">
                <a:solidFill>
                  <a:prstClr val="black"/>
                </a:solidFill>
              </a:rPr>
              <a:t>programu.</a:t>
            </a:r>
            <a:endParaRPr lang="cs-CZ" sz="3200" i="1" dirty="0">
              <a:solidFill>
                <a:prstClr val="black"/>
              </a:solidFill>
            </a:endParaRPr>
          </a:p>
          <a:p>
            <a:pPr marL="257175" indent="-257175"/>
            <a:endParaRPr lang="cs-CZ" dirty="0" smtClean="0"/>
          </a:p>
          <a:p>
            <a:pPr marL="257175" indent="-257175"/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6917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AE79AE1E-91CD-41FC-84BF-F7E1A4C11DEF}"/>
</file>

<file path=customXml/itemProps2.xml><?xml version="1.0" encoding="utf-8"?>
<ds:datastoreItem xmlns:ds="http://schemas.openxmlformats.org/officeDocument/2006/customXml" ds:itemID="{3CCE7622-EC71-4B0F-94CA-7A341ED52755}"/>
</file>

<file path=customXml/itemProps3.xml><?xml version="1.0" encoding="utf-8"?>
<ds:datastoreItem xmlns:ds="http://schemas.openxmlformats.org/officeDocument/2006/customXml" ds:itemID="{2C394BED-A62C-427D-953F-FAF9EE52CFF4}"/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886</Words>
  <Application>Microsoft Office PowerPoint</Application>
  <PresentationFormat>Širokoúhlá obrazovka</PresentationFormat>
  <Paragraphs>201</Paragraphs>
  <Slides>25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MotivSRP</vt:lpstr>
      <vt:lpstr>Strategické řízení a plánování ve školách a v územích</vt:lpstr>
      <vt:lpstr>Co už jsme dokázali…</vt:lpstr>
      <vt:lpstr>Co už jsme dokázali  (nejen v KA 01)…</vt:lpstr>
      <vt:lpstr>Co už jsme dokázali… </vt:lpstr>
      <vt:lpstr>Prezentace aplikace PowerPoint</vt:lpstr>
      <vt:lpstr>Činnost center podpory </vt:lpstr>
      <vt:lpstr>Poradenství k SRP – odborní poradci CP</vt:lpstr>
      <vt:lpstr>Prezentace aplikace PowerPoint</vt:lpstr>
      <vt:lpstr>Co tato aktivita nabízí vedení škol</vt:lpstr>
      <vt:lpstr>Prezentace aplikace PowerPoint</vt:lpstr>
      <vt:lpstr>Prezentace aplikace PowerPoint</vt:lpstr>
      <vt:lpstr>Co jsme dokázali…</vt:lpstr>
      <vt:lpstr>Co jsme dokázali…</vt:lpstr>
      <vt:lpstr>Na čem pracujeme…</vt:lpstr>
      <vt:lpstr>Co nás čeká ve školním roce 2018/19</vt:lpstr>
      <vt:lpstr>Prezentace aplikace PowerPoint</vt:lpstr>
      <vt:lpstr>Přehled role aktivity</vt:lpstr>
      <vt:lpstr>Plán činností</vt:lpstr>
      <vt:lpstr>Prezentace aplikace PowerPoint</vt:lpstr>
      <vt:lpstr>Evaluace</vt:lpstr>
      <vt:lpstr>Plán</vt:lpstr>
      <vt:lpstr>Prezentace aplikace PowerPoint</vt:lpstr>
      <vt:lpstr>Prezentace aplikace PowerPoint</vt:lpstr>
      <vt:lpstr>Prezentace aplikace PowerPoint</vt:lpstr>
      <vt:lpstr>Děkuji za Vaši pozornost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Dušková Věra</cp:lastModifiedBy>
  <cp:revision>29</cp:revision>
  <dcterms:created xsi:type="dcterms:W3CDTF">2017-07-27T07:17:50Z</dcterms:created>
  <dcterms:modified xsi:type="dcterms:W3CDTF">2018-10-10T12:14:45Z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