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56" r:id="rId5"/>
    <p:sldId id="268" r:id="rId6"/>
    <p:sldId id="265" r:id="rId7"/>
    <p:sldId id="271" r:id="rId8"/>
    <p:sldId id="259" r:id="rId9"/>
    <p:sldId id="262" r:id="rId10"/>
    <p:sldId id="269" r:id="rId11"/>
    <p:sldId id="258" r:id="rId12"/>
    <p:sldId id="267" r:id="rId13"/>
    <p:sldId id="260" r:id="rId14"/>
    <p:sldId id="264" r:id="rId15"/>
    <p:sldId id="270" r:id="rId16"/>
    <p:sldId id="276" r:id="rId17"/>
    <p:sldId id="273" r:id="rId18"/>
    <p:sldId id="274" r:id="rId19"/>
    <p:sldId id="277" r:id="rId20"/>
    <p:sldId id="278" r:id="rId21"/>
    <p:sldId id="280" r:id="rId22"/>
    <p:sldId id="279" r:id="rId23"/>
    <p:sldId id="272" r:id="rId24"/>
    <p:sldId id="281" r:id="rId25"/>
    <p:sldId id="275" r:id="rId26"/>
    <p:sldId id="263" r:id="rId27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32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722312" y="3672416"/>
            <a:ext cx="7772401" cy="113506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79259"/>
            <a:ext cx="4040188" cy="53313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4645026" y="1279259"/>
            <a:ext cx="4041778" cy="533139"/>
          </a:xfrm>
          <a:prstGeom prst="rect">
            <a:avLst/>
          </a:prstGeom>
        </p:spPr>
        <p:txBody>
          <a:bodyPr anchor="b"/>
          <a:lstStyle/>
          <a:p>
            <a:pPr marL="322325" indent="-322325" defTabSz="859536">
              <a:spcBef>
                <a:spcPts val="600"/>
              </a:spcBef>
              <a:defRPr sz="3008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57201" y="227541"/>
            <a:ext cx="3008316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750" cy="4877597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457199" y="1195914"/>
            <a:ext cx="3008317" cy="39092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3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3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3" cy="3429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472782"/>
            <a:ext cx="5486403" cy="670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2823" y="5314476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scvikov.cz/" TargetMode="External"/><Relationship Id="rId13" Type="http://schemas.openxmlformats.org/officeDocument/2006/relationships/hyperlink" Target="http://www.zsmsjizni.cz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zsmnisek.com/" TargetMode="External"/><Relationship Id="rId12" Type="http://schemas.openxmlformats.org/officeDocument/2006/relationships/hyperlink" Target="http://www.zs-sever.cz/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sklicek.cz/" TargetMode="External"/><Relationship Id="rId11" Type="http://schemas.openxmlformats.org/officeDocument/2006/relationships/hyperlink" Target="https://www.skolaklic.cz/" TargetMode="External"/><Relationship Id="rId5" Type="http://schemas.openxmlformats.org/officeDocument/2006/relationships/hyperlink" Target="http://msklasterni.cz/" TargetMode="External"/><Relationship Id="rId15" Type="http://schemas.openxmlformats.org/officeDocument/2006/relationships/hyperlink" Target="https://zsskalova.cz/" TargetMode="External"/><Relationship Id="rId10" Type="http://schemas.openxmlformats.org/officeDocument/2006/relationships/hyperlink" Target="http://www.szsturnov.cz/" TargetMode="External"/><Relationship Id="rId4" Type="http://schemas.openxmlformats.org/officeDocument/2006/relationships/hyperlink" Target="https://www.zspsms.cz/" TargetMode="External"/><Relationship Id="rId9" Type="http://schemas.openxmlformats.org/officeDocument/2006/relationships/hyperlink" Target="https://www.sps-cl.cz/" TargetMode="External"/><Relationship Id="rId14" Type="http://schemas.openxmlformats.org/officeDocument/2006/relationships/hyperlink" Target="http://www.zszakupy.cz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sjbc.cz/web/" TargetMode="External"/><Relationship Id="rId13" Type="http://schemas.openxmlformats.org/officeDocument/2006/relationships/hyperlink" Target="http://www.zslesni.cz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zsmsjizni.cz/" TargetMode="External"/><Relationship Id="rId12" Type="http://schemas.openxmlformats.org/officeDocument/2006/relationships/hyperlink" Target="http://www.dobiasova.cz/" TargetMode="External"/><Relationship Id="rId17" Type="http://schemas.openxmlformats.org/officeDocument/2006/relationships/hyperlink" Target="http://www.zschrastava.cz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zsjablonova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slovanka.cz/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zsamspodralskem.cz/" TargetMode="External"/><Relationship Id="rId15" Type="http://schemas.openxmlformats.org/officeDocument/2006/relationships/hyperlink" Target="https://www.zspatova.cz/" TargetMode="External"/><Relationship Id="rId10" Type="http://schemas.openxmlformats.org/officeDocument/2006/relationships/hyperlink" Target="http://www.zsstraz.org/" TargetMode="External"/><Relationship Id="rId4" Type="http://schemas.openxmlformats.org/officeDocument/2006/relationships/hyperlink" Target="http://www.szsturnov.cz/" TargetMode="External"/><Relationship Id="rId9" Type="http://schemas.openxmlformats.org/officeDocument/2006/relationships/hyperlink" Target="http://www.skolakaterinky.cz/stredni-odborne-uciliste-nabytkarske-a-stredni-odborna-skola-sro" TargetMode="External"/><Relationship Id="rId14" Type="http://schemas.openxmlformats.org/officeDocument/2006/relationships/hyperlink" Target="http://www.zs-kaplickeho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hyperlink" Target="http://www.szsturnov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szsturnov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szsturnov.c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szsturnov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hyperlink" Target="http://www.inkluzevpraxi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uvodni_obecna.jpg" descr="uvodni_obec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ovéPole 21"/>
          <p:cNvSpPr txBox="1"/>
          <p:nvPr/>
        </p:nvSpPr>
        <p:spPr>
          <a:xfrm>
            <a:off x="1071535" y="4347743"/>
            <a:ext cx="2721532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Petra Bendová</a:t>
            </a:r>
            <a:endParaRPr dirty="0"/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6. listopadu 2018</a:t>
            </a:r>
            <a:r>
              <a:rPr dirty="0"/>
              <a:t>, </a:t>
            </a:r>
            <a:r>
              <a:rPr lang="cs-CZ" dirty="0"/>
              <a:t>Hradec Králové</a:t>
            </a:r>
            <a:endParaRPr dirty="0"/>
          </a:p>
        </p:txBody>
      </p:sp>
      <p:sp>
        <p:nvSpPr>
          <p:cNvPr id="114" name="Vývojový diagram: spojka 23"/>
          <p:cNvSpPr/>
          <p:nvPr/>
        </p:nvSpPr>
        <p:spPr>
          <a:xfrm>
            <a:off x="8501088" y="3571880"/>
            <a:ext cx="396005" cy="3960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TextovéPole 25"/>
          <p:cNvSpPr txBox="1"/>
          <p:nvPr/>
        </p:nvSpPr>
        <p:spPr>
          <a:xfrm>
            <a:off x="642910" y="1571615"/>
            <a:ext cx="7429552" cy="270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t">
            <a:spAutoFit/>
          </a:bodyPr>
          <a:lstStyle/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PORADENSTVÍ A KONZULTACE KE SPOLEČNÉMU VZDĚLÁVÁNÍ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V KAŽDÉM KRAJI 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sz="2400" dirty="0"/>
              <a:t>V RÁMCI APIV B </a:t>
            </a:r>
            <a:r>
              <a:rPr lang="cs-CZ" dirty="0"/>
              <a:t> 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 lang="cs-CZ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Specializace center podpory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Všechna centra jsou vám schopna zprostředkovat podporu v jakémkoliv již zmíněném tématu. Přesto se každé centrum specializuje na jednu či více oblastí.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         Zjistěte si, jakou specializaci má centrum    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         podpory ve vašem kraji.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94" y="1726207"/>
            <a:ext cx="3074070" cy="20493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6" y="3065665"/>
            <a:ext cx="392737" cy="3927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Informační semináře ke společnému vzdělávání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93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14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Častá témata: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legislativní změny a nový systém podpůrných opatření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podpora nadaných žáků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školní zralost a nástup do 1. třídy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práce s žáky-cizinci, žáky s poruchami chování, ADHD atd.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spolupráce s asistentem pedagoga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221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každé centrum pořádá 4x ročně informační semináře pro veřejnost </a:t>
            </a:r>
            <a:r>
              <a:rPr lang="cs-CZ" sz="1200" dirty="0">
                <a:solidFill>
                  <a:schemeClr val="tx1"/>
                </a:solidFill>
              </a:rPr>
              <a:t>–</a:t>
            </a:r>
            <a:r>
              <a:rPr lang="cs-CZ" sz="1200" dirty="0"/>
              <a:t> pedagogy, rodiče i veřejnou správu 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semináře trvají cca 2 hodiny, prostor pro diskuzi a dotazy účastníků      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možnost zapojit další instituce </a:t>
            </a:r>
            <a:br>
              <a:rPr lang="cs-CZ" sz="1200" dirty="0"/>
            </a:br>
            <a:r>
              <a:rPr lang="cs-CZ" sz="1200" dirty="0"/>
              <a:t>a organizace z kraje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89046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Zapojené školy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30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 každém kraji spolupracujeme s 24 školami       a školskými zařízeními 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Všechny školy získají vzdělávací podporu     v podobě kurzů DVVP vytvořených dle aktuálních potřeb v oblasti společného vzdělávání.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Polovina škol může navíc využít služby koučů pro vedení školy, mentorů pro vybrané pedagogy a také služby odborníků (speciálních nebo sociálních pedagogů, dětských psychologů apod.).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Celkem se do projektu zapojilo již 336 škol    z celé ČR.      </a:t>
            </a:r>
            <a:endParaRPr lang="cs-CZ" sz="1200" dirty="0"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5" y="1904653"/>
            <a:ext cx="2896291" cy="26831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33295" y="1571613"/>
            <a:ext cx="289629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spc="0" normalizeH="0" baseline="0" dirty="0">
                <a:ln>
                  <a:noFill/>
                </a:ln>
                <a:solidFill>
                  <a:srgbClr val="F68B32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Zapojené školy na www.inkluzevpraxi.cz</a:t>
            </a:r>
          </a:p>
        </p:txBody>
      </p:sp>
    </p:spTree>
    <p:extLst>
      <p:ext uri="{BB962C8B-B14F-4D97-AF65-F5344CB8AC3E}">
        <p14:creationId xmlns:p14="http://schemas.microsoft.com/office/powerpoint/2010/main" val="30466552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31953"/>
            <a:ext cx="6357987" cy="902533"/>
          </a:xfrm>
          <a:prstGeom prst="rect">
            <a:avLst/>
          </a:prstGeom>
        </p:spPr>
        <p:txBody>
          <a:bodyPr/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accent6"/>
                </a:solidFill>
              </a:rPr>
              <a:t>Personální obsazení CP APIV B</a:t>
            </a:r>
            <a:endParaRPr dirty="0"/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199468" y="1735667"/>
            <a:ext cx="3928532" cy="3616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Hradec Králové</a:t>
            </a:r>
          </a:p>
          <a:p>
            <a:pPr algn="ctr"/>
            <a:r>
              <a:rPr lang="cs-CZ" sz="2300" dirty="0">
                <a:solidFill>
                  <a:schemeClr val="accent2">
                    <a:lumMod val="75000"/>
                  </a:schemeClr>
                </a:solidFill>
              </a:rPr>
              <a:t>PhDr. Petra Bendová, Ph.D. </a:t>
            </a:r>
          </a:p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krajská metodička</a:t>
            </a:r>
          </a:p>
          <a:p>
            <a:pPr algn="ctr"/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sz="2300" dirty="0">
                <a:solidFill>
                  <a:schemeClr val="accent2">
                    <a:lumMod val="75000"/>
                  </a:schemeClr>
                </a:solidFill>
              </a:rPr>
              <a:t>Mgr. Jitka Vítová, Ph.D. </a:t>
            </a:r>
          </a:p>
          <a:p>
            <a:pPr algn="ctr"/>
            <a:r>
              <a:rPr lang="cs-CZ" sz="2300" dirty="0">
                <a:solidFill>
                  <a:schemeClr val="accent2">
                    <a:lumMod val="75000"/>
                  </a:schemeClr>
                </a:solidFill>
              </a:rPr>
              <a:t>Eva Bartošová</a:t>
            </a:r>
          </a:p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konzultantky implementace</a:t>
            </a: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TextovéPole 13"/>
          <p:cNvSpPr txBox="1"/>
          <p:nvPr/>
        </p:nvSpPr>
        <p:spPr>
          <a:xfrm>
            <a:off x="626533" y="575734"/>
            <a:ext cx="3572935" cy="510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Liberec</a:t>
            </a:r>
          </a:p>
          <a:p>
            <a:pPr algn="ctr"/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Bc. Petra Karbanová </a:t>
            </a:r>
          </a:p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krajská metodička </a:t>
            </a:r>
          </a:p>
          <a:p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Mgr. Regina Jonášová</a:t>
            </a:r>
          </a:p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konzultantka implementace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Pardubice</a:t>
            </a:r>
          </a:p>
          <a:p>
            <a:pPr algn="ctr"/>
            <a:r>
              <a:rPr lang="cs-CZ" sz="2300" dirty="0">
                <a:solidFill>
                  <a:schemeClr val="accent6">
                    <a:lumMod val="75000"/>
                  </a:schemeClr>
                </a:solidFill>
              </a:rPr>
              <a:t>Mgr. Jana Kuchyňková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krajská metodička</a:t>
            </a:r>
          </a:p>
          <a:p>
            <a:pPr lvl="0" algn="ctr"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>
              <a:defRPr/>
            </a:pPr>
            <a:r>
              <a:rPr lang="cs-CZ" sz="2300" dirty="0">
                <a:solidFill>
                  <a:schemeClr val="accent6">
                    <a:lumMod val="75000"/>
                  </a:schemeClr>
                </a:solidFill>
              </a:rPr>
              <a:t>Mgr. Daniel Janata</a:t>
            </a:r>
          </a:p>
          <a:p>
            <a:pPr lvl="0" algn="ctr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konzultant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impelentace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cs-CZ" sz="2400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21176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accent6"/>
                </a:solidFill>
              </a:rPr>
              <a:t>Spolupracující školy v Libereckém kraji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302848" y="1571616"/>
            <a:ext cx="3926783" cy="32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2000" dirty="0">
                <a:hlinkClick r:id="rId4"/>
              </a:rPr>
              <a:t>ZŠ, PŠ a MŠ, Moskevská 679</a:t>
            </a:r>
            <a:r>
              <a:rPr lang="cs-CZ" sz="2000" dirty="0"/>
              <a:t>, Česká Lípa</a:t>
            </a:r>
          </a:p>
          <a:p>
            <a:r>
              <a:rPr lang="cs-CZ" sz="2000" dirty="0">
                <a:hlinkClick r:id="rId5"/>
              </a:rPr>
              <a:t>MŠ Klášterní 466/4</a:t>
            </a:r>
            <a:r>
              <a:rPr lang="cs-CZ" sz="2000" dirty="0"/>
              <a:t>, Liberec</a:t>
            </a:r>
          </a:p>
          <a:p>
            <a:r>
              <a:rPr lang="cs-CZ" sz="2000" dirty="0">
                <a:hlinkClick r:id="rId6"/>
              </a:rPr>
              <a:t>MŠ Klíček, Svojsíkova 754</a:t>
            </a:r>
            <a:r>
              <a:rPr lang="cs-CZ" sz="2000" dirty="0"/>
              <a:t>, Nový Bor</a:t>
            </a:r>
          </a:p>
          <a:p>
            <a:r>
              <a:rPr lang="cs-CZ" sz="2000" dirty="0">
                <a:hlinkClick r:id="rId7"/>
              </a:rPr>
              <a:t>ZŠ a MŠ Mníšek, </a:t>
            </a:r>
            <a:r>
              <a:rPr lang="cs-CZ" sz="2000" dirty="0" err="1">
                <a:hlinkClick r:id="rId7"/>
              </a:rPr>
              <a:t>Oldřichovská</a:t>
            </a:r>
            <a:r>
              <a:rPr lang="cs-CZ" sz="2000" dirty="0">
                <a:hlinkClick r:id="rId7"/>
              </a:rPr>
              <a:t> 198</a:t>
            </a:r>
            <a:r>
              <a:rPr lang="cs-CZ" sz="2000" dirty="0"/>
              <a:t>, Chrastava</a:t>
            </a:r>
          </a:p>
          <a:p>
            <a:r>
              <a:rPr lang="cs-CZ" sz="2000" dirty="0">
                <a:hlinkClick r:id="rId8"/>
              </a:rPr>
              <a:t>ZŠ Bohumila Hynka, Sad. 5. května 130</a:t>
            </a:r>
            <a:r>
              <a:rPr lang="cs-CZ" sz="2000" dirty="0"/>
              <a:t>, Cvikov</a:t>
            </a:r>
          </a:p>
          <a:p>
            <a:r>
              <a:rPr lang="cs-CZ" sz="2000" dirty="0">
                <a:hlinkClick r:id="rId9"/>
              </a:rPr>
              <a:t>SPŠ, Havlíčkova</a:t>
            </a:r>
            <a:r>
              <a:rPr lang="cs-CZ" sz="2000" dirty="0"/>
              <a:t>, Česká Lípa</a:t>
            </a:r>
          </a:p>
          <a:p>
            <a:endParaRPr lang="cs-CZ" sz="14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982133" y="1100670"/>
            <a:ext cx="3320715" cy="3631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2000" b="1" u="sng" dirty="0">
                <a:solidFill>
                  <a:schemeClr val="accent6"/>
                </a:solidFill>
              </a:rPr>
              <a:t>Komplexní podpora</a:t>
            </a:r>
          </a:p>
          <a:p>
            <a:endParaRPr lang="cs-CZ" sz="2000" dirty="0">
              <a:hlinkClick r:id="rId10"/>
            </a:endParaRPr>
          </a:p>
          <a:p>
            <a:r>
              <a:rPr lang="cs-CZ" sz="2000" dirty="0">
                <a:hlinkClick r:id="rId10"/>
              </a:rPr>
              <a:t>Střední zdravotnická škola, 28. října 1390</a:t>
            </a:r>
            <a:r>
              <a:rPr lang="cs-CZ" sz="2000" dirty="0"/>
              <a:t>, Turnov</a:t>
            </a:r>
          </a:p>
          <a:p>
            <a:r>
              <a:rPr lang="cs-CZ" sz="2000" dirty="0">
                <a:hlinkClick r:id="rId11"/>
              </a:rPr>
              <a:t>ZŠ a MŠ Klíč, Klášterní 2490</a:t>
            </a:r>
            <a:r>
              <a:rPr lang="cs-CZ" sz="2000" dirty="0"/>
              <a:t>, Česká Lípa</a:t>
            </a:r>
          </a:p>
          <a:p>
            <a:r>
              <a:rPr lang="cs-CZ" sz="2000" dirty="0">
                <a:hlinkClick r:id="rId12"/>
              </a:rPr>
              <a:t>ZŠ, Školní 2520</a:t>
            </a:r>
            <a:r>
              <a:rPr lang="cs-CZ" sz="2000" dirty="0"/>
              <a:t>, Česká Lípa</a:t>
            </a:r>
          </a:p>
          <a:p>
            <a:r>
              <a:rPr lang="cs-CZ" sz="2000" dirty="0">
                <a:hlinkClick r:id="rId13"/>
              </a:rPr>
              <a:t>ZŠ a MŠ, Jižní 1903</a:t>
            </a:r>
            <a:r>
              <a:rPr lang="cs-CZ" sz="2000" dirty="0"/>
              <a:t>, Česká Lípa</a:t>
            </a:r>
          </a:p>
          <a:p>
            <a:r>
              <a:rPr lang="cs-CZ" sz="2000" dirty="0">
                <a:hlinkClick r:id="rId14"/>
              </a:rPr>
              <a:t>ZŠ a MŠ, Školní 347</a:t>
            </a:r>
            <a:r>
              <a:rPr lang="cs-CZ" sz="2000" dirty="0"/>
              <a:t>, Zákupy</a:t>
            </a:r>
          </a:p>
          <a:p>
            <a:r>
              <a:rPr lang="cs-CZ" sz="2000" dirty="0">
                <a:hlinkClick r:id="rId15"/>
              </a:rPr>
              <a:t>ZŠ, Skálova 600</a:t>
            </a:r>
            <a:r>
              <a:rPr lang="cs-CZ" sz="2000" dirty="0"/>
              <a:t>, Turnov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67864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843285"/>
          </a:xfrm>
          <a:prstGeom prst="rect">
            <a:avLst/>
          </a:prstGeom>
        </p:spPr>
        <p:txBody>
          <a:bodyPr/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accent6"/>
                </a:solidFill>
              </a:rPr>
              <a:t>Spolupracující školy v Libereckém kraji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cs-CZ" sz="14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990600" y="811199"/>
            <a:ext cx="3412066" cy="437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2000" b="1" u="sng" dirty="0">
                <a:solidFill>
                  <a:schemeClr val="accent6"/>
                </a:solidFill>
              </a:rPr>
              <a:t>Vybraná podpora</a:t>
            </a:r>
            <a:endParaRPr lang="cs-CZ" sz="2000" dirty="0">
              <a:hlinkClick r:id="rId4"/>
            </a:endParaRPr>
          </a:p>
          <a:p>
            <a:r>
              <a:rPr lang="cs-CZ" sz="2000" dirty="0">
                <a:hlinkClick r:id="rId5"/>
              </a:rPr>
              <a:t>ZŠ a MŠ, Pod Ralskem 572</a:t>
            </a:r>
            <a:r>
              <a:rPr lang="cs-CZ" sz="2000" dirty="0"/>
              <a:t>, Mimoň</a:t>
            </a:r>
          </a:p>
          <a:p>
            <a:r>
              <a:rPr lang="cs-CZ" sz="2000" dirty="0">
                <a:hlinkClick r:id="rId6"/>
              </a:rPr>
              <a:t>ZŠ Slovanka, Antonína Sovy 3056</a:t>
            </a:r>
            <a:r>
              <a:rPr lang="cs-CZ" sz="2000" dirty="0"/>
              <a:t>, Česká Lípa</a:t>
            </a:r>
          </a:p>
          <a:p>
            <a:r>
              <a:rPr lang="cs-CZ" sz="2000" dirty="0">
                <a:hlinkClick r:id="rId7"/>
              </a:rPr>
              <a:t>ZŠ a MŠ, Jižní 1903</a:t>
            </a:r>
            <a:r>
              <a:rPr lang="cs-CZ" sz="2000" dirty="0"/>
              <a:t>, Česká Lípa</a:t>
            </a:r>
          </a:p>
          <a:p>
            <a:r>
              <a:rPr lang="cs-CZ" sz="2000" dirty="0">
                <a:hlinkClick r:id="rId8"/>
              </a:rPr>
              <a:t>SŠ řemesel a služeb</a:t>
            </a:r>
            <a:r>
              <a:rPr lang="cs-CZ" sz="2000" dirty="0"/>
              <a:t>, Jablonec nad Nisou</a:t>
            </a:r>
          </a:p>
          <a:p>
            <a:r>
              <a:rPr lang="cs-CZ" sz="2000" dirty="0">
                <a:hlinkClick r:id="rId9"/>
              </a:rPr>
              <a:t>SOU nábytkářské a SOŠ, Horská 167</a:t>
            </a:r>
            <a:r>
              <a:rPr lang="cs-CZ" sz="2000" dirty="0"/>
              <a:t>, Liberec</a:t>
            </a:r>
          </a:p>
          <a:p>
            <a:r>
              <a:rPr lang="cs-CZ" sz="2000" dirty="0">
                <a:hlinkClick r:id="rId10"/>
              </a:rPr>
              <a:t>ZŠ a MŠ Stráž pod Ralskem, </a:t>
            </a:r>
            <a:br>
              <a:rPr lang="cs-CZ" sz="2000" dirty="0">
                <a:hlinkClick r:id="rId10"/>
              </a:rPr>
            </a:br>
            <a:r>
              <a:rPr lang="cs-CZ" sz="2000" dirty="0">
                <a:hlinkClick r:id="rId10"/>
              </a:rPr>
              <a:t>p. o., Pionýrů 141</a:t>
            </a:r>
            <a:r>
              <a:rPr lang="cs-CZ" sz="2000" dirty="0"/>
              <a:t>, Stráž pod Ralskem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DB6B68A-05A6-44E4-8A84-73644F19F61C}"/>
              </a:ext>
            </a:extLst>
          </p:cNvPr>
          <p:cNvSpPr/>
          <p:nvPr/>
        </p:nvSpPr>
        <p:spPr>
          <a:xfrm>
            <a:off x="4642185" y="1154418"/>
            <a:ext cx="4019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hlinkClick r:id="rId12"/>
              </a:rPr>
              <a:t>ZŠ Liberec, Dobiášova 851/5</a:t>
            </a:r>
            <a:r>
              <a:rPr lang="cs-CZ" sz="2000" dirty="0"/>
              <a:t>, Liberec</a:t>
            </a:r>
          </a:p>
          <a:p>
            <a:r>
              <a:rPr lang="cs-CZ" sz="2000" dirty="0">
                <a:hlinkClick r:id="rId13"/>
              </a:rPr>
              <a:t>ZŠ Liberec, Lesní 575/12</a:t>
            </a:r>
            <a:r>
              <a:rPr lang="cs-CZ" sz="2000" dirty="0"/>
              <a:t>, Liberec</a:t>
            </a:r>
          </a:p>
          <a:p>
            <a:r>
              <a:rPr lang="cs-CZ" sz="2000" dirty="0">
                <a:hlinkClick r:id="rId14"/>
              </a:rPr>
              <a:t>ZŠ Liberec, Kaplického 384</a:t>
            </a:r>
            <a:r>
              <a:rPr lang="cs-CZ" sz="2000" dirty="0"/>
              <a:t>, Liberec</a:t>
            </a:r>
          </a:p>
          <a:p>
            <a:r>
              <a:rPr lang="cs-CZ" sz="2000" dirty="0">
                <a:hlinkClick r:id="rId15"/>
              </a:rPr>
              <a:t>ZŠ Pátova 406</a:t>
            </a:r>
            <a:r>
              <a:rPr lang="cs-CZ" sz="2000" dirty="0"/>
              <a:t>, Česká Lípa</a:t>
            </a:r>
          </a:p>
          <a:p>
            <a:r>
              <a:rPr lang="cs-CZ" sz="2000" dirty="0">
                <a:hlinkClick r:id="rId16"/>
              </a:rPr>
              <a:t>ZŠ a ZUŠ, Liberec, Jabloňová 564/43</a:t>
            </a:r>
            <a:r>
              <a:rPr lang="cs-CZ" sz="2000" dirty="0"/>
              <a:t>, p. o., Liberec</a:t>
            </a:r>
          </a:p>
          <a:p>
            <a:r>
              <a:rPr lang="cs-CZ" sz="2000" dirty="0">
                <a:hlinkClick r:id="rId17"/>
              </a:rPr>
              <a:t>Základní škola Chrastava</a:t>
            </a:r>
            <a:r>
              <a:rPr lang="cs-CZ" sz="2000" dirty="0"/>
              <a:t>, nám. 1. máje 228, Chrastava</a:t>
            </a:r>
          </a:p>
        </p:txBody>
      </p:sp>
    </p:spTree>
    <p:extLst>
      <p:ext uri="{BB962C8B-B14F-4D97-AF65-F5344CB8AC3E}">
        <p14:creationId xmlns:p14="http://schemas.microsoft.com/office/powerpoint/2010/main" val="5958208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accent6"/>
                </a:solidFill>
              </a:rPr>
              <a:t>Spolupracující školy v Královéhradeckém kraji</a:t>
            </a:r>
            <a:br>
              <a:rPr dirty="0"/>
            </a:br>
            <a:r>
              <a:rPr dirty="0"/>
              <a:t> 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17C0CC7-08CB-403F-B304-AC1B8EF3EE3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302848" y="1571616"/>
            <a:ext cx="3926783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982132" y="1100670"/>
            <a:ext cx="7780867" cy="547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cs-CZ" sz="2000" b="1" u="sng" dirty="0">
              <a:solidFill>
                <a:schemeClr val="accent6"/>
              </a:solidFill>
            </a:endParaRPr>
          </a:p>
          <a:p>
            <a:endParaRPr lang="cs-CZ" sz="2000" b="1" u="sng" dirty="0">
              <a:solidFill>
                <a:schemeClr val="accent6"/>
              </a:solidFill>
            </a:endParaRPr>
          </a:p>
          <a:p>
            <a:r>
              <a:rPr lang="cs-CZ" sz="2000" b="1" u="sng" dirty="0">
                <a:solidFill>
                  <a:schemeClr val="accent6"/>
                </a:solidFill>
              </a:rPr>
              <a:t>Komplexní podpora</a:t>
            </a:r>
          </a:p>
          <a:p>
            <a:endParaRPr lang="cs-CZ" sz="2000" b="1" u="sng" dirty="0">
              <a:solidFill>
                <a:schemeClr val="accent6"/>
              </a:solidFill>
            </a:endParaRPr>
          </a:p>
          <a:p>
            <a:pPr algn="just"/>
            <a:r>
              <a:rPr lang="cs-CZ" sz="2000" b="1" dirty="0">
                <a:solidFill>
                  <a:schemeClr val="tx1"/>
                </a:solidFill>
              </a:rPr>
              <a:t>MŠ </a:t>
            </a:r>
            <a:r>
              <a:rPr lang="cs-CZ" sz="2000" dirty="0">
                <a:solidFill>
                  <a:schemeClr val="tx1"/>
                </a:solidFill>
              </a:rPr>
              <a:t>Komenského 485, </a:t>
            </a:r>
            <a:r>
              <a:rPr lang="cs-CZ" sz="2000" b="1" dirty="0">
                <a:solidFill>
                  <a:schemeClr val="tx1"/>
                </a:solidFill>
              </a:rPr>
              <a:t>Trutnov              ZŠ Vrchlabí       </a:t>
            </a:r>
          </a:p>
          <a:p>
            <a:pPr algn="just"/>
            <a:r>
              <a:rPr lang="cs-CZ" sz="2000" b="1" dirty="0">
                <a:solidFill>
                  <a:schemeClr val="tx1"/>
                </a:solidFill>
              </a:rPr>
              <a:t>ZŠ </a:t>
            </a:r>
            <a:r>
              <a:rPr lang="cs-CZ" sz="2000" dirty="0">
                <a:solidFill>
                  <a:schemeClr val="tx1"/>
                </a:solidFill>
              </a:rPr>
              <a:t>Příkopy 1186,</a:t>
            </a:r>
            <a:r>
              <a:rPr lang="cs-CZ" sz="2000" b="1" dirty="0">
                <a:solidFill>
                  <a:schemeClr val="tx1"/>
                </a:solidFill>
              </a:rPr>
              <a:t> Náchod                        ZŠ </a:t>
            </a:r>
            <a:r>
              <a:rPr lang="cs-CZ" sz="2000" dirty="0">
                <a:solidFill>
                  <a:schemeClr val="tx1"/>
                </a:solidFill>
              </a:rPr>
              <a:t>a MŠ </a:t>
            </a:r>
            <a:r>
              <a:rPr lang="cs-CZ" sz="2000" b="1" dirty="0">
                <a:solidFill>
                  <a:schemeClr val="tx1"/>
                </a:solidFill>
              </a:rPr>
              <a:t>Všestary</a:t>
            </a:r>
          </a:p>
          <a:p>
            <a:pPr algn="just"/>
            <a:r>
              <a:rPr lang="cs-CZ" sz="2000" b="1" dirty="0">
                <a:solidFill>
                  <a:schemeClr val="tx1"/>
                </a:solidFill>
              </a:rPr>
              <a:t>ZŠ </a:t>
            </a:r>
            <a:r>
              <a:rPr lang="cs-CZ" sz="2000" dirty="0">
                <a:solidFill>
                  <a:schemeClr val="tx1"/>
                </a:solidFill>
              </a:rPr>
              <a:t>Nádražní 313, </a:t>
            </a:r>
            <a:r>
              <a:rPr lang="cs-CZ" sz="2000" b="1" dirty="0">
                <a:solidFill>
                  <a:schemeClr val="tx1"/>
                </a:solidFill>
              </a:rPr>
              <a:t>Opočno                      ZŠ </a:t>
            </a:r>
            <a:r>
              <a:rPr lang="cs-CZ" sz="2000" dirty="0">
                <a:solidFill>
                  <a:schemeClr val="tx1"/>
                </a:solidFill>
              </a:rPr>
              <a:t>a MŠ </a:t>
            </a:r>
            <a:r>
              <a:rPr lang="cs-CZ" sz="2000" b="1" dirty="0">
                <a:solidFill>
                  <a:schemeClr val="tx1"/>
                </a:solidFill>
              </a:rPr>
              <a:t>Eduarda </a:t>
            </a:r>
            <a:r>
              <a:rPr lang="cs-CZ" sz="2000" b="1" dirty="0" err="1">
                <a:solidFill>
                  <a:schemeClr val="tx1"/>
                </a:solidFill>
              </a:rPr>
              <a:t>Štorcha</a:t>
            </a:r>
            <a:r>
              <a:rPr lang="cs-CZ" sz="2000" b="1" dirty="0">
                <a:solidFill>
                  <a:schemeClr val="tx1"/>
                </a:solidFill>
              </a:rPr>
              <a:t>, Ostroměř               ZŠ V. Hejny, Červený Kostelec              ZŠ T.G.M. Náchod</a:t>
            </a:r>
          </a:p>
          <a:p>
            <a:pPr algn="just"/>
            <a:r>
              <a:rPr lang="cs-CZ" sz="2000" b="1" dirty="0">
                <a:solidFill>
                  <a:schemeClr val="tx1"/>
                </a:solidFill>
              </a:rPr>
              <a:t>ZŠ </a:t>
            </a:r>
            <a:r>
              <a:rPr lang="cs-CZ" sz="2000" dirty="0">
                <a:solidFill>
                  <a:schemeClr val="tx1"/>
                </a:solidFill>
              </a:rPr>
              <a:t>a MŠ </a:t>
            </a:r>
            <a:r>
              <a:rPr lang="cs-CZ" sz="2000" b="1" dirty="0">
                <a:solidFill>
                  <a:schemeClr val="tx1"/>
                </a:solidFill>
              </a:rPr>
              <a:t>Nechanice                                  ZŠ Boženy Němcové, Jaroměř</a:t>
            </a:r>
          </a:p>
          <a:p>
            <a:pPr algn="just"/>
            <a:r>
              <a:rPr lang="cs-CZ" sz="2000" b="1" dirty="0">
                <a:solidFill>
                  <a:schemeClr val="tx1"/>
                </a:solidFill>
              </a:rPr>
              <a:t>OA, SOŠ a JŠ Hradec Králové                SOŠ a SOU Trutnov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sz="2000" b="1" u="sng" dirty="0">
              <a:solidFill>
                <a:schemeClr val="accent6"/>
              </a:solidFill>
            </a:endParaRPr>
          </a:p>
          <a:p>
            <a:endParaRPr lang="cs-CZ" sz="2000" b="1" u="sng" dirty="0">
              <a:solidFill>
                <a:schemeClr val="accent6"/>
              </a:solidFill>
            </a:endParaRPr>
          </a:p>
          <a:p>
            <a:endParaRPr lang="cs-CZ" sz="2000" b="1" u="sng" dirty="0">
              <a:solidFill>
                <a:schemeClr val="accent6"/>
              </a:solidFill>
            </a:endParaRPr>
          </a:p>
          <a:p>
            <a:endParaRPr lang="cs-CZ" sz="2000" dirty="0">
              <a:hlinkClick r:id="rId4"/>
            </a:endParaRP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163607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7310464" cy="843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accent6"/>
                </a:solidFill>
              </a:rPr>
              <a:t>Spolupracující školy v Královéhradeckém kraji</a:t>
            </a:r>
            <a:br>
              <a:rPr dirty="0"/>
            </a:br>
            <a:br>
              <a:rPr lang="cs-CZ"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cs-CZ" sz="14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914367" y="785796"/>
            <a:ext cx="8229633" cy="406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2000" b="1" u="sng" dirty="0">
                <a:solidFill>
                  <a:schemeClr val="accent6"/>
                </a:solidFill>
              </a:rPr>
              <a:t>Vybraná podpora</a:t>
            </a:r>
          </a:p>
          <a:p>
            <a:endParaRPr lang="cs-CZ" sz="2000" b="1" dirty="0">
              <a:solidFill>
                <a:schemeClr val="accent6"/>
              </a:solidFill>
              <a:hlinkClick r:id="rId4"/>
            </a:endParaRPr>
          </a:p>
          <a:p>
            <a:r>
              <a:rPr lang="cs-CZ" sz="2000" dirty="0">
                <a:solidFill>
                  <a:schemeClr val="accent6"/>
                </a:solidFill>
                <a:hlinkClick r:id="rId4"/>
              </a:rPr>
              <a:t>ZŠ a </a:t>
            </a:r>
            <a:r>
              <a:rPr lang="cs-CZ" sz="2000" b="1" dirty="0">
                <a:solidFill>
                  <a:schemeClr val="accent6"/>
                </a:solidFill>
                <a:hlinkClick r:id="rId4"/>
              </a:rPr>
              <a:t>MŠ Nechanice                                    ZŠ </a:t>
            </a:r>
            <a:r>
              <a:rPr lang="cs-CZ" sz="2000" dirty="0">
                <a:solidFill>
                  <a:schemeClr val="accent6"/>
                </a:solidFill>
                <a:hlinkClick r:id="rId4"/>
              </a:rPr>
              <a:t>Komenského 425, </a:t>
            </a:r>
            <a:r>
              <a:rPr lang="cs-CZ" sz="2000" b="1" dirty="0">
                <a:solidFill>
                  <a:schemeClr val="accent6"/>
                </a:solidFill>
                <a:hlinkClick r:id="rId4"/>
              </a:rPr>
              <a:t>Jaroměř          </a:t>
            </a:r>
          </a:p>
          <a:p>
            <a:r>
              <a:rPr lang="cs-CZ" sz="2000" dirty="0">
                <a:solidFill>
                  <a:schemeClr val="accent6"/>
                </a:solidFill>
                <a:hlinkClick r:id="rId4"/>
              </a:rPr>
              <a:t>ZŠ a </a:t>
            </a:r>
            <a:r>
              <a:rPr lang="cs-CZ" sz="2000" b="1" dirty="0">
                <a:solidFill>
                  <a:schemeClr val="accent6"/>
                </a:solidFill>
                <a:hlinkClick r:id="rId4"/>
              </a:rPr>
              <a:t>MŠ Všestary                                       ZŠ Javornice</a:t>
            </a:r>
          </a:p>
          <a:p>
            <a:r>
              <a:rPr lang="cs-CZ" sz="2000" b="1" dirty="0">
                <a:solidFill>
                  <a:schemeClr val="accent6"/>
                </a:solidFill>
                <a:hlinkClick r:id="rId4"/>
              </a:rPr>
              <a:t>ZŠ a MŠ Eduarda </a:t>
            </a:r>
            <a:r>
              <a:rPr lang="cs-CZ" sz="2000" b="1" dirty="0" err="1">
                <a:solidFill>
                  <a:schemeClr val="accent6"/>
                </a:solidFill>
                <a:hlinkClick r:id="rId4"/>
              </a:rPr>
              <a:t>Štorcha</a:t>
            </a:r>
            <a:r>
              <a:rPr lang="cs-CZ" sz="2000" b="1" dirty="0">
                <a:solidFill>
                  <a:schemeClr val="accent6"/>
                </a:solidFill>
                <a:hlinkClick r:id="rId4"/>
              </a:rPr>
              <a:t> Ostroměř       ZŠ Stárkov</a:t>
            </a:r>
          </a:p>
          <a:p>
            <a:r>
              <a:rPr lang="cs-CZ" sz="2000" b="1" dirty="0">
                <a:solidFill>
                  <a:schemeClr val="accent6"/>
                </a:solidFill>
                <a:hlinkClick r:id="rId4"/>
              </a:rPr>
              <a:t>MŠ Solnice                                                   ZŠ Machov</a:t>
            </a:r>
          </a:p>
          <a:p>
            <a:r>
              <a:rPr lang="cs-CZ" sz="2000" dirty="0">
                <a:solidFill>
                  <a:schemeClr val="accent6"/>
                </a:solidFill>
                <a:hlinkClick r:id="rId4"/>
              </a:rPr>
              <a:t>ZŠ a </a:t>
            </a:r>
            <a:r>
              <a:rPr lang="cs-CZ" sz="2000" b="1" dirty="0">
                <a:solidFill>
                  <a:schemeClr val="accent6"/>
                </a:solidFill>
                <a:hlinkClick r:id="rId4"/>
              </a:rPr>
              <a:t>MŠ Javornice                                       ZŠ </a:t>
            </a:r>
            <a:r>
              <a:rPr lang="cs-CZ" sz="2000" dirty="0">
                <a:solidFill>
                  <a:schemeClr val="accent6"/>
                </a:solidFill>
                <a:hlinkClick r:id="rId4"/>
              </a:rPr>
              <a:t>a MŠ Hronov</a:t>
            </a:r>
          </a:p>
          <a:p>
            <a:r>
              <a:rPr lang="cs-CZ" sz="2000" b="1" dirty="0">
                <a:solidFill>
                  <a:schemeClr val="accent6"/>
                </a:solidFill>
                <a:hlinkClick r:id="rId4"/>
              </a:rPr>
              <a:t>MŠ Smidary                                                 ZUŠ Police nad Metují</a:t>
            </a:r>
          </a:p>
          <a:p>
            <a:r>
              <a:rPr lang="cs-CZ" sz="2000" b="1" dirty="0">
                <a:solidFill>
                  <a:schemeClr val="accent6"/>
                </a:solidFill>
                <a:hlinkClick r:id="rId4"/>
              </a:rPr>
              <a:t>ZŠ </a:t>
            </a:r>
            <a:r>
              <a:rPr lang="cs-CZ" sz="2000" dirty="0">
                <a:solidFill>
                  <a:schemeClr val="accent6"/>
                </a:solidFill>
                <a:hlinkClick r:id="rId4"/>
              </a:rPr>
              <a:t>a MŠ </a:t>
            </a:r>
            <a:r>
              <a:rPr lang="cs-CZ" sz="2000" b="1" dirty="0">
                <a:solidFill>
                  <a:schemeClr val="accent6"/>
                </a:solidFill>
                <a:hlinkClick r:id="rId4"/>
              </a:rPr>
              <a:t>Police nad Metují                       ZŠ Dubenec</a:t>
            </a:r>
          </a:p>
          <a:p>
            <a:r>
              <a:rPr lang="cs-CZ" sz="2000" b="1" dirty="0">
                <a:solidFill>
                  <a:schemeClr val="accent6"/>
                </a:solidFill>
                <a:hlinkClick r:id="rId4"/>
              </a:rPr>
              <a:t>ZŠ K.V. Raise Lázně Bělohrad                  ZŠ Smidary</a:t>
            </a:r>
          </a:p>
          <a:p>
            <a:r>
              <a:rPr lang="cs-CZ" sz="2000" b="1" dirty="0">
                <a:solidFill>
                  <a:schemeClr val="accent6"/>
                </a:solidFill>
                <a:hlinkClick r:id="rId4"/>
              </a:rPr>
              <a:t>SOŠ veterinární Hradec Králové             SPŠ, SOŠ a SOU  </a:t>
            </a:r>
            <a:r>
              <a:rPr lang="cs-CZ" b="1" dirty="0">
                <a:solidFill>
                  <a:schemeClr val="accent6"/>
                </a:solidFill>
                <a:hlinkClick r:id="rId4"/>
              </a:rPr>
              <a:t>Nové Město nad Metují</a:t>
            </a:r>
          </a:p>
          <a:p>
            <a:endParaRPr lang="cs-CZ" sz="2000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DB6B68A-05A6-44E4-8A84-73644F19F61C}"/>
              </a:ext>
            </a:extLst>
          </p:cNvPr>
          <p:cNvSpPr/>
          <p:nvPr/>
        </p:nvSpPr>
        <p:spPr>
          <a:xfrm>
            <a:off x="4642185" y="1154418"/>
            <a:ext cx="401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2841838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7310464" cy="843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accent6"/>
                </a:solidFill>
              </a:rPr>
              <a:t>Spolupracující školy v Pardubickém kraji</a:t>
            </a:r>
            <a:br>
              <a:rPr dirty="0"/>
            </a:br>
            <a:br>
              <a:rPr lang="cs-CZ"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cs-CZ" sz="14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914367" y="785796"/>
            <a:ext cx="8229633" cy="98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2000" b="1" u="sng" dirty="0">
                <a:solidFill>
                  <a:schemeClr val="accent6"/>
                </a:solidFill>
              </a:rPr>
              <a:t>Komplexní podpora</a:t>
            </a:r>
          </a:p>
          <a:p>
            <a:endParaRPr lang="cs-CZ" sz="2000" b="1" dirty="0">
              <a:solidFill>
                <a:schemeClr val="accent6"/>
              </a:solidFill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DB6B68A-05A6-44E4-8A84-73644F19F61C}"/>
              </a:ext>
            </a:extLst>
          </p:cNvPr>
          <p:cNvSpPr/>
          <p:nvPr/>
        </p:nvSpPr>
        <p:spPr>
          <a:xfrm>
            <a:off x="4642185" y="1154418"/>
            <a:ext cx="401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53956"/>
              </p:ext>
            </p:extLst>
          </p:nvPr>
        </p:nvGraphicFramePr>
        <p:xfrm>
          <a:off x="1549830" y="1571614"/>
          <a:ext cx="6168326" cy="30541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4163">
                  <a:extLst>
                    <a:ext uri="{9D8B030D-6E8A-4147-A177-3AD203B41FA5}">
                      <a16:colId xmlns:a16="http://schemas.microsoft.com/office/drawing/2014/main" val="394384489"/>
                    </a:ext>
                  </a:extLst>
                </a:gridCol>
                <a:gridCol w="3084163">
                  <a:extLst>
                    <a:ext uri="{9D8B030D-6E8A-4147-A177-3AD203B41FA5}">
                      <a16:colId xmlns:a16="http://schemas.microsoft.com/office/drawing/2014/main" val="3839833929"/>
                    </a:ext>
                  </a:extLst>
                </a:gridCol>
              </a:tblGrid>
              <a:tr h="299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Choltice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SŠ zemědělská a VOŠ Chrudim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9394602"/>
                  </a:ext>
                </a:extLst>
              </a:tr>
              <a:tr h="299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Holubova Holice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Lanškroun, nám. A. Jiráska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304895"/>
                  </a:ext>
                </a:extLst>
              </a:tr>
              <a:tr h="614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Gymnázium  </a:t>
                      </a:r>
                      <a:r>
                        <a:rPr lang="cs-CZ" sz="1600" dirty="0" err="1">
                          <a:effectLst/>
                          <a:latin typeface="+mj-lt"/>
                        </a:rPr>
                        <a:t>Dr.Emila</a:t>
                      </a:r>
                      <a:r>
                        <a:rPr lang="cs-CZ" sz="1600" dirty="0">
                          <a:effectLst/>
                          <a:latin typeface="+mj-lt"/>
                        </a:rPr>
                        <a:t> Holuba Holice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Chrast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455968"/>
                  </a:ext>
                </a:extLst>
              </a:tr>
              <a:tr h="614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Třemošnice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T. G. Masaryka a MŠ, Chroustovice, okres Chrudim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886918"/>
                  </a:ext>
                </a:extLst>
              </a:tr>
              <a:tr h="299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SPŠ chemická Pardubice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a MŠ Proseč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818930"/>
                  </a:ext>
                </a:extLst>
              </a:tr>
              <a:tr h="9289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Bohemia – Hotelová škola a Střední pedagogická škola a Základní škola s.r.o.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Jevíčko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24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475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7310464" cy="8432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accent6"/>
                </a:solidFill>
              </a:rPr>
              <a:t>Spolupracující školy v Pardubickém kraji</a:t>
            </a:r>
            <a:br>
              <a:rPr dirty="0"/>
            </a:br>
            <a:br>
              <a:rPr lang="cs-CZ"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cs-CZ" sz="14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914367" y="785796"/>
            <a:ext cx="8229633" cy="98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2000" b="1" u="sng" dirty="0">
                <a:solidFill>
                  <a:schemeClr val="accent6"/>
                </a:solidFill>
              </a:rPr>
              <a:t>Vybraná podpora</a:t>
            </a:r>
          </a:p>
          <a:p>
            <a:endParaRPr lang="cs-CZ" sz="2000" b="1" dirty="0">
              <a:solidFill>
                <a:schemeClr val="accent6"/>
              </a:solidFill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DB6B68A-05A6-44E4-8A84-73644F19F61C}"/>
              </a:ext>
            </a:extLst>
          </p:cNvPr>
          <p:cNvSpPr/>
          <p:nvPr/>
        </p:nvSpPr>
        <p:spPr>
          <a:xfrm>
            <a:off x="4642185" y="1154418"/>
            <a:ext cx="401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35839"/>
              </p:ext>
            </p:extLst>
          </p:nvPr>
        </p:nvGraphicFramePr>
        <p:xfrm>
          <a:off x="1379346" y="1629081"/>
          <a:ext cx="6090836" cy="28809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5418">
                  <a:extLst>
                    <a:ext uri="{9D8B030D-6E8A-4147-A177-3AD203B41FA5}">
                      <a16:colId xmlns:a16="http://schemas.microsoft.com/office/drawing/2014/main" val="2019429921"/>
                    </a:ext>
                  </a:extLst>
                </a:gridCol>
                <a:gridCol w="3045418">
                  <a:extLst>
                    <a:ext uri="{9D8B030D-6E8A-4147-A177-3AD203B41FA5}">
                      <a16:colId xmlns:a16="http://schemas.microsoft.com/office/drawing/2014/main" val="3096678414"/>
                    </a:ext>
                  </a:extLst>
                </a:gridCol>
              </a:tblGrid>
              <a:tr h="374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MŠ Chrast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MŠ Dašice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876199"/>
                  </a:ext>
                </a:extLst>
              </a:tr>
              <a:tr h="374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Gymnázium Jevíčko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ZŠ a MŠ Sopotnice</a:t>
                      </a:r>
                      <a:endParaRPr lang="cs-CZ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501291"/>
                  </a:ext>
                </a:extLst>
              </a:tr>
              <a:tr h="374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Horní Jelení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Nasavrky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269843"/>
                  </a:ext>
                </a:extLst>
              </a:tr>
              <a:tr h="6130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Býšť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MŠ Hrochův Týnec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872147"/>
                  </a:ext>
                </a:extLst>
              </a:tr>
              <a:tr h="374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SOU Chvaletice 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ZŠ Luže 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442504"/>
                  </a:ext>
                </a:extLst>
              </a:tr>
              <a:tr h="769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SŠ chovu koní a jezdectví Kladruby nad Labem</a:t>
                      </a:r>
                      <a:endParaRPr lang="cs-CZ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48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2031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Projekt Podpora společného vzdělávání     v pedagogické praxi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Individuální projekt systémový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Podpora společného vzdělávání v pedagogické praxi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běží pod hlavičkou 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Národního institutu pro další vzdělávání.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Projekt je realizován v rámci 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Operačního programu Výzkum, vývoj a vzdělávání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(OP VVV)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realizace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 4. 2017 – 31. 3. 2022</a:t>
            </a:r>
          </a:p>
          <a:p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Cílové skupiny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pedagogičtí pracovníci, vedoucí pracovníci škol a školských zařízení, veřejnost, zaměstnanci veřejné správy a zřizovatelé škol působící ve vzdělávací politice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007100"/>
            <a:ext cx="3202687" cy="14543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94" y="1741705"/>
            <a:ext cx="3304499" cy="29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58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30"/>
            <a:ext cx="7000926" cy="10181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školám v oblasti společného vzdělávání </a:t>
            </a:r>
            <a:br>
              <a:rPr lang="cs-CZ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informační semináře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318000" y="973673"/>
            <a:ext cx="4343400" cy="4078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cs-CZ" sz="2400" b="1" dirty="0"/>
              <a:t>Hradec Králové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Inkluzivní přístup k dětem s poruchami učení </a:t>
            </a:r>
            <a:br>
              <a:rPr lang="cs-CZ" sz="1600" dirty="0"/>
            </a:br>
            <a:r>
              <a:rPr lang="cs-CZ" sz="1600" dirty="0"/>
              <a:t>a chování (nejen) v ZŠ</a:t>
            </a:r>
          </a:p>
          <a:p>
            <a:pPr algn="ctr"/>
            <a:endParaRPr lang="cs-CZ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Práce s dítětem s ADHD v inkluzivním prostředí</a:t>
            </a:r>
          </a:p>
          <a:p>
            <a:pPr algn="ctr"/>
            <a:endParaRPr lang="cs-CZ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Společné vzdělávání dětí ze </a:t>
            </a:r>
            <a:r>
              <a:rPr lang="cs-CZ" sz="1600" dirty="0" err="1"/>
              <a:t>sociokulturně</a:t>
            </a:r>
            <a:r>
              <a:rPr lang="cs-CZ" sz="1600" dirty="0"/>
              <a:t> znevýhodněného prostředí v MŠ</a:t>
            </a:r>
          </a:p>
          <a:p>
            <a:pPr algn="ctr"/>
            <a:endParaRPr lang="cs-CZ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Role asistenta pedagoga v MŠ, ZŠ a SŠ (2x)</a:t>
            </a:r>
          </a:p>
          <a:p>
            <a:pPr algn="ctr"/>
            <a:endParaRPr lang="cs-CZ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Společné vzdělávání nadaných dětí z pohledu jejich rodičů</a:t>
            </a:r>
          </a:p>
          <a:p>
            <a:pPr marR="0" lvl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85750" marR="0" lvl="0" indent="-28575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Možnosti a meze společného vzdělávání</a:t>
            </a:r>
          </a:p>
          <a:p>
            <a:pPr marL="228600" marR="0" lvl="0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TextovéPole 13"/>
          <p:cNvSpPr txBox="1"/>
          <p:nvPr/>
        </p:nvSpPr>
        <p:spPr>
          <a:xfrm>
            <a:off x="850900" y="948268"/>
            <a:ext cx="3467100" cy="400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cs-CZ" sz="2400" b="1" dirty="0"/>
              <a:t>Liberec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Jak úspěšně zvládnout společné vzdělávání</a:t>
            </a:r>
          </a:p>
          <a:p>
            <a:pPr algn="ctr"/>
            <a:endParaRPr lang="cs-CZ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Specifika zrakového handicapu</a:t>
            </a:r>
          </a:p>
          <a:p>
            <a:pPr algn="ctr"/>
            <a:endParaRPr lang="cs-CZ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Pohled ČŠI na společné vzdělávání ve školách</a:t>
            </a:r>
          </a:p>
          <a:p>
            <a:pPr algn="ctr"/>
            <a:endParaRPr lang="cs-CZ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1600" dirty="0"/>
              <a:t>Co učitel potřebuje vědět </a:t>
            </a:r>
            <a:br>
              <a:rPr lang="cs-CZ" sz="1600" dirty="0"/>
            </a:br>
            <a:r>
              <a:rPr lang="cs-CZ" sz="1600" dirty="0"/>
              <a:t>o integraci dětí s PAS</a:t>
            </a:r>
          </a:p>
          <a:p>
            <a:pPr algn="ctr"/>
            <a:endParaRPr lang="cs-CZ" sz="2000" b="1" dirty="0"/>
          </a:p>
          <a:p>
            <a:pPr algn="ctr"/>
            <a:endParaRPr lang="cs-CZ" sz="2000" b="1" dirty="0"/>
          </a:p>
          <a:p>
            <a:pPr marL="228600" marR="0" lvl="0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00"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96421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30"/>
            <a:ext cx="7000926" cy="10181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školám v oblasti společného vzdělávání </a:t>
            </a:r>
            <a:br>
              <a:rPr lang="cs-CZ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informační semináře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1181100" y="973673"/>
            <a:ext cx="7480300" cy="312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cs-CZ" sz="2400" b="1" dirty="0"/>
              <a:t>Pardubice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přirozeně přistupovat k inkluzi a nebát se zavádět inkluzi do praxe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Dilemata komunikace „inkluzivní“ školy s rodiči a dilemata komunikace rodiče s „inkluzivní“ školou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Poruchy chování u dětí – jak se „opravují“ ? I. a II. část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Mikroklima třídy s žákem se speciálně vzdělávacími potřebami aneb jak začlenit spolužáka s poruchami chování do třídy</a:t>
            </a:r>
          </a:p>
          <a:p>
            <a:pPr marL="228600" marR="0" lvl="0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404074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7259664" cy="1847868"/>
          </a:xfrm>
          <a:prstGeom prst="rect">
            <a:avLst/>
          </a:prstGeom>
        </p:spPr>
        <p:txBody>
          <a:bodyPr/>
          <a:lstStyle/>
          <a:p>
            <a:pPr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accent6"/>
                </a:solidFill>
              </a:rPr>
              <a:t>Vzdělávání pracovníků </a:t>
            </a:r>
            <a:br>
              <a:rPr lang="cs-CZ" dirty="0">
                <a:solidFill>
                  <a:schemeClr val="accent6"/>
                </a:solidFill>
              </a:rPr>
            </a:br>
            <a:r>
              <a:rPr lang="cs-CZ" dirty="0">
                <a:solidFill>
                  <a:schemeClr val="accent6"/>
                </a:solidFill>
              </a:rPr>
              <a:t>státní správy a samosprávy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1181100" y="1666158"/>
            <a:ext cx="6781800" cy="2323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/>
            <a:endParaRPr lang="cs-CZ" sz="2400" b="1" dirty="0"/>
          </a:p>
          <a:p>
            <a:pPr algn="r"/>
            <a:endParaRPr lang="cs-CZ" sz="2400" b="1" dirty="0"/>
          </a:p>
          <a:p>
            <a:pPr algn="r"/>
            <a:endParaRPr lang="cs-CZ" sz="2400" b="1" dirty="0"/>
          </a:p>
          <a:p>
            <a:pPr algn="r"/>
            <a:endParaRPr lang="cs-CZ" sz="2400" b="1" dirty="0"/>
          </a:p>
          <a:p>
            <a:pPr algn="ctr"/>
            <a:endParaRPr lang="cs-CZ" sz="2400" b="1" dirty="0"/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7000926" cy="243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Samospráva a společné vzdělávání </a:t>
            </a:r>
          </a:p>
          <a:p>
            <a:pPr algn="ctr"/>
            <a:r>
              <a:rPr lang="cs-CZ" sz="2400" dirty="0"/>
              <a:t>– vyjasnění kompetencí, legislativy a financování</a:t>
            </a:r>
          </a:p>
          <a:p>
            <a:pPr algn="ctr"/>
            <a:r>
              <a:rPr lang="cs-CZ" sz="2400" b="1" dirty="0"/>
              <a:t> </a:t>
            </a:r>
          </a:p>
          <a:p>
            <a:pPr algn="ctr"/>
            <a:r>
              <a:rPr lang="cs-CZ" sz="2000" dirty="0"/>
              <a:t>lektor: Mgr. Veronika </a:t>
            </a:r>
            <a:r>
              <a:rPr lang="cs-CZ" sz="2000" dirty="0" err="1"/>
              <a:t>Doležilová</a:t>
            </a:r>
            <a:endParaRPr lang="cs-CZ" sz="2000" dirty="0"/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100"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413397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uvodni_obecna.jpg" descr="uvodni_obec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3247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Vývojový diagram: spojka 23"/>
          <p:cNvSpPr/>
          <p:nvPr/>
        </p:nvSpPr>
        <p:spPr>
          <a:xfrm>
            <a:off x="8501088" y="3571880"/>
            <a:ext cx="396005" cy="3960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TextovéPole 25"/>
          <p:cNvSpPr txBox="1"/>
          <p:nvPr/>
        </p:nvSpPr>
        <p:spPr>
          <a:xfrm>
            <a:off x="642910" y="1571615"/>
            <a:ext cx="7429552" cy="156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Děkuji</a:t>
            </a:r>
            <a:endParaRPr dirty="0"/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pozornost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38"/>
            <a:ext cx="4685231" cy="16833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46874" y="3479369"/>
            <a:ext cx="4685231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PhDr. Petra Bendová, Ph.D.</a:t>
            </a:r>
            <a:endParaRPr kumimoji="0" lang="cs-CZ" sz="1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T: +420 495 514 803; + 420 770 120 816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M: NIDV HK, Luční 460, 500 03 Hradec Králové</a:t>
            </a:r>
            <a:endParaRPr kumimoji="0" lang="cs-CZ" sz="1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E: bendova@nidv.cz</a:t>
            </a:r>
            <a:endParaRPr kumimoji="0" lang="cs-CZ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Společné (inkluzivní) vzdělávání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endParaRPr sz="1400" dirty="0"/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323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b="1" dirty="0">
                <a:sym typeface="Arial"/>
              </a:rPr>
              <a:t>Jak definujeme společné vzdělávání  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Společným (inkluzivním) vzděláváním nazýváme způsob vzdělávání, který dbá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 maximální rozvoj každého dítěte/žáka s ohledem na jeho individuální potřeby          a specifika</a:t>
            </a:r>
            <a:r>
              <a:rPr lang="cs-CZ" sz="1200" b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 vzdělávacího procesu jsou zapojeni všechny děti/žáci.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>
              <a:solidFill>
                <a:srgbClr val="F68B32"/>
              </a:solidFill>
            </a:endParaRPr>
          </a:p>
          <a:p>
            <a:r>
              <a:rPr lang="cs-CZ" sz="12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9. 2016 platí nová definice dítěte/žáka se speciálními vzdělávacími potřebami (SVP)</a:t>
            </a:r>
          </a:p>
          <a:p>
            <a:endParaRPr lang="cs-CZ" sz="1200" b="1" dirty="0">
              <a:solidFill>
                <a:srgbClr val="F68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Dítě/žák, které „k naplnění svých vzdělávacích možností nebo k uplatnění či užívání svých práv potřebuje poskytnutí podpůrných opatření (PO)“.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bdélník 3"/>
          <p:cNvSpPr/>
          <p:nvPr/>
        </p:nvSpPr>
        <p:spPr>
          <a:xfrm>
            <a:off x="4933335" y="1718836"/>
            <a:ext cx="29275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definice SVP znamená:</a:t>
            </a:r>
          </a:p>
          <a:p>
            <a:endParaRPr lang="cs-CZ" sz="1200" b="1" dirty="0">
              <a:solidFill>
                <a:srgbClr val="F68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naplnění vzdělávacích možností     a práv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zahrnutí dětí/žáků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 jazykovou bariérou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dětí/žáků intelektově nadaných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mimořádně nadaných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příklady odlišných potřeb obsahuje příloha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č. 1 vyhlášky č. 27/2016 Sb.</a:t>
            </a:r>
          </a:p>
        </p:txBody>
      </p:sp>
    </p:spTree>
    <p:extLst>
      <p:ext uri="{BB962C8B-B14F-4D97-AF65-F5344CB8AC3E}">
        <p14:creationId xmlns:p14="http://schemas.microsoft.com/office/powerpoint/2010/main" val="36098011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Co si představit pod pojmem „podpůrné opatření?“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6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speciální pomůcky a vybavení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asistent pedagoga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doučování (například hodiny češtiny pro žáky-cizince)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plán pedagogické podpory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speciální péče poskytnutá školním psychologem, speciálním pedagogem, školním logopedem apod.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úprava výstupů vzdělávání (obsahu učiva)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hodnocení, které zohledňuje individuální potřeby žáka 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a další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40" y="1726207"/>
            <a:ext cx="3362359" cy="19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43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Změna právního charakteru podpůrných opatření (PO):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1400" b="1" dirty="0">
                <a:solidFill>
                  <a:srgbClr val="F68B32"/>
                </a:solidFill>
                <a:latin typeface="Arial"/>
                <a:cs typeface="Arial"/>
              </a:rPr>
              <a:t>PO je nezbytná úprava, která odpovídá: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zdravotnímu stavu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kulturnímu prostředí nebo jiným   životním podmínkám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přiznaná školním poradenským zařízením (ŠPZ) nikdo jiný “neschvaluje”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proti rozhodnutí mají rodiče i školy právo se odvolat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ve 2. až 5. stupni financuje stát přes evidenci ve 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jsou školy povinny dítěti poskytovat, ne o nich rozhodovat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má v celé ČR stejnou cenu </a:t>
            </a:r>
            <a:b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(je dána právním předpisem)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49846"/>
              </p:ext>
            </p:extLst>
          </p:nvPr>
        </p:nvGraphicFramePr>
        <p:xfrm>
          <a:off x="4483510" y="1987406"/>
          <a:ext cx="3274142" cy="18309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4142">
                  <a:extLst>
                    <a:ext uri="{9D8B030D-6E8A-4147-A177-3AD203B41FA5}">
                      <a16:colId xmlns:a16="http://schemas.microsoft.com/office/drawing/2014/main" val="1975286910"/>
                    </a:ext>
                  </a:extLst>
                </a:gridCol>
              </a:tblGrid>
              <a:tr h="1075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PO je právní nárok obsažený přímo ve školském zákoně (§ 16 odst. 2)</a:t>
                      </a:r>
                      <a:endParaRPr lang="cs-CZ" sz="1700" noProof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05270"/>
                  </a:ext>
                </a:extLst>
              </a:tr>
              <a:tr h="755041">
                <a:tc>
                  <a:txBody>
                    <a:bodyPr/>
                    <a:lstStyle/>
                    <a:p>
                      <a:pPr algn="ctr"/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PO dítěti/žákovi přiznává</a:t>
                      </a:r>
                    </a:p>
                    <a:p>
                      <a:pPr algn="ctr"/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ŠPZ závazným rozhodnutím</a:t>
                      </a:r>
                      <a:endParaRPr lang="cs-CZ" sz="1700" noProof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1648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30"/>
            <a:ext cx="6357987" cy="9826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700" dirty="0"/>
              <a:t>Centra podpory školám v oblasti společného vzdělávání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5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03" y="1169109"/>
            <a:ext cx="6217920" cy="3657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Máte dotazy k inkluzivnímu vzdělávání? Potřebujete poradit s konkrétním problémem? 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18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Na každém krajské pracovišti NIDV fungují centra podpory, kam můžete zavolat nebo si domluvit osobní konzultaci.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Přehled všech center, jejich konzultačních hodin a kontaktů naleznete na webu </a:t>
            </a:r>
            <a:r>
              <a:rPr lang="cs-CZ" sz="1200" dirty="0">
                <a:solidFill>
                  <a:srgbClr val="F68B32"/>
                </a:solidFill>
                <a:hlinkClick r:id="rId4"/>
              </a:rPr>
              <a:t>www.inkluzevpraxi.cz</a:t>
            </a:r>
            <a:r>
              <a:rPr lang="cs-CZ" sz="12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rgbClr val="F68B3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Poradenství je bezplatné.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solidFill>
                <a:srgbClr val="F68B32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31" y="2031558"/>
            <a:ext cx="3058668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65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Služby center podpory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233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najít metodickou podporu pro konkrétní oblasti spojené s inkluzí ve škole, 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načerpat inspiraci, jakou formu profesní podpory zvolit pro vedení školy a jednotlivé pedagogy,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dozvědět se, kde v kraji hledat příklady dobré praxe a další zkušenosti ze škol, které procházejí profesní i vzdělávací podporou v oblasti inkluzivního vzdělávání.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26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Kromě odpovědí na vaše dotazy můžete v Centru: 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1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zjistit, jaká zařízení, organizace a další subjekty poskytují ve vašem kraji expertní služby např. v oblasti zdravotního či sociálního znevýhodnění, poradenské činnosti, speciální nebo sociální pedagogiky, psychologie nebo dalšího vzdělávání,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získat informace, jak zlepšit nastavení poradenských služeb v rámci školního poradenského pracoviště,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100" b="1" dirty="0"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Centra nabízejí podporu v těchto oblastech: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446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speciální a sociální pedagogika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etopedie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psychopedie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, vývojová psychologie a logopedie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komunikace a spolupráce s rodiči, klima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management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 další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legislativní dokumenty a systém podpůrných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spolupráce se školskými poradenskými zařízeními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děti/žáci nadaní, s odlišným mateřským jazykem, z odlišného kulturního prostředí nebo s odlišnými životními podmínkami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primární prevence rizikového chování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91923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B1CAC1-68A5-4CB6-8D64-6DC0B1335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338E57-926D-4530-8CB6-3E8EBEBCDA4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2b28b71-195e-4366-a617-c24cbad6736e"/>
    <ds:schemaRef ds:uri="f9e2c474-8e8d-4100-9f56-df6c4668b1e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B16B21-08F2-4E65-87E3-93438E8BA3E7}"/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1107</Words>
  <Application>Microsoft Office PowerPoint</Application>
  <PresentationFormat>Předvádění na obrazovce (16:10)</PresentationFormat>
  <Paragraphs>281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Motiv sady Office</vt:lpstr>
      <vt:lpstr>Prezentace aplikace PowerPoint</vt:lpstr>
      <vt:lpstr>Projekt Podpora společného vzdělávání     v pedagogické praxi</vt:lpstr>
      <vt:lpstr>Společné (inkluzivní) vzdělávání </vt:lpstr>
      <vt:lpstr>Co si představit pod pojmem „podpůrné opatření?“</vt:lpstr>
      <vt:lpstr>Změna právního charakteru podpůrných opatření (PO):  </vt:lpstr>
      <vt:lpstr>Centra podpory školám v oblasti společného vzdělávání  </vt:lpstr>
      <vt:lpstr>Máte dotazy k inkluzivnímu vzdělávání? Potřebujete poradit s konkrétním problémem? </vt:lpstr>
      <vt:lpstr>Služby center podpory </vt:lpstr>
      <vt:lpstr>Centra nabízejí podporu v těchto oblastech:  </vt:lpstr>
      <vt:lpstr>Specializace center podpory</vt:lpstr>
      <vt:lpstr>Informační semináře ke společnému vzdělávání  </vt:lpstr>
      <vt:lpstr>Zapojené školy </vt:lpstr>
      <vt:lpstr>Personální obsazení CP APIV B</vt:lpstr>
      <vt:lpstr>Spolupracující školy v Libereckém kraji  </vt:lpstr>
      <vt:lpstr>Spolupracující školy v Libereckém kraji  </vt:lpstr>
      <vt:lpstr>Spolupracující školy v Královéhradeckém kraji  </vt:lpstr>
      <vt:lpstr>Spolupracující školy v Královéhradeckém kraji   </vt:lpstr>
      <vt:lpstr>Spolupracující školy v Pardubickém kraji   </vt:lpstr>
      <vt:lpstr>Spolupracující školy v Pardubickém kraji   </vt:lpstr>
      <vt:lpstr>CP školám v oblasti společného vzdělávání  - informační semináře  </vt:lpstr>
      <vt:lpstr>CP školám v oblasti společného vzdělávání  - informační semináře  </vt:lpstr>
      <vt:lpstr>Vzdělávání pracovníků  státní správy a samosprávy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Odstrčilová Jana</dc:creator>
  <cp:lastModifiedBy>Černá Petra</cp:lastModifiedBy>
  <cp:revision>70</cp:revision>
  <dcterms:modified xsi:type="dcterms:W3CDTF">2018-11-05T09:31:32Z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