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90" r:id="rId3"/>
    <p:sldId id="260" r:id="rId4"/>
    <p:sldId id="269" r:id="rId5"/>
    <p:sldId id="296" r:id="rId6"/>
    <p:sldId id="299" r:id="rId7"/>
    <p:sldId id="266" r:id="rId8"/>
    <p:sldId id="287" r:id="rId9"/>
    <p:sldId id="280" r:id="rId1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685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 systému Windows" initials="UsW" lastIdx="0" clrIdx="0">
    <p:extLst>
      <p:ext uri="{19B8F6BF-5375-455C-9EA6-DF929625EA0E}">
        <p15:presenceInfo xmlns:p15="http://schemas.microsoft.com/office/powerpoint/2012/main" userId="Uživatel systému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75738" autoAdjust="0"/>
  </p:normalViewPr>
  <p:slideViewPr>
    <p:cSldViewPr snapToGrid="0">
      <p:cViewPr varScale="1">
        <p:scale>
          <a:sx n="89" d="100"/>
          <a:sy n="89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latinLnBrk="0">
      <a:defRPr sz="1200">
        <a:latin typeface="+mn-lt"/>
        <a:ea typeface="+mn-ea"/>
        <a:cs typeface="+mn-cs"/>
        <a:sym typeface="Calibri"/>
      </a:defRPr>
    </a:lvl1pPr>
    <a:lvl2pPr indent="228600" defTabSz="685800" latinLnBrk="0">
      <a:defRPr sz="1200">
        <a:latin typeface="+mn-lt"/>
        <a:ea typeface="+mn-ea"/>
        <a:cs typeface="+mn-cs"/>
        <a:sym typeface="Calibri"/>
      </a:defRPr>
    </a:lvl2pPr>
    <a:lvl3pPr indent="457200" defTabSz="685800" latinLnBrk="0">
      <a:defRPr sz="1200">
        <a:latin typeface="+mn-lt"/>
        <a:ea typeface="+mn-ea"/>
        <a:cs typeface="+mn-cs"/>
        <a:sym typeface="Calibri"/>
      </a:defRPr>
    </a:lvl3pPr>
    <a:lvl4pPr indent="685800" defTabSz="685800" latinLnBrk="0">
      <a:defRPr sz="1200">
        <a:latin typeface="+mn-lt"/>
        <a:ea typeface="+mn-ea"/>
        <a:cs typeface="+mn-cs"/>
        <a:sym typeface="Calibri"/>
      </a:defRPr>
    </a:lvl4pPr>
    <a:lvl5pPr indent="914400" defTabSz="685800" latinLnBrk="0">
      <a:defRPr sz="1200">
        <a:latin typeface="+mn-lt"/>
        <a:ea typeface="+mn-ea"/>
        <a:cs typeface="+mn-cs"/>
        <a:sym typeface="Calibri"/>
      </a:defRPr>
    </a:lvl5pPr>
    <a:lvl6pPr indent="1143000" defTabSz="685800" latinLnBrk="0">
      <a:defRPr sz="1200">
        <a:latin typeface="+mn-lt"/>
        <a:ea typeface="+mn-ea"/>
        <a:cs typeface="+mn-cs"/>
        <a:sym typeface="Calibri"/>
      </a:defRPr>
    </a:lvl6pPr>
    <a:lvl7pPr indent="1371600" defTabSz="685800" latinLnBrk="0">
      <a:defRPr sz="1200">
        <a:latin typeface="+mn-lt"/>
        <a:ea typeface="+mn-ea"/>
        <a:cs typeface="+mn-cs"/>
        <a:sym typeface="Calibri"/>
      </a:defRPr>
    </a:lvl7pPr>
    <a:lvl8pPr indent="1600200" defTabSz="685800" latinLnBrk="0">
      <a:defRPr sz="1200">
        <a:latin typeface="+mn-lt"/>
        <a:ea typeface="+mn-ea"/>
        <a:cs typeface="+mn-cs"/>
        <a:sym typeface="Calibri"/>
      </a:defRPr>
    </a:lvl8pPr>
    <a:lvl9pPr indent="1828800" defTabSz="685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177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dirty="0" smtClean="0">
                <a:effectLst/>
                <a:latin typeface="+mn-lt"/>
                <a:ea typeface="+mn-ea"/>
                <a:cs typeface="+mn-cs"/>
                <a:sym typeface="Calibri"/>
              </a:rPr>
              <a:t>AUTOR NEUVEDEN.</a:t>
            </a:r>
            <a:r>
              <a:rPr lang="cs-CZ" dirty="0" smtClean="0"/>
              <a:t> spravnimapa.topograf.cz </a:t>
            </a:r>
            <a:r>
              <a:rPr lang="cs-CZ" sz="1200" b="0" i="0" dirty="0" smtClean="0">
                <a:effectLst/>
                <a:latin typeface="+mn-lt"/>
                <a:ea typeface="+mn-ea"/>
                <a:cs typeface="+mn-cs"/>
                <a:sym typeface="Calibri"/>
              </a:rPr>
              <a:t>[online]. [cit. 31.10.2018]. Dostupný na WWW: </a:t>
            </a:r>
            <a:r>
              <a:rPr lang="cs-CZ" dirty="0" smtClean="0"/>
              <a:t>http://spravnimapa.topograf.cz/84347/stredocesky-kraj/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80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722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indent="-457189">
              <a:buFont typeface="Arial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7171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89" indent="-457189">
              <a:buFont typeface="Arial" charset="0"/>
              <a:buChar char="•"/>
            </a:pPr>
            <a:endParaRPr lang="cs-CZ" dirty="0" smtClean="0"/>
          </a:p>
          <a:p>
            <a:pPr lvl="1"/>
            <a:endParaRPr lang="cs-CZ" dirty="0" smtClean="0"/>
          </a:p>
          <a:p>
            <a:pPr marL="0" lvl="1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457189" indent="-457189">
              <a:buFont typeface="Arial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57211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23160" y="-1320400"/>
            <a:ext cx="9190320" cy="849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122"/>
          <p:cNvSpPr/>
          <p:nvPr/>
        </p:nvSpPr>
        <p:spPr>
          <a:xfrm>
            <a:off x="567044" y="2694256"/>
            <a:ext cx="1158358" cy="1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Text názvu"/>
          <p:cNvSpPr txBox="1">
            <a:spLocks noGrp="1"/>
          </p:cNvSpPr>
          <p:nvPr>
            <p:ph type="title"/>
          </p:nvPr>
        </p:nvSpPr>
        <p:spPr>
          <a:xfrm>
            <a:off x="539749" y="403808"/>
            <a:ext cx="7886701" cy="1591415"/>
          </a:xfrm>
          <a:prstGeom prst="rect">
            <a:avLst/>
          </a:prstGeom>
        </p:spPr>
        <p:txBody>
          <a:bodyPr anchor="b"/>
          <a:lstStyle>
            <a:lvl1pPr>
              <a:defRPr sz="3100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sp>
        <p:nvSpPr>
          <p:cNvPr id="3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52450" y="3393290"/>
            <a:ext cx="7886700" cy="69199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pic>
        <p:nvPicPr>
          <p:cNvPr id="35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444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08000" y="2163081"/>
            <a:ext cx="6858000" cy="133451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5" name="Shape 122"/>
          <p:cNvSpPr/>
          <p:nvPr/>
        </p:nvSpPr>
        <p:spPr>
          <a:xfrm>
            <a:off x="554344" y="933983"/>
            <a:ext cx="567371" cy="1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6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47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 úrovně 1…"/>
          <p:cNvSpPr txBox="1">
            <a:spLocks noGrp="1"/>
          </p:cNvSpPr>
          <p:nvPr>
            <p:ph type="body" sz="quarter" idx="1"/>
          </p:nvPr>
        </p:nvSpPr>
        <p:spPr>
          <a:xfrm>
            <a:off x="5168453" y="1351521"/>
            <a:ext cx="3752653" cy="21460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7" name="Shape 122"/>
          <p:cNvSpPr/>
          <p:nvPr/>
        </p:nvSpPr>
        <p:spPr>
          <a:xfrm>
            <a:off x="554344" y="933983"/>
            <a:ext cx="567371" cy="1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8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sp>
        <p:nvSpPr>
          <p:cNvPr id="5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562095" y="1412245"/>
            <a:ext cx="4383089" cy="2547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60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0" y="4794965"/>
            <a:ext cx="224020" cy="2184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pitola - text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Zástupný symbol pro obrázek 2"/>
          <p:cNvSpPr>
            <a:spLocks noGrp="1"/>
          </p:cNvSpPr>
          <p:nvPr>
            <p:ph type="pic" sz="half" idx="13"/>
          </p:nvPr>
        </p:nvSpPr>
        <p:spPr>
          <a:xfrm>
            <a:off x="562095" y="1297945"/>
            <a:ext cx="4383089" cy="2547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Shape 122"/>
          <p:cNvSpPr/>
          <p:nvPr/>
        </p:nvSpPr>
        <p:spPr>
          <a:xfrm>
            <a:off x="554344" y="933983"/>
            <a:ext cx="567371" cy="1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1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72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84075" y="4796835"/>
            <a:ext cx="231275" cy="2147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Kapitola - je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Obrázek 4" descr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hape 122"/>
          <p:cNvSpPr/>
          <p:nvPr/>
        </p:nvSpPr>
        <p:spPr>
          <a:xfrm>
            <a:off x="554344" y="933983"/>
            <a:ext cx="567371" cy="1"/>
          </a:xfrm>
          <a:prstGeom prst="line">
            <a:avLst/>
          </a:prstGeom>
          <a:ln w="25400">
            <a:solidFill>
              <a:srgbClr val="F4971D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sp>
        <p:nvSpPr>
          <p:cNvPr id="95" name="Text úrovně 1…"/>
          <p:cNvSpPr txBox="1"/>
          <p:nvPr/>
        </p:nvSpPr>
        <p:spPr>
          <a:xfrm>
            <a:off x="508000" y="2163081"/>
            <a:ext cx="6858000" cy="133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384047">
              <a:lnSpc>
                <a:spcPct val="90000"/>
              </a:lnSpc>
              <a:spcBef>
                <a:spcPts val="300"/>
              </a:spcBef>
              <a:defRPr sz="1512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256031" defTabSz="384047">
              <a:lnSpc>
                <a:spcPct val="90000"/>
              </a:lnSpc>
              <a:spcBef>
                <a:spcPts val="300"/>
              </a:spcBef>
              <a:defRPr sz="1512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512063" defTabSz="384047">
              <a:lnSpc>
                <a:spcPct val="90000"/>
              </a:lnSpc>
              <a:spcBef>
                <a:spcPts val="300"/>
              </a:spcBef>
              <a:defRPr sz="1512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768095" defTabSz="384047">
              <a:lnSpc>
                <a:spcPct val="90000"/>
              </a:lnSpc>
              <a:spcBef>
                <a:spcPts val="300"/>
              </a:spcBef>
              <a:defRPr sz="1512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1024127" defTabSz="384047">
              <a:lnSpc>
                <a:spcPct val="90000"/>
              </a:lnSpc>
              <a:spcBef>
                <a:spcPts val="300"/>
              </a:spcBef>
              <a:defRPr sz="1512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96" name="Text názvu"/>
          <p:cNvSpPr txBox="1"/>
          <p:nvPr/>
        </p:nvSpPr>
        <p:spPr>
          <a:xfrm>
            <a:off x="512762" y="1147081"/>
            <a:ext cx="6721476" cy="490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Text názvu</a:t>
            </a:r>
          </a:p>
        </p:txBody>
      </p:sp>
      <p:pic>
        <p:nvPicPr>
          <p:cNvPr id="97" name="Logolink_OP_VVV_hor_barva_cz.jpg" descr="Logolink_OP_VVV_hor_barva_c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53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84075" y="4796835"/>
            <a:ext cx="231275" cy="2147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lastní rozložení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janko-ferlic-174927-unsplash kopie.jpg" descr="janko-ferlic-174927-unsplash kopie.jpg"/>
          <p:cNvPicPr>
            <a:picLocks noChangeAspect="1"/>
          </p:cNvPicPr>
          <p:nvPr/>
        </p:nvPicPr>
        <p:blipFill>
          <a:blip r:embed="rId2">
            <a:alphaModFix amt="24024"/>
            <a:extLst/>
          </a:blip>
          <a:stretch>
            <a:fillRect/>
          </a:stretch>
        </p:blipFill>
        <p:spPr>
          <a:xfrm>
            <a:off x="-23160" y="-1434700"/>
            <a:ext cx="9190320" cy="8495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Obrázek 4" descr="Obrázek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22"/>
          <p:cNvSpPr/>
          <p:nvPr/>
        </p:nvSpPr>
        <p:spPr>
          <a:xfrm>
            <a:off x="567044" y="3595956"/>
            <a:ext cx="1158358" cy="1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8" name="Text názvu"/>
          <p:cNvSpPr txBox="1">
            <a:spLocks noGrp="1"/>
          </p:cNvSpPr>
          <p:nvPr>
            <p:ph type="title"/>
          </p:nvPr>
        </p:nvSpPr>
        <p:spPr>
          <a:xfrm>
            <a:off x="539750" y="1217203"/>
            <a:ext cx="4712048" cy="1933720"/>
          </a:xfrm>
          <a:prstGeom prst="rect">
            <a:avLst/>
          </a:prstGeom>
        </p:spPr>
        <p:txBody>
          <a:bodyPr anchor="b"/>
          <a:lstStyle>
            <a:lvl1pPr>
              <a:defRPr sz="3100">
                <a:solidFill>
                  <a:srgbClr val="F4971D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Text názvu</a:t>
            </a:r>
          </a:p>
        </p:txBody>
      </p:sp>
      <p:pic>
        <p:nvPicPr>
          <p:cNvPr id="109" name="Logolink_OP_VVV_hor_barva_cz.jpg" descr="Logolink_OP_VVV_hor_barva_c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71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0" y="4794965"/>
            <a:ext cx="224020" cy="2184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4" descr="Obrázek 4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42183" y="1"/>
            <a:ext cx="2801816" cy="111394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22"/>
          <p:cNvSpPr/>
          <p:nvPr/>
        </p:nvSpPr>
        <p:spPr>
          <a:xfrm>
            <a:off x="554344" y="933983"/>
            <a:ext cx="567371" cy="1"/>
          </a:xfrm>
          <a:prstGeom prst="line">
            <a:avLst/>
          </a:prstGeom>
          <a:ln w="25400">
            <a:solidFill>
              <a:srgbClr val="F4971E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hape 120"/>
          <p:cNvSpPr txBox="1"/>
          <p:nvPr/>
        </p:nvSpPr>
        <p:spPr>
          <a:xfrm>
            <a:off x="503170" y="313273"/>
            <a:ext cx="7948680" cy="601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108000"/>
              </a:lnSpc>
              <a:defRPr sz="2100">
                <a:solidFill>
                  <a:srgbClr val="80808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Projekt SYPO</a:t>
            </a:r>
          </a:p>
        </p:txBody>
      </p:sp>
      <p:pic>
        <p:nvPicPr>
          <p:cNvPr id="5" name="Logolink_OP_VVV_hor_barva_cz.jpg" descr="Logolink_OP_VVV_hor_barva_cz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5304" y="4109599"/>
            <a:ext cx="4574196" cy="101518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 názvu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730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 názvu</a:t>
            </a:r>
          </a:p>
        </p:txBody>
      </p:sp>
      <p:sp>
        <p:nvSpPr>
          <p:cNvPr id="7" name="Text úrovně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8291331" y="4794965"/>
            <a:ext cx="224020" cy="2184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adpis 1"/>
          <p:cNvSpPr txBox="1">
            <a:spLocks noGrp="1"/>
          </p:cNvSpPr>
          <p:nvPr>
            <p:ph type="title"/>
          </p:nvPr>
        </p:nvSpPr>
        <p:spPr>
          <a:xfrm>
            <a:off x="534987" y="642507"/>
            <a:ext cx="4219825" cy="155355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</a:lstStyle>
          <a:p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Systém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podpory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profesního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rozvoje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učitelů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dirty="0" err="1">
                <a:solidFill>
                  <a:schemeClr val="tx2">
                    <a:lumMod val="50000"/>
                  </a:schemeClr>
                </a:solidFill>
              </a:rPr>
              <a:t>ředitelů</a:t>
            </a:r>
            <a:r>
              <a:rPr dirty="0">
                <a:solidFill>
                  <a:schemeClr val="tx2">
                    <a:lumMod val="50000"/>
                  </a:schemeClr>
                </a:solidFill>
              </a:rPr>
              <a:t> (SYPO)</a:t>
            </a:r>
          </a:p>
        </p:txBody>
      </p:sp>
      <p:sp>
        <p:nvSpPr>
          <p:cNvPr id="120" name="Zástupný symbol pro text 2"/>
          <p:cNvSpPr txBox="1">
            <a:spLocks noGrp="1"/>
          </p:cNvSpPr>
          <p:nvPr>
            <p:ph type="body" sz="quarter" idx="1"/>
          </p:nvPr>
        </p:nvSpPr>
        <p:spPr>
          <a:xfrm>
            <a:off x="552449" y="3192451"/>
            <a:ext cx="3047357" cy="691994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  <a:r>
              <a:t>reg. číslo projektu: </a:t>
            </a:r>
          </a:p>
          <a:p>
            <a:pPr>
              <a:defRPr sz="1400"/>
            </a:pPr>
            <a:r>
              <a:t>CZ.02.3.68/0.0/0.0/17_052/0008363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41" y="0"/>
            <a:ext cx="62757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31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"/>
          </p:nvPr>
        </p:nvSpPr>
        <p:spPr>
          <a:xfrm>
            <a:off x="507999" y="1579419"/>
            <a:ext cx="7641779" cy="2583508"/>
          </a:xfrm>
        </p:spPr>
        <p:txBody>
          <a:bodyPr>
            <a:normAutofit fontScale="32500" lnSpcReduction="20000"/>
          </a:bodyPr>
          <a:lstStyle/>
          <a:p>
            <a:endParaRPr lang="cs-CZ" sz="2800" dirty="0" smtClean="0"/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Adaptační plány na školách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Propojení začínajícího učitele, uvádějícího učitele a vedení školy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8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Model systému profesní podpory začínajících </a:t>
            </a:r>
            <a:r>
              <a:rPr lang="cs-CZ" sz="80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učitelů</a:t>
            </a:r>
          </a:p>
          <a:p>
            <a:endParaRPr lang="cs-CZ" dirty="0"/>
          </a:p>
        </p:txBody>
      </p:sp>
      <p:sp>
        <p:nvSpPr>
          <p:cNvPr id="133" name="Nadpis"/>
          <p:cNvSpPr txBox="1">
            <a:spLocks noGrp="1"/>
          </p:cNvSpPr>
          <p:nvPr>
            <p:ph type="title" idx="4294967295"/>
          </p:nvPr>
        </p:nvSpPr>
        <p:spPr>
          <a:xfrm>
            <a:off x="507999" y="920021"/>
            <a:ext cx="5270500" cy="6000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sz="3600" b="1" dirty="0" smtClean="0"/>
              <a:t>ZAČÍNAJÍCÍ UČITEL</a:t>
            </a:r>
            <a:endParaRPr sz="3600" b="1" dirty="0"/>
          </a:p>
        </p:txBody>
      </p:sp>
      <p:sp>
        <p:nvSpPr>
          <p:cNvPr id="134" name="Obdélník"/>
          <p:cNvSpPr txBox="1"/>
          <p:nvPr/>
        </p:nvSpPr>
        <p:spPr>
          <a:xfrm>
            <a:off x="4686299" y="1970844"/>
            <a:ext cx="3463480" cy="18637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"/>
          </p:nvPr>
        </p:nvSpPr>
        <p:spPr>
          <a:xfrm>
            <a:off x="486273" y="1662197"/>
            <a:ext cx="7641779" cy="2781333"/>
          </a:xfrm>
        </p:spPr>
        <p:txBody>
          <a:bodyPr>
            <a:normAutofit fontScale="85000" lnSpcReduction="10000"/>
          </a:bodyPr>
          <a:lstStyle/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1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Výběrové řízení do Národních kabinetů – Český jazyk a literatura, Matematika a </a:t>
            </a:r>
            <a:r>
              <a:rPr lang="cs-CZ" sz="31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její aplikace, Informatika a </a:t>
            </a:r>
            <a:r>
              <a:rPr lang="cs-CZ" sz="31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ICT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1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První Národní kolokvium – prosinec 2018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1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Krajské kabinety – leden 2019</a:t>
            </a:r>
          </a:p>
          <a:p>
            <a:pPr marL="457200" lvl="1" indent="0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31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endParaRPr lang="cs-CZ" dirty="0"/>
          </a:p>
        </p:txBody>
      </p:sp>
      <p:sp>
        <p:nvSpPr>
          <p:cNvPr id="133" name="Nadpis"/>
          <p:cNvSpPr txBox="1">
            <a:spLocks noGrp="1"/>
          </p:cNvSpPr>
          <p:nvPr>
            <p:ph type="title" idx="4294967295"/>
          </p:nvPr>
        </p:nvSpPr>
        <p:spPr>
          <a:xfrm>
            <a:off x="558115" y="941210"/>
            <a:ext cx="5270500" cy="6000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sz="3600" b="1" dirty="0" smtClean="0"/>
              <a:t>KABINETY</a:t>
            </a:r>
            <a:endParaRPr sz="3600" b="1" dirty="0"/>
          </a:p>
        </p:txBody>
      </p:sp>
      <p:sp>
        <p:nvSpPr>
          <p:cNvPr id="134" name="Obdélník"/>
          <p:cNvSpPr txBox="1"/>
          <p:nvPr/>
        </p:nvSpPr>
        <p:spPr>
          <a:xfrm>
            <a:off x="4686299" y="1970844"/>
            <a:ext cx="3463480" cy="18637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584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0"/>
          <p:cNvSpPr txBox="1"/>
          <p:nvPr/>
        </p:nvSpPr>
        <p:spPr>
          <a:xfrm>
            <a:off x="172124" y="150606"/>
            <a:ext cx="6981712" cy="2958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70000" lnSpcReduction="20000"/>
          </a:bodyPr>
          <a:lstStyle>
            <a:lvl1pPr>
              <a:lnSpc>
                <a:spcPct val="120000"/>
              </a:lnSpc>
              <a:defRPr sz="3100">
                <a:solidFill>
                  <a:srgbClr val="F2963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Krajský metodický kabinet – struktura</a:t>
            </a:r>
          </a:p>
          <a:p>
            <a:endParaRPr lang="cs-CZ" sz="3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Předseda</a:t>
            </a:r>
            <a:endParaRPr lang="cs-CZ" sz="36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OKM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Zástupce </a:t>
            </a: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ŠPP</a:t>
            </a:r>
            <a:endParaRPr lang="cs-CZ" sz="36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Oblastní členové metodických kabinetů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244" y="2772341"/>
            <a:ext cx="8530815" cy="22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81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"/>
          </p:nvPr>
        </p:nvSpPr>
        <p:spPr>
          <a:xfrm>
            <a:off x="508000" y="1502162"/>
            <a:ext cx="8474635" cy="2689412"/>
          </a:xfrm>
        </p:spPr>
        <p:txBody>
          <a:bodyPr>
            <a:noAutofit/>
          </a:bodyPr>
          <a:lstStyle/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Realizace 2 krajských kolokvií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Připomínkování Modelu systému profesní podpory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Požadavky na tvorbu metodické příručky, vzdělávací programy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2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2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Příprava témat na krajské/oblastní workshopy, skupinové, individuální intervize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08000" y="978946"/>
            <a:ext cx="556818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2800" b="1" dirty="0" smtClean="0">
                <a:solidFill>
                  <a:srgbClr val="DA84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Náplň činnosti – krajský kabinet</a:t>
            </a:r>
            <a:endParaRPr kumimoji="0" lang="cs-CZ" sz="2800" b="1" i="0" u="none" strike="noStrike" cap="none" spc="0" normalizeH="0" baseline="0" dirty="0">
              <a:ln>
                <a:noFill/>
              </a:ln>
              <a:solidFill>
                <a:srgbClr val="DA842E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2535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"/>
          </p:nvPr>
        </p:nvSpPr>
        <p:spPr>
          <a:xfrm>
            <a:off x="156411" y="1237129"/>
            <a:ext cx="8710863" cy="2850777"/>
          </a:xfrm>
        </p:spPr>
        <p:txBody>
          <a:bodyPr>
            <a:normAutofit/>
          </a:bodyPr>
          <a:lstStyle/>
          <a:p>
            <a:pPr marL="457200" lvl="1" indent="0" defTabSz="609585">
              <a:lnSpc>
                <a:spcPct val="120000"/>
              </a:lnSpc>
              <a:buClr>
                <a:srgbClr val="F4981B"/>
              </a:buClr>
              <a:buSzPct val="140000"/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cs-CZ" sz="2800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Výběrové řízení do Stálé </a:t>
            </a:r>
            <a:r>
              <a:rPr lang="cs-CZ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konference </a:t>
            </a: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ředitelů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Model systému profesní podpory vedení škol</a:t>
            </a:r>
          </a:p>
          <a:p>
            <a:pPr marL="914389" lvl="1" indent="-457189" defTabSz="609585">
              <a:lnSpc>
                <a:spcPct val="120000"/>
              </a:lnSpc>
              <a:buClr>
                <a:srgbClr val="F4981B"/>
              </a:buClr>
              <a:buSzPct val="140000"/>
              <a:buBlip>
                <a:blip r:embed="rId3"/>
              </a:buBlip>
              <a:defRPr sz="180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800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Moderované diskuze</a:t>
            </a:r>
          </a:p>
          <a:p>
            <a:endParaRPr lang="cs-CZ" sz="2800" dirty="0" smtClean="0"/>
          </a:p>
          <a:p>
            <a:endParaRPr lang="cs-CZ" dirty="0"/>
          </a:p>
        </p:txBody>
      </p:sp>
      <p:sp>
        <p:nvSpPr>
          <p:cNvPr id="133" name="Nadpis"/>
          <p:cNvSpPr txBox="1">
            <a:spLocks noGrp="1"/>
          </p:cNvSpPr>
          <p:nvPr>
            <p:ph type="title" idx="4294967295"/>
          </p:nvPr>
        </p:nvSpPr>
        <p:spPr>
          <a:xfrm>
            <a:off x="553342" y="978654"/>
            <a:ext cx="5270500" cy="60007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solidFill>
                  <a:srgbClr val="F4971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cs-CZ" sz="3600" b="1" dirty="0" smtClean="0"/>
              <a:t>MANAGEMENT</a:t>
            </a:r>
            <a:endParaRPr sz="3600" b="1" dirty="0"/>
          </a:p>
        </p:txBody>
      </p:sp>
      <p:sp>
        <p:nvSpPr>
          <p:cNvPr id="134" name="Obdélník"/>
          <p:cNvSpPr txBox="1"/>
          <p:nvPr/>
        </p:nvSpPr>
        <p:spPr>
          <a:xfrm>
            <a:off x="4686299" y="1970844"/>
            <a:ext cx="3463480" cy="1863742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defRPr sz="1600">
                <a:solidFill>
                  <a:schemeClr val="accent3">
                    <a:lumOff val="-12941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229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" r="1229"/>
          <a:stretch>
            <a:fillRect/>
          </a:stretch>
        </p:blipFill>
        <p:spPr>
          <a:xfrm>
            <a:off x="1431986" y="806899"/>
            <a:ext cx="5650302" cy="3284160"/>
          </a:xfrm>
        </p:spPr>
      </p:pic>
    </p:spTree>
    <p:extLst>
      <p:ext uri="{BB962C8B-B14F-4D97-AF65-F5344CB8AC3E}">
        <p14:creationId xmlns:p14="http://schemas.microsoft.com/office/powerpoint/2010/main" val="2379808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Děkujeme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Děkuj</a:t>
            </a:r>
            <a:r>
              <a:rPr lang="cs-CZ" dirty="0" smtClean="0"/>
              <a:t>i</a:t>
            </a:r>
            <a:r>
              <a:rPr dirty="0" smtClean="0"/>
              <a:t> </a:t>
            </a:r>
            <a:endParaRPr dirty="0"/>
          </a:p>
          <a:p>
            <a:r>
              <a:rPr dirty="0" err="1"/>
              <a:t>za</a:t>
            </a:r>
            <a:r>
              <a:rPr dirty="0"/>
              <a:t> </a:t>
            </a:r>
            <a:r>
              <a:rPr dirty="0" err="1"/>
              <a:t>pozornost</a:t>
            </a:r>
            <a:r>
              <a:rPr dirty="0"/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4760" y="3710892"/>
            <a:ext cx="234607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Mgr. Lenka Volfová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volfova@nidv.cz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608822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685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724827E1-9E71-422D-BBD6-620B2DBB3563}"/>
</file>

<file path=customXml/itemProps2.xml><?xml version="1.0" encoding="utf-8"?>
<ds:datastoreItem xmlns:ds="http://schemas.openxmlformats.org/officeDocument/2006/customXml" ds:itemID="{BD290B4F-BF6A-4B08-BD08-F6A943440D3B}"/>
</file>

<file path=customXml/itemProps3.xml><?xml version="1.0" encoding="utf-8"?>
<ds:datastoreItem xmlns:ds="http://schemas.openxmlformats.org/officeDocument/2006/customXml" ds:itemID="{7AFC4FC6-05D7-4140-A99D-AFB1DAE38669}"/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157</Words>
  <Application>Microsoft Office PowerPoint</Application>
  <PresentationFormat>Předvádění na obrazovce (16:9)</PresentationFormat>
  <Paragraphs>35</Paragraphs>
  <Slides>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Helvetica Neue</vt:lpstr>
      <vt:lpstr>Helvetica Neue Medium</vt:lpstr>
      <vt:lpstr>Motiv Office</vt:lpstr>
      <vt:lpstr>Systém podpory profesního rozvoje učitelů a ředitelů (SYPO)</vt:lpstr>
      <vt:lpstr>Prezentace aplikace PowerPoint</vt:lpstr>
      <vt:lpstr>ZAČÍNAJÍCÍ UČITEL</vt:lpstr>
      <vt:lpstr>KABINETY</vt:lpstr>
      <vt:lpstr>Prezentace aplikace PowerPoint</vt:lpstr>
      <vt:lpstr>Prezentace aplikace PowerPoint</vt:lpstr>
      <vt:lpstr>MANAGEMENT</vt:lpstr>
      <vt:lpstr>Prezentace aplikace PowerPoint</vt:lpstr>
      <vt:lpstr>Děkuji 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Systém podpory profesního rozvoje učitelů a ředitelů (SYPO)</dc:title>
  <dc:creator>Volfová Lenka</dc:creator>
  <cp:lastModifiedBy>Volfová Lenka</cp:lastModifiedBy>
  <cp:revision>69</cp:revision>
  <dcterms:modified xsi:type="dcterms:W3CDTF">2018-10-31T14:08:38Z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