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31"/>
  </p:notesMasterIdLst>
  <p:sldIdLst>
    <p:sldId id="655" r:id="rId5"/>
    <p:sldId id="652" r:id="rId6"/>
    <p:sldId id="654" r:id="rId7"/>
    <p:sldId id="656" r:id="rId8"/>
    <p:sldId id="657" r:id="rId9"/>
    <p:sldId id="676" r:id="rId10"/>
    <p:sldId id="677" r:id="rId11"/>
    <p:sldId id="678" r:id="rId12"/>
    <p:sldId id="674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59" r:id="rId27"/>
    <p:sldId id="672" r:id="rId28"/>
    <p:sldId id="675" r:id="rId29"/>
    <p:sldId id="650" r:id="rId30"/>
  </p:sldIdLst>
  <p:sldSz cx="18288000" cy="10287000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Condensed" panose="020B0604020202020204" charset="0"/>
      <p:regular r:id="rId36"/>
      <p:bold r:id="rId37"/>
      <p:italic r:id="rId38"/>
      <p:boldItalic r:id="rId3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D5"/>
    <a:srgbClr val="25C6FF"/>
    <a:srgbClr val="2DC8FF"/>
    <a:srgbClr val="69D8FF"/>
    <a:srgbClr val="79DCFF"/>
    <a:srgbClr val="A7E8FF"/>
    <a:srgbClr val="CDF2FF"/>
    <a:srgbClr val="FBFEFF"/>
    <a:srgbClr val="2BC3E1"/>
    <a:srgbClr val="F2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43" d="100"/>
          <a:sy n="43" d="100"/>
        </p:scale>
        <p:origin x="720" y="8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2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Gramotnostiproucitele.cz</a:t>
            </a:r>
          </a:p>
          <a:p>
            <a:r>
              <a:rPr lang="cs-CZ" dirty="0" err="1"/>
              <a:t>Digi</a:t>
            </a:r>
            <a:r>
              <a:rPr lang="cs-CZ" dirty="0"/>
              <a:t> </a:t>
            </a:r>
            <a:r>
              <a:rPr lang="cs-CZ" dirty="0" err="1"/>
              <a:t>Spolecenstvi</a:t>
            </a:r>
            <a:r>
              <a:rPr lang="cs-CZ" dirty="0"/>
              <a:t>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3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newsletteru</a:t>
            </a:r>
            <a:r>
              <a:rPr lang="cs-CZ" dirty="0"/>
              <a:t> Metodického portálu</a:t>
            </a:r>
            <a:r>
              <a:rPr lang="cs-CZ" baseline="0" dirty="0"/>
              <a:t> – gramotnosti.pro</a:t>
            </a:r>
          </a:p>
          <a:p>
            <a:r>
              <a:rPr lang="cs-CZ" baseline="0" dirty="0"/>
              <a:t>Potřebujeme přidat fotku z nějaké té akce, zatím jsem nenašla.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254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7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pPr/>
              <a:t>12.11.2018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0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Petr.Naske@nuv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blogy.rvp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sablony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dv.cz/strategicke-rizeni/268-inspiromat/1525-inspiromaty-2018" TargetMode="External"/><Relationship Id="rId5" Type="http://schemas.openxmlformats.org/officeDocument/2006/relationships/hyperlink" Target="https://gramotnosti.pro/web/sablonyvideo" TargetMode="External"/><Relationship Id="rId4" Type="http://schemas.openxmlformats.org/officeDocument/2006/relationships/hyperlink" Target="https://audiovideo.rvp.cz/video/4141/VYUZITI-SABLON-II-PRO-PODPORU-ROZVOJE-GRAMOTNOST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8610601" y="0"/>
            <a:ext cx="9677400" cy="10259786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807244" y="649418"/>
              <a:ext cx="4731789" cy="3349257"/>
              <a:chOff x="6750844" y="3074840"/>
              <a:chExt cx="4731789" cy="3349257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21519" y="328477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Podpora práce učitelů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63494" y="273194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684850" y="460795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807244" y="3753314"/>
              <a:ext cx="4864100" cy="453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</a:t>
              </a: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/gramotností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v předškolním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a základním vzdělávání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/>
              <a:endParaRPr lang="ru-RU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" y="22015"/>
            <a:ext cx="8571990" cy="102268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8700732"/>
            <a:ext cx="9687560" cy="1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2325" y="2962062"/>
            <a:ext cx="10715625" cy="54286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,,Při volbě a výběru dalšího vzdělávání pedagogických pracovníků zaměřujeme především na ověřené workshopy</a:t>
            </a:r>
            <a:b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s aktivním zapojením a týmovou spoluprací celého či části kolektivu našich pedagogů, na témata pro rozvoj gramotností a kvality výuky aktuálně nejpotřebnější, kdy lektory zveme přímo k nám do školy.“</a:t>
            </a:r>
          </a:p>
          <a:p>
            <a:pPr marL="0">
              <a:lnSpc>
                <a:spcPct val="100000"/>
              </a:lnSpc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cs-CZ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A navíc díky spolupráci pedagogů s rozličnou aprobací rozvíjíme efektivně a neformálně základní gramotnosti napříč všemi předměty i průřezovými tématy.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>
              <a:lnSpc>
                <a:spcPct val="100000"/>
              </a:lnSpc>
              <a:buNone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16516350" cy="1988345"/>
          </a:xfrm>
        </p:spPr>
        <p:txBody>
          <a:bodyPr>
            <a:no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Porozumění povaze a možnostem gramotností v plánování a realizaci výuky - učitelé vědí, co jsou gramotnosti a jak je ve výuce rozvíjet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6" y="2964009"/>
            <a:ext cx="6281304" cy="50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3000" y="4371975"/>
            <a:ext cx="16344900" cy="5229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ředitelům: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Vybírejte semináře s dobrými referencemi založené na aktivním zapojením a týmové spolupráci pedagogů. 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 mají směřovat k aktivnímu zapojování dětí do učení, jejich motivaci, rozvoji kritického myšlení a především schopnosti řešit reálné úkoly a situace.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Nechte učitelům volnou ruku k výběru školení a podporujte je v kontinuálním profesním rozvoji.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1579" y="588016"/>
            <a:ext cx="1634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83283" y="1537843"/>
            <a:ext cx="76153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2.II/6 Vzdělávání pedagogických pracovníků ZŠ – DVPP v rozsahu 8 hodin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2.V/4 Vzdělávání pedagogických pracovníků ŠD/ŠK – DVPP v rozsahu 8 hodin </a:t>
            </a:r>
          </a:p>
        </p:txBody>
      </p:sp>
      <p:sp>
        <p:nvSpPr>
          <p:cNvPr id="5" name="Obdélník 4"/>
          <p:cNvSpPr/>
          <p:nvPr/>
        </p:nvSpPr>
        <p:spPr>
          <a:xfrm>
            <a:off x="9129860" y="1517232"/>
            <a:ext cx="76153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2.I/6 Vzdělávání pedagogických pracovníků MŠ – DVPP v rozsahu 8 hodin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2.V/4 Vzdělávání pedagogických pracovníků ŠD/ŠK – DVPP v rozsahu 8 hodin </a:t>
            </a:r>
          </a:p>
        </p:txBody>
      </p:sp>
    </p:spTree>
    <p:extLst>
      <p:ext uri="{BB962C8B-B14F-4D97-AF65-F5344CB8AC3E}">
        <p14:creationId xmlns:p14="http://schemas.microsoft.com/office/powerpoint/2010/main" val="37106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5" y="3081338"/>
            <a:ext cx="9463521" cy="2550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,,V rámci nových metod ve čtenářské gramotnosti si učitelé vyzkoušeli aktivity napříč předměty, zapojení cvičení na čtenářskou gramotnost. Nabyté zkušenosti pak sdílí s dalšími učiteli.“</a:t>
            </a:r>
          </a:p>
          <a:p>
            <a:pPr marL="0">
              <a:buNone/>
            </a:pP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Michal Loukota, ZŠ Turnov Skálova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55396" y="485777"/>
            <a:ext cx="16875404" cy="2708622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Rozvíjení gramotností napříč vyučovacími předměty - rozvoj gramotností se týká všech učitelů a všech vyučovacích předmětů</a:t>
            </a:r>
            <a:br>
              <a:rPr lang="cs-CZ" sz="4200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sz="4200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7225" y="7683497"/>
            <a:ext cx="16773525" cy="197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,,Jsem přesvědčen, že na každé škole působí aktivní a kreativní pedagogové, kteří se nebojí zkoušet a zavádět do výuky nové metody a formy práce, které posunují pomyslnou laťku kvality vzdělávacího procesu vzhůru…“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84" y="2269778"/>
            <a:ext cx="6605589" cy="51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314450" y="4913606"/>
            <a:ext cx="15659100" cy="45058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Přemýšlejte o zapojení všech učitelů včetně pedagogických pracovníků školní družiny a školního klubu ZŠ.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Podporujte učitele v experimentování a zavádění nových metod a forem práce do výuky.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Prezentujte rozvoj gramotností v rámci všech vyučovacích předmětů jako příležitost a cestu k lepším vzdělávacím výsledkům žáků.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1550" y="432863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9491553" y="1617640"/>
            <a:ext cx="76153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3200" dirty="0"/>
              <a:t>2.I/6 Vzdělávání pedagogických pracovníků MŠ – DVPP v rozsahu 8 hodin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00103" y="1617640"/>
            <a:ext cx="7615347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2.II/12 Nové metody ve výuce v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2.V/9 Nové metody ve vzdělávání v ŠD/ŠK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800" dirty="0"/>
              <a:t>2.II/17 Klub pro žáky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2.V/11 Klub pro účastníky ŠD/ŠK</a:t>
            </a:r>
            <a:endParaRPr lang="cs-CZ" sz="14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342901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Sdílení zkušeností a vzájemná podpora probíhající koordinovaně na úrovni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2281239"/>
            <a:ext cx="16487775" cy="20725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,,Důležité je najít k sobě vhodné dvojice pedagogů, kteří si budou profesionálně, ale především lidsky blízcí, kteří si budou mít a budou chtít co nabídnout, kteří se budou vzájemně inspirovat a vzájemnou spoluprací profesionálně rozvíjet.“</a:t>
            </a:r>
          </a:p>
          <a:p>
            <a:pPr marL="0">
              <a:buNone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  <a:endParaRPr lang="cs-CZ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1501" y="5053261"/>
            <a:ext cx="10909871" cy="4169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,,Tandemovou výuku hodnotím jako jeden z největších přínosů Šablon. V rámci strategie 3S jsou dva učitelé více v kontaktu, inspirují se, motivují se – těžší je společné plánování a vymýšlení hodin, rozdělení rolí, ale v hodině (pokud je vše dobře naplánováno a pokud si tandemoví spolupracovníci „sednou“) vše plyne v poklidu, učitelé si umí mezi sebou předávat slovo, proměňovat postavení, motivovat žáky, společně směřovat k danému cíli hodiny.“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Michal Loukota, ZŠ Turnov Skálova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765" y="4726597"/>
            <a:ext cx="6015906" cy="50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3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550" y="629678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314450" y="5521971"/>
            <a:ext cx="15659100" cy="3699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Pomáhá, když učitel systematicky vyhodnocuje vlastní výuku, nějak s tím pracuje a využívá pro vlastí rozvoj.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Základním předpokladem efektivní vzájemné podpory učitelů ve škole je jejich dovednost poskytování (a přijímání) nehodnotící zpětné vazby a vytváření bezpečného prostředí pro zpětnovazební setkávání.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00103" y="1534512"/>
            <a:ext cx="7615347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  <a:endParaRPr lang="cs-CZ" sz="2400" dirty="0"/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2.II/6 Vzdělávání pedagogických pracovníků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2.II/8 Vzájemná spolupráce pedagogů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2.V/5 Vzájemná spolupráce pedagogů ŠD/ŠK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2.II/10 Tandemová výuka v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2.V/7 Tandemové vzdělávání v ŠD/ŠK</a:t>
            </a:r>
            <a:endParaRPr lang="cs-CZ" sz="12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805011" y="1534513"/>
            <a:ext cx="761534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  <a:endParaRPr lang="cs-CZ" sz="1600" dirty="0"/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2.I/6 Vzdělávání pedagogických pracovníků MŠ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2.I/9 Nové metody ve vzdělávání předškolních dětí</a:t>
            </a:r>
          </a:p>
        </p:txBody>
      </p:sp>
    </p:spTree>
    <p:extLst>
      <p:ext uri="{BB962C8B-B14F-4D97-AF65-F5344CB8AC3E}">
        <p14:creationId xmlns:p14="http://schemas.microsoft.com/office/powerpoint/2010/main" val="33678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54045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Sdílení zkušeností mezi školami, vzájemné setkávání a navštěvování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50" y="7200902"/>
            <a:ext cx="16430625" cy="24834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Šablonu Sdílení zkušeností pedagogů jsme si v prvním kole Šablon nevybrali</a:t>
            </a:r>
            <a:b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z jednoho důvodu. Jsme málotřídní škola. Pro sdílení jsme tak využívali setkávání při dalším vzdělávání. Přesto tuto Šablonu považujeme z hlediska rozvoje gramotností, profesního rozvoje za jednu z nejdůležitějších.</a:t>
            </a:r>
          </a:p>
          <a:p>
            <a:pPr marL="0">
              <a:buNone/>
            </a:pP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Jovanka Rybová, ZŠ a MŠ Kyjov – Bohuslavice</a:t>
            </a:r>
            <a:endParaRPr lang="cs-CZ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71525" y="2252910"/>
            <a:ext cx="10740669" cy="3338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Sdílení zkušeností pedagogů z různých škol ocenili naprosto všichni zúčastnění. Mohli jsme nahlédnout do škol a navštívit úspěšné kolegy, kteří nám rádi poodhalili svá know-how. Domnívám se, že pro obě strany je to přínosem, protože dojde ke sdílení zkušeností, které se osvědčily, nebo naopak dojde k radám, čeho se při výuce vyvarovat, co se nepodařilo.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Marie Effenberger Rychlá, ZŠ a MŠ Rohle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131" y="1484224"/>
            <a:ext cx="6344292" cy="52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550" y="629678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00150" y="5849285"/>
            <a:ext cx="15659100" cy="3699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Sdílení zkušeností pedagogů z různých škol poskytuje inspiraci pro vlastní výuku a čemu je dobré se ve výuce vyvarovat.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Podmínkou účinné externí spolupráce je její společné plánování a hodnocení. V týmu vzájemně se podporujících škol by neměl chybět někdo s rozvinutými mentorskými či koordinačními schopnostmi.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42953" y="1436359"/>
            <a:ext cx="76153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12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2.II/9 Sdílení zkušeností pedagogů z různých škol / školských zařízení prostřednictvím vzájemných návštěv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2.V/6 Sdílení zkušeností pedagogů z různých škol / školských zařízení prostřednictvím vzájemných návštěv (ŠD/ŠK)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400" dirty="0"/>
              <a:t>2.II/14 Zapojení odborníka z praxe do výuky v ZŠ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9701103" y="1335115"/>
            <a:ext cx="761534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12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2.I/8 Sdílení zkušeností pedagogů z různých škol / školských zařízení prostřednictvím vzájemných návštěv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400" dirty="0"/>
              <a:t>2.I/10 Zapojení odborníka z praxe do vzdělávání v 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2.I/14 Odborně zaměřená tematická setkávání a spolupráce s rodiči dětí v 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2.I/15 Komunitně osvětová setkávání</a:t>
            </a:r>
          </a:p>
        </p:txBody>
      </p:sp>
    </p:spTree>
    <p:extLst>
      <p:ext uri="{BB962C8B-B14F-4D97-AF65-F5344CB8AC3E}">
        <p14:creationId xmlns:p14="http://schemas.microsoft.com/office/powerpoint/2010/main" val="11214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370390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Moderní digitální technologie umožňující sdílení zkušeností  i efektivní a netradiční práci se žáky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7250" y="2844991"/>
            <a:ext cx="10300485" cy="369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Díky realizaci Šablony získá každý zapojený pedagogický pracovník metodickou, ale i technickou podporu odborníka na ICT, často kolegy, učitele ZŠ, koordinátora a metodika ICT. Díky spolupráci s ním, ale i sdílení zkušeností všech zapojených pedagogů se tak opět významně rozšíří okruh možností kolegiální podpory a spolupráce, sdílení a vzájemné inspirace.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073" y="2358734"/>
            <a:ext cx="6217265" cy="51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4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550" y="629678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98839" y="4371179"/>
            <a:ext cx="15659100" cy="5004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Při plánování se zaměřte na to, jaké dovednosti, zkušenosti a potřeby v této oblasti mají vaši učitelé a podpořte je v jejich dalším profesním rozvoji.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Ze Šablon můžete pořídit také potřebné vybavení pro učitele i žáky (podle konkrétních podmínek vaší školy můžete zvážit pořízení digitálních technologií i pro děti).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Myslete vždy na to, že materiální zázemí je pouze jedním z prostředků k rozvoji digitální gramotnosti dětí a žáků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256421" y="1437561"/>
            <a:ext cx="761534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3200" dirty="0"/>
              <a:t>2.I/11 Využití ICT ve vzdělávání v MŠ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28653" y="1437561"/>
            <a:ext cx="761534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8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  <a:endParaRPr lang="cs-CZ" sz="1400" i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800" dirty="0"/>
              <a:t>2.II/15 Zapojení ICT technika do výuky v 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2.II/16 Využití ICT ve vzdělávání v 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2.V/10 Využití ICT ve vzdělávání v ŠK/ŠK</a:t>
            </a:r>
          </a:p>
        </p:txBody>
      </p:sp>
    </p:spTree>
    <p:extLst>
      <p:ext uri="{BB962C8B-B14F-4D97-AF65-F5344CB8AC3E}">
        <p14:creationId xmlns:p14="http://schemas.microsoft.com/office/powerpoint/2010/main" val="30123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Podporujeme pedagogy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základních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mateřských škol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v jejich snaze rozvíjet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</a:t>
            </a:r>
            <a:b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(tzv. základní gramotnosti) i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informatické myšlení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žáků a dětí.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Aktivizujeme školy, rozvíjíme gramotnosti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65" y="4229100"/>
            <a:ext cx="8581878" cy="5231810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0" y="4600969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Spolupracujeme k 6. 11. 2018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35 pilotními školami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(plán doplnit o další 1 školu).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8042" y="8267700"/>
            <a:ext cx="733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50418" y="2111388"/>
            <a:ext cx="173164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93094" y="5676900"/>
            <a:ext cx="15659100" cy="3699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Při plánování se zaměřte na to, jestli má odborník, kterého chcete pozvat do školy, nějaké zkušenosti v práci se školami, je členem odborné profesní organizace supervizorů, mentorů či koučů a jaký ctí etický kodex.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Zkušení a profesionální odborníci mohou být velmi užiteční pro rozvoj vašich pracovníků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50418" y="656141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Kolegiální podpora formou interního  i externího mentoringu,  koučinku i supervize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19241" y="2803886"/>
            <a:ext cx="76153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cs-CZ" sz="3200" dirty="0"/>
              <a:t>2.I/7 Profesní rozvoj předškolních pedagogů prostřednictvím supervize/mentoringu/koučinku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21771" y="2681335"/>
            <a:ext cx="76153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3200" dirty="0"/>
              <a:t>2.II/13 Profesní rozvoj pedagogů ZŠ prostřednictvím supervize/mentoringu/koučinku</a:t>
            </a:r>
          </a:p>
        </p:txBody>
      </p:sp>
    </p:spTree>
    <p:extLst>
      <p:ext uri="{BB962C8B-B14F-4D97-AF65-F5344CB8AC3E}">
        <p14:creationId xmlns:p14="http://schemas.microsoft.com/office/powerpoint/2010/main" val="22647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2534950"/>
            <a:ext cx="16022782" cy="6418550"/>
          </a:xfrm>
        </p:spPr>
        <p:txBody>
          <a:bodyPr/>
          <a:lstStyle/>
          <a:p>
            <a:pPr marL="2286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dirty="0"/>
              <a:t>Vyšla 31. října 2018, příjem žádostí do 28. 2. 2019</a:t>
            </a:r>
          </a:p>
          <a:p>
            <a:pPr marL="2286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dirty="0"/>
              <a:t>Soutěžní výzva. Široké spektrum příjemců. Alokace 500 mil. Kč</a:t>
            </a:r>
          </a:p>
          <a:p>
            <a:pPr marL="2286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dirty="0"/>
              <a:t>Povinně alespoň jedna z aktivit:</a:t>
            </a:r>
          </a:p>
          <a:p>
            <a:pPr marL="914400" lvl="1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/>
              <a:t>Aktivita č. 2 – Podpora vzniku digitálních vzdělávacích zdrojů</a:t>
            </a:r>
          </a:p>
          <a:p>
            <a:pPr marL="914400" lvl="1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/>
              <a:t>Aktivita č. 3 – Propojování formálního a neformálního vzdělávání ve spolupráci s kulturními/paměťovými institucemi, science centry a ekocentry</a:t>
            </a:r>
          </a:p>
          <a:p>
            <a:pPr marL="914400" lvl="1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/>
              <a:t>Aktivita č. 4 – Podpora digitálních kompetencí pedagogických pracovníků škol</a:t>
            </a:r>
          </a:p>
          <a:p>
            <a:pPr marL="914400" lvl="1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/>
              <a:t>Aktivita č. 5 – Šíření příkladů dobré praxe škol</a:t>
            </a:r>
          </a:p>
          <a:p>
            <a:pPr marL="2286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b="1" dirty="0"/>
              <a:t>Máte zajímavý obsah pro děti, žáky, učitele? „Digitalizujte“! (bude pak dostupné pod </a:t>
            </a:r>
            <a:r>
              <a:rPr lang="cs-CZ" sz="3600" b="1" dirty="0" err="1"/>
              <a:t>Creative</a:t>
            </a:r>
            <a:r>
              <a:rPr lang="cs-CZ" sz="3600" b="1" dirty="0"/>
              <a:t> </a:t>
            </a:r>
            <a:r>
              <a:rPr lang="cs-CZ" sz="3600" b="1" dirty="0" err="1"/>
              <a:t>Commons</a:t>
            </a:r>
            <a:r>
              <a:rPr lang="cs-CZ" sz="3600" b="1" dirty="0"/>
              <a:t> nebo jako „MOOC“) Chcete digitálně vzdělávat učitele? Prostudujte DIGCOMPEDU a připravte obsahy vzdělávání.</a:t>
            </a:r>
          </a:p>
          <a:p>
            <a:pPr marL="2286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36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69818" y="887989"/>
            <a:ext cx="16860982" cy="1283711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Výzva Implementace strategie digitálního vzdělávání 2</a:t>
            </a:r>
          </a:p>
        </p:txBody>
      </p:sp>
    </p:spTree>
    <p:extLst>
      <p:ext uri="{BB962C8B-B14F-4D97-AF65-F5344CB8AC3E}">
        <p14:creationId xmlns:p14="http://schemas.microsoft.com/office/powerpoint/2010/main" val="111673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69818" y="887989"/>
            <a:ext cx="16860982" cy="1283711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Gramotnosti.pro/web/DIGCOMPEDU</a:t>
            </a:r>
          </a:p>
        </p:txBody>
      </p:sp>
      <p:pic>
        <p:nvPicPr>
          <p:cNvPr id="1026" name="Picture 2" descr="https://clanky.rvp.cz/wp-content/upload/obrazky/21855/0.png?07535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19299"/>
            <a:ext cx="14401800" cy="72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8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2177143"/>
            <a:ext cx="1562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</a:t>
            </a:r>
            <a:b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přehlednější…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210800" y="5148064"/>
            <a:ext cx="67382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</a:t>
            </a:r>
            <a:r>
              <a:rPr lang="cs-CZ" sz="32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aplikace pro vlastní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hodnocení digitálních kompetencí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zároveň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plánovací nástroj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další profesní rozvoj v této oblasti. </a:t>
            </a:r>
          </a:p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3122" y="5144512"/>
            <a:ext cx="6178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katalog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webů. Umožní vyhledávat, hodnotit, komentovat, vytvářet tematické kolekce, sdílet inspiraci…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43122" y="8699331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38" y="804259"/>
            <a:ext cx="3868380" cy="3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Přidejte se k nám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122" y="2629431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Inspirujte se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příspěvky z oblasti gramotností,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navštivte nás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0" y="4099596"/>
            <a:ext cx="1787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Chcete získávat novinky?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Přihlaste se k odběru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newsletteru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www.gramotnosti.pro/#</a:t>
            </a:r>
            <a:r>
              <a:rPr lang="cs-CZ" sz="3200" dirty="0" err="1">
                <a:solidFill>
                  <a:srgbClr val="2BC3E1"/>
                </a:solidFill>
                <a:latin typeface="Arial" panose="020B0604020202020204" pitchFamily="34" charset="0"/>
              </a:rPr>
              <a:t>newsletter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5961" y="5962709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Účastněte se akcí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nebo společenství praxe,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novinky sledujte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www.gramotnostiproucitele.cz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4893" y="7825822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Zajímají vás inovace RVP.CZ?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Zapojte se do pilotování nových aplikací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759289"/>
            <a:ext cx="16506678" cy="1754326"/>
          </a:xfrm>
        </p:spPr>
        <p:txBody>
          <a:bodyPr/>
          <a:lstStyle/>
          <a:p>
            <a:r>
              <a:rPr lang="cs-CZ" dirty="0"/>
              <a:t>Děkuji za pozornost.</a:t>
            </a:r>
            <a:br>
              <a:rPr lang="en-US" dirty="0"/>
            </a:br>
            <a:r>
              <a:rPr lang="en-US" dirty="0">
                <a:hlinkClick r:id="rId2"/>
              </a:rPr>
              <a:t>Petr.Naske@nuv.cz</a:t>
            </a:r>
            <a:br>
              <a:rPr lang="en-US" dirty="0"/>
            </a:br>
            <a:r>
              <a:rPr lang="en-US" dirty="0"/>
              <a:t>774089047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27" y="804259"/>
            <a:ext cx="585216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3" y="3314700"/>
            <a:ext cx="5308580" cy="398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673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9" y="5600700"/>
            <a:ext cx="5009388" cy="385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6019" y="278747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844305" y="5540229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Projekt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13393526" y="8610659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1811126" y="8420507"/>
            <a:ext cx="1369786" cy="1092793"/>
            <a:chOff x="1699" y="0"/>
            <a:chExt cx="6137" cy="4896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4504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Pořádáme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oborová setkání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při kterých učitelé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sdílejí své zkušenosti a zlepšují své dovednosti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pro plánování konkrétních aktivit se žáky na rozvoj gramotností napříč vzdělávacími oblastmi.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Podporujeme sdílení dobré praxe – Společenství praxe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501255"/>
            <a:ext cx="7574460" cy="56808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8406" y="9410700"/>
            <a:ext cx="522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www.bit.ly/Spolecenstvipraxe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délník se zakulacenými rohy na opačné straně 7"/>
          <p:cNvSpPr/>
          <p:nvPr/>
        </p:nvSpPr>
        <p:spPr>
          <a:xfrm>
            <a:off x="9657080" y="3057854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888878" y="3082372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1. stupeň ZŠ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6" name="Obdélník se zakulacenými rohy na opačné straně 35"/>
          <p:cNvSpPr/>
          <p:nvPr/>
        </p:nvSpPr>
        <p:spPr>
          <a:xfrm>
            <a:off x="9657080" y="369600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9150" y="3725645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Předškolní vzdělávání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7" name="Obdélník se zakulacenými rohy na opačné straně 36"/>
          <p:cNvSpPr/>
          <p:nvPr/>
        </p:nvSpPr>
        <p:spPr>
          <a:xfrm>
            <a:off x="9657080" y="4334869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8" name="Obdélník se zakulacenými rohy na opačné straně 37"/>
          <p:cNvSpPr/>
          <p:nvPr/>
        </p:nvSpPr>
        <p:spPr>
          <a:xfrm>
            <a:off x="9657080" y="4982782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0181070" y="4347404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Český jazyk a literatura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10972800" y="4959650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Matematika a její aplikace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9" name="Obdélník se zakulacenými rohy na opačné straně 38"/>
          <p:cNvSpPr/>
          <p:nvPr/>
        </p:nvSpPr>
        <p:spPr>
          <a:xfrm>
            <a:off x="9659679" y="561915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0" name="Obdélník se zakulacenými rohy na opačné straně 39"/>
          <p:cNvSpPr/>
          <p:nvPr/>
        </p:nvSpPr>
        <p:spPr>
          <a:xfrm>
            <a:off x="9659679" y="625285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181070" y="5625361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Cizí jazyky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1" name="Obdélník se zakulacenými rohy na opačné straně 40"/>
          <p:cNvSpPr/>
          <p:nvPr/>
        </p:nvSpPr>
        <p:spPr>
          <a:xfrm>
            <a:off x="9657080" y="6891205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551601" y="6934516"/>
            <a:ext cx="40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svět práce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2" name="Obdélník se zakulacenými rohy na opačné straně 41"/>
          <p:cNvSpPr/>
          <p:nvPr/>
        </p:nvSpPr>
        <p:spPr>
          <a:xfrm>
            <a:off x="9657080" y="752862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3" name="Obdélník se zakulacenými rohy na opačné straně 42"/>
          <p:cNvSpPr/>
          <p:nvPr/>
        </p:nvSpPr>
        <p:spPr>
          <a:xfrm>
            <a:off x="9641131" y="8166051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4" name="Obdélník se zakulacenými rohy na opačné straně 43"/>
          <p:cNvSpPr/>
          <p:nvPr/>
        </p:nvSpPr>
        <p:spPr>
          <a:xfrm>
            <a:off x="9641131" y="878662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1907459" y="7592270"/>
            <a:ext cx="329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zdraví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2649" y="8819205"/>
            <a:ext cx="3638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Umění a kultura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1863461" y="8217651"/>
            <a:ext cx="327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příroda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5" name="Obdélník se zakulacenými rohy na opačné straně 44"/>
          <p:cNvSpPr/>
          <p:nvPr/>
        </p:nvSpPr>
        <p:spPr>
          <a:xfrm>
            <a:off x="9641131" y="942203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684065" y="9416213"/>
            <a:ext cx="630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společnost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0181070" y="6296425"/>
            <a:ext cx="7053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Informační a komunikační technologie</a:t>
            </a:r>
            <a:endParaRPr lang="en-US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143000" y="2247900"/>
            <a:ext cx="167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sdílenou představu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 pojetí a významu gramotností ve vzdělávání při setkávání odborníků na gramotnosti, učitelů, akademiků apod.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Realizujeme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pro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čtenářskou, matematickou 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a digitální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Spolupracujeme s odbornou veřejností na tématu gramotností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82200" y="5558636"/>
            <a:ext cx="6743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30. 10. 2018 v Brně </a:t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a </a:t>
            </a:r>
            <a:r>
              <a:rPr lang="cs-CZ" sz="2800" b="1" dirty="0" err="1">
                <a:solidFill>
                  <a:srgbClr val="2BC3E1"/>
                </a:solidFill>
                <a:latin typeface="Arial" panose="020B0604020202020204" pitchFamily="34" charset="0"/>
              </a:rPr>
              <a:t>inform</a:t>
            </a: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. myšlení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32787" y="6924475"/>
            <a:ext cx="4442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7. 11. 2018 v Praze </a:t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matematická gramotnost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82056" y="8252214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3. 12. 2018 v Plzni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čtenářská gramotnost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5120161"/>
            <a:ext cx="6903720" cy="42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81000" y="2544740"/>
            <a:ext cx="63137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 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Gramotnosti.pro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aktuality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 oblasti gramotností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blog Gramotnosti v praxi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www.gramotnosti.blogy.rvp.cz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cs-CZ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inspirativní příspěvky</a:t>
            </a:r>
            <a:endParaRPr lang="cs-CZ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Popularizujeme téma gramotností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61640"/>
            <a:ext cx="5486400" cy="495866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2660084" y="2532009"/>
            <a:ext cx="5056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Účastnili jsme se…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Mezinárodního dne gramotností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jsme realizovali den s technologiemi.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Zúčastnili jsme se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běhu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za gramotnosti.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576344"/>
            <a:ext cx="5257800" cy="3377156"/>
          </a:xfrm>
          <a:prstGeom prst="rect">
            <a:avLst/>
          </a:prstGeom>
        </p:spPr>
      </p:pic>
      <p:sp>
        <p:nvSpPr>
          <p:cNvPr id="10" name="TextBox 23"/>
          <p:cNvSpPr txBox="1"/>
          <p:nvPr/>
        </p:nvSpPr>
        <p:spPr>
          <a:xfrm>
            <a:off x="6591299" y="2493645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Pilotní školy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Naše školy prezentují zapojení do projektu na školním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webu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Plánované </a:t>
            </a:r>
            <a:r>
              <a:rPr lang="cs-CZ" b="0" dirty="0" err="1"/>
              <a:t>kurikulární</a:t>
            </a:r>
            <a:r>
              <a:rPr lang="cs-CZ" b="0" dirty="0"/>
              <a:t> změny – digitální gramotnost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43122" y="2315587"/>
            <a:ext cx="1536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411200" y="9410700"/>
            <a:ext cx="44196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© NÚV, Daniela Růžičková</a:t>
            </a:r>
          </a:p>
        </p:txBody>
      </p:sp>
    </p:spTree>
    <p:extLst>
      <p:ext uri="{BB962C8B-B14F-4D97-AF65-F5344CB8AC3E}">
        <p14:creationId xmlns:p14="http://schemas.microsoft.com/office/powerpoint/2010/main" val="23643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563600" y="9563100"/>
            <a:ext cx="44196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© NÚV, Daniela Růžičková</a:t>
            </a:r>
          </a:p>
        </p:txBody>
      </p:sp>
    </p:spTree>
    <p:extLst>
      <p:ext uri="{BB962C8B-B14F-4D97-AF65-F5344CB8AC3E}">
        <p14:creationId xmlns:p14="http://schemas.microsoft.com/office/powerpoint/2010/main" val="40407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"/>
            <a:ext cx="18288000" cy="10287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563600" y="9563100"/>
            <a:ext cx="44196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© NÚV, Daniela Růžičková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05200" y="2006663"/>
            <a:ext cx="4419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32/32 hodin ICT </a:t>
            </a:r>
          </a:p>
          <a:p>
            <a:r>
              <a:rPr lang="cs-CZ" b="1" dirty="0">
                <a:solidFill>
                  <a:srgbClr val="FF0000"/>
                </a:solidFill>
              </a:rPr>
              <a:t>z 4720/4880 hodin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801600" y="1680002"/>
            <a:ext cx="4419600" cy="1338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64/128 hodin </a:t>
            </a:r>
            <a:r>
              <a:rPr lang="en-US" b="1" u="sng" dirty="0" err="1">
                <a:solidFill>
                  <a:srgbClr val="FF0000"/>
                </a:solidFill>
              </a:rPr>
              <a:t>informatiky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z 4720/4880 hodin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+ ICT</a:t>
            </a:r>
            <a:r>
              <a:rPr lang="cs-CZ" b="1" dirty="0">
                <a:solidFill>
                  <a:srgbClr val="FF0000"/>
                </a:solidFill>
              </a:rPr>
              <a:t>/DG v oborech</a:t>
            </a:r>
          </a:p>
        </p:txBody>
      </p:sp>
    </p:spTree>
    <p:extLst>
      <p:ext uri="{BB962C8B-B14F-4D97-AF65-F5344CB8AC3E}">
        <p14:creationId xmlns:p14="http://schemas.microsoft.com/office/powerpoint/2010/main" val="18003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Šablony II a gramotnosti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69818" y="2534950"/>
            <a:ext cx="8715375" cy="600551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Průvodce a inspirace pro pedagogické vedení škol v oblasti rozvoje gramotností </a:t>
            </a:r>
            <a:r>
              <a:rPr lang="cs-CZ" sz="3600" u="sng" dirty="0">
                <a:hlinkClick r:id="rId3"/>
              </a:rPr>
              <a:t>https://gramotnosti.pro/web/</a:t>
            </a:r>
            <a:r>
              <a:rPr lang="cs-CZ" sz="3600" b="1" u="sng" dirty="0">
                <a:hlinkClick r:id="rId3"/>
              </a:rPr>
              <a:t>sablony </a:t>
            </a:r>
            <a:endParaRPr lang="cs-CZ" sz="3600" b="1" u="sng" dirty="0"/>
          </a:p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Doprovodné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v sekci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AudioVideo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Metodického portálu RVP.CZ</a:t>
            </a:r>
          </a:p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200" u="sng" dirty="0">
                <a:hlinkClick r:id="rId5"/>
              </a:rPr>
              <a:t>https://gramotnosti.pro/web/</a:t>
            </a:r>
            <a:r>
              <a:rPr lang="cs-CZ" sz="3200" b="1" u="sng" dirty="0">
                <a:hlinkClick r:id="rId5"/>
              </a:rPr>
              <a:t>sablonyvideo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Materiál doplňuje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Příklady dobré praxe realizace šablon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(NIDV)</a:t>
            </a:r>
          </a:p>
          <a:p>
            <a:pPr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902" y="638606"/>
            <a:ext cx="6400799" cy="87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4D0B35-C2FB-446A-9C76-E7BEFEF78366}">
  <ds:schemaRefs>
    <ds:schemaRef ds:uri="http://schemas.microsoft.com/office/2006/metadata/properties"/>
    <ds:schemaRef ds:uri="http://schemas.microsoft.com/office/infopath/2007/PartnerControls"/>
    <ds:schemaRef ds:uri="7ffaba63-cadb-4ee0-afcd-3a4a42323a6d"/>
  </ds:schemaRefs>
</ds:datastoreItem>
</file>

<file path=customXml/itemProps2.xml><?xml version="1.0" encoding="utf-8"?>
<ds:datastoreItem xmlns:ds="http://schemas.openxmlformats.org/officeDocument/2006/customXml" ds:itemID="{A011A8C0-DD52-4330-A539-BF1746BA18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E048C-ADBB-409A-8AC6-08A52EAB9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8563</TotalTime>
  <Words>1633</Words>
  <Application>Microsoft Office PowerPoint</Application>
  <PresentationFormat>Vlastní</PresentationFormat>
  <Paragraphs>193</Paragraphs>
  <Slides>26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GENARAL LAYOUTS</vt:lpstr>
      <vt:lpstr>Prezentace aplikace PowerPoint</vt:lpstr>
      <vt:lpstr>Aktivizujeme školy, rozvíjíme gramotnosti</vt:lpstr>
      <vt:lpstr>Podporujeme sdílení dobré praxe – Společenství praxe</vt:lpstr>
      <vt:lpstr>Spolupracujeme s odbornou veřejností na tématu gramotností</vt:lpstr>
      <vt:lpstr>Popularizujeme téma gramotností</vt:lpstr>
      <vt:lpstr>Plánované kurikulární změny – digitální gramotnost</vt:lpstr>
      <vt:lpstr>Prezentace aplikace PowerPoint</vt:lpstr>
      <vt:lpstr>Prezentace aplikace PowerPoint</vt:lpstr>
      <vt:lpstr>Šablony II a gramotnosti</vt:lpstr>
      <vt:lpstr>Porozumění povaze a možnostem gramotností v plánování a realizaci výuky - učitelé vědí, co jsou gramotnosti a jak je ve výuce rozvíjet</vt:lpstr>
      <vt:lpstr>Prezentace aplikace PowerPoint</vt:lpstr>
      <vt:lpstr>Rozvíjení gramotností napříč vyučovacími předměty - rozvoj gramotností se týká všech učitelů a všech vyučovacích předmětů </vt:lpstr>
      <vt:lpstr>Prezentace aplikace PowerPoint</vt:lpstr>
      <vt:lpstr>Sdílení zkušeností a vzájemná podpora probíhající koordinovaně na úrovni škol</vt:lpstr>
      <vt:lpstr>Prezentace aplikace PowerPoint</vt:lpstr>
      <vt:lpstr>Sdílení zkušeností mezi školami, vzájemné setkávání a navštěvování</vt:lpstr>
      <vt:lpstr>Prezentace aplikace PowerPoint</vt:lpstr>
      <vt:lpstr>Moderní digitální technologie umožňující sdílení zkušeností  i efektivní a netradiční práci se žáky</vt:lpstr>
      <vt:lpstr>Prezentace aplikace PowerPoint</vt:lpstr>
      <vt:lpstr>Kolegiální podpora formou interního  i externího mentoringu,  koučinku i supervize</vt:lpstr>
      <vt:lpstr>Výzva Implementace strategie digitálního vzdělávání 2</vt:lpstr>
      <vt:lpstr>Gramotnosti.pro/web/DIGCOMPEDU</vt:lpstr>
      <vt:lpstr>Inovujeme Metodický portál RVP.CZ</vt:lpstr>
      <vt:lpstr>Přidejte se k nám</vt:lpstr>
      <vt:lpstr>Děkuji za pozornost. Petr.Naske@nuv.cz 774089047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Naske Petr</cp:lastModifiedBy>
  <cp:revision>1156</cp:revision>
  <dcterms:created xsi:type="dcterms:W3CDTF">2015-01-20T11:47:48Z</dcterms:created>
  <dcterms:modified xsi:type="dcterms:W3CDTF">2018-11-12T15:08:28Z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