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6" r:id="rId1"/>
  </p:sldMasterIdLst>
  <p:notesMasterIdLst>
    <p:notesMasterId r:id="rId23"/>
  </p:notesMasterIdLst>
  <p:sldIdLst>
    <p:sldId id="324" r:id="rId2"/>
    <p:sldId id="685" r:id="rId3"/>
    <p:sldId id="686" r:id="rId4"/>
    <p:sldId id="702" r:id="rId5"/>
    <p:sldId id="718" r:id="rId6"/>
    <p:sldId id="693" r:id="rId7"/>
    <p:sldId id="694" r:id="rId8"/>
    <p:sldId id="689" r:id="rId9"/>
    <p:sldId id="690" r:id="rId10"/>
    <p:sldId id="691" r:id="rId11"/>
    <p:sldId id="706" r:id="rId12"/>
    <p:sldId id="707" r:id="rId13"/>
    <p:sldId id="708" r:id="rId14"/>
    <p:sldId id="709" r:id="rId15"/>
    <p:sldId id="710" r:id="rId16"/>
    <p:sldId id="711" r:id="rId17"/>
    <p:sldId id="716" r:id="rId18"/>
    <p:sldId id="712" r:id="rId19"/>
    <p:sldId id="663" r:id="rId20"/>
    <p:sldId id="651" r:id="rId21"/>
    <p:sldId id="650" r:id="rId22"/>
  </p:sldIdLst>
  <p:sldSz cx="18288000" cy="10287000"/>
  <p:notesSz cx="6858000" cy="9144000"/>
  <p:embeddedFontLst>
    <p:embeddedFont>
      <p:font typeface="Roboto Condensed" panose="020B0604020202020204" charset="0"/>
      <p:regular r:id="rId24"/>
      <p:bold r:id="rId25"/>
      <p:italic r:id="rId26"/>
      <p:boldItalic r:id="rId27"/>
    </p:embeddedFont>
    <p:embeddedFont>
      <p:font typeface="Roboto" panose="020B0604020202020204" charset="0"/>
      <p:regular r:id="rId28"/>
      <p:bold r:id="rId29"/>
      <p:italic r:id="rId30"/>
      <p:boldItalic r:id="rId31"/>
    </p:embeddedFont>
  </p:embeddedFontLst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8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C3E1"/>
    <a:srgbClr val="F2B800"/>
    <a:srgbClr val="4FA7EF"/>
    <a:srgbClr val="F250F2"/>
    <a:srgbClr val="45E33D"/>
    <a:srgbClr val="E642DE"/>
    <a:srgbClr val="64D4EA"/>
    <a:srgbClr val="4CCCE6"/>
    <a:srgbClr val="6CD5EA"/>
    <a:srgbClr val="57C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9" autoAdjust="0"/>
    <p:restoredTop sz="96305" autoAdjust="0"/>
  </p:normalViewPr>
  <p:slideViewPr>
    <p:cSldViewPr>
      <p:cViewPr varScale="1">
        <p:scale>
          <a:sx n="49" d="100"/>
          <a:sy n="49" d="100"/>
        </p:scale>
        <p:origin x="924" y="54"/>
      </p:cViewPr>
      <p:guideLst>
        <p:guide orient="horz" pos="3240"/>
        <p:guide pos="5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408"/>
    </p:cViewPr>
  </p:sorterViewPr>
  <p:notesViewPr>
    <p:cSldViewPr>
      <p:cViewPr varScale="1">
        <p:scale>
          <a:sx n="85" d="100"/>
          <a:sy n="85" d="100"/>
        </p:scale>
        <p:origin x="316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30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uk-U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0" y="8839200"/>
            <a:ext cx="68564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D9C3A12-1E0F-412B-B376-8089A55D946C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pPr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30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371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9C3A12-1E0F-412B-B376-8089A55D946C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1371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uk-U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550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pPr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6920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A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47700"/>
            <a:ext cx="0" cy="1028700"/>
          </a:xfrm>
          <a:prstGeom prst="line">
            <a:avLst/>
          </a:prstGeom>
          <a:ln w="63500">
            <a:solidFill>
              <a:srgbClr val="2BC3E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704850" y="9429750"/>
            <a:ext cx="0" cy="59055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943122" y="804259"/>
            <a:ext cx="1650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000" b="1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0" name="Title 7"/>
          <p:cNvSpPr txBox="1">
            <a:spLocks/>
          </p:cNvSpPr>
          <p:nvPr userDrawn="1"/>
        </p:nvSpPr>
        <p:spPr>
          <a:xfrm>
            <a:off x="952500" y="9540169"/>
            <a:ext cx="164973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2800" dirty="0" smtClean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KIPR</a:t>
            </a:r>
            <a:endParaRPr lang="en-US" sz="2800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3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04850" y="9429750"/>
            <a:ext cx="0" cy="59055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7"/>
          <p:cNvSpPr txBox="1">
            <a:spLocks/>
          </p:cNvSpPr>
          <p:nvPr userDrawn="1"/>
        </p:nvSpPr>
        <p:spPr>
          <a:xfrm>
            <a:off x="952500" y="9540169"/>
            <a:ext cx="164973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2800" dirty="0" smtClean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</a:rPr>
              <a:t>KIPR</a:t>
            </a:r>
            <a:endParaRPr lang="en-US" sz="2800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620000" y="2476500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smtClean="0"/>
              <a:t>Kliknutím na ikonu přidáte obrázek.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44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"/>
          <p:cNvSpPr>
            <a:spLocks noGrp="1"/>
          </p:cNvSpPr>
          <p:nvPr>
            <p:ph type="pic" sz="quarter" idx="12"/>
          </p:nvPr>
        </p:nvSpPr>
        <p:spPr>
          <a:xfrm>
            <a:off x="-4763" y="0"/>
            <a:ext cx="18288000" cy="10287000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64772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4B9C-0017-4DE3-9021-3A579ABB97E7}" type="datetimeFigureOut">
              <a:rPr lang="cs-CZ" smtClean="0"/>
              <a:t>13.11.2018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E79E-55D7-4156-98C6-3B1405AFFA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40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734" r:id="rId2"/>
    <p:sldLayoutId id="2147483735" r:id="rId3"/>
    <p:sldLayoutId id="2147483736" r:id="rId4"/>
    <p:sldLayoutId id="2147483737" r:id="rId5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p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pr.cz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pr.cz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2474243" y="4000500"/>
            <a:ext cx="13491914" cy="1804705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693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99804" y="1409700"/>
            <a:ext cx="8082192" cy="1066800"/>
          </a:xfrm>
          <a:prstGeom prst="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PaedDr. Petr Petráš</a:t>
            </a:r>
          </a:p>
          <a:p>
            <a:pPr algn="ctr"/>
            <a:r>
              <a:rPr lang="cs-CZ" sz="2801" b="1" dirty="0">
                <a:solidFill>
                  <a:schemeClr val="tx1"/>
                </a:solidFill>
              </a:rPr>
              <a:t>Kyjov,  SPPG</a:t>
            </a:r>
          </a:p>
        </p:txBody>
      </p:sp>
      <p:sp>
        <p:nvSpPr>
          <p:cNvPr id="3" name="Zaoblený obdélník 2"/>
          <p:cNvSpPr/>
          <p:nvPr/>
        </p:nvSpPr>
        <p:spPr>
          <a:xfrm>
            <a:off x="112223" y="3848100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STŘEDOČESKÝ</a:t>
            </a:r>
            <a:r>
              <a:rPr lang="cs-CZ" sz="280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112223" y="2781300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PRAHA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12223" y="4914900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PLZEŇSKÝ</a:t>
            </a:r>
            <a:r>
              <a:rPr lang="cs-CZ" sz="280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12224" y="5981700"/>
            <a:ext cx="4037553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KARLOVARSKÝ</a:t>
            </a:r>
            <a:r>
              <a:rPr lang="cs-CZ" sz="280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112223" y="7048500"/>
            <a:ext cx="4037553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ÚSTECKÝ</a:t>
            </a:r>
            <a:r>
              <a:rPr lang="cs-CZ" sz="280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112223" y="8115300"/>
            <a:ext cx="4037553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LIBERECKÝ</a:t>
            </a:r>
            <a:r>
              <a:rPr lang="cs-CZ" sz="280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12223" y="9182100"/>
            <a:ext cx="4037555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KRÁLOVEHRADECKÝ</a:t>
            </a:r>
            <a:r>
              <a:rPr lang="cs-CZ" sz="280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4233475" y="2781300"/>
            <a:ext cx="4148522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Mgr.Jana Janková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Praha, SPPG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4233473" y="3848100"/>
            <a:ext cx="4148523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 Ivana Štefaniaková </a:t>
            </a:r>
            <a:r>
              <a:rPr lang="cs-CZ" sz="2400" dirty="0">
                <a:solidFill>
                  <a:schemeClr val="tx1"/>
                </a:solidFill>
              </a:rPr>
              <a:t>Mladá Boleslav, SPPG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4255958" y="4914900"/>
            <a:ext cx="4126040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 Jana Mazancová </a:t>
            </a:r>
            <a:r>
              <a:rPr lang="cs-CZ" sz="2400" dirty="0">
                <a:solidFill>
                  <a:schemeClr val="tx1"/>
                </a:solidFill>
              </a:rPr>
              <a:t>Horšovský Týn, SPPG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233473" y="5981700"/>
            <a:ext cx="414852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 Hana Švarcová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Karlovy Vary, SPPG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4275944" y="7048500"/>
            <a:ext cx="4106055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Mgr.Lukáš Prostřední 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Ústí nad Labem, soc.prac</a:t>
            </a:r>
            <a:r>
              <a:rPr lang="cs-CZ" sz="280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4257208" y="8115300"/>
            <a:ext cx="4124792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Mgr.Alena Malinová 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Turnov, SPPG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4280942" y="9182100"/>
            <a:ext cx="4101056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Mgr.Tereza Horáková </a:t>
            </a:r>
            <a:r>
              <a:rPr lang="cs-CZ" sz="2400" dirty="0">
                <a:solidFill>
                  <a:schemeClr val="tx1"/>
                </a:solidFill>
              </a:rPr>
              <a:t>Hradec Králové, psycholog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9313895" y="1409700"/>
            <a:ext cx="8082192" cy="1066800"/>
          </a:xfrm>
          <a:prstGeom prst="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PaedDr. Petr Hanák, Ph.D.</a:t>
            </a:r>
          </a:p>
          <a:p>
            <a:pPr algn="ctr"/>
            <a:r>
              <a:rPr lang="cs-CZ" sz="2801" b="1" dirty="0">
                <a:solidFill>
                  <a:schemeClr val="tx1"/>
                </a:solidFill>
              </a:rPr>
              <a:t>Brno, SPPG 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9330124" y="2780567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PARDUBICKÝ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9296401" y="9182100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JIHOČESKÝ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9307634" y="8137139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VYSOČINA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9296401" y="7085874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JIHOMORAVSKÝ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9307634" y="5981700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ZLÍNSKÝ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9296399" y="4902006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MORAVSKOSLEZSKÝ</a:t>
            </a:r>
          </a:p>
        </p:txBody>
      </p:sp>
      <p:sp>
        <p:nvSpPr>
          <p:cNvPr id="24" name="Zaoblený obdélník 23"/>
          <p:cNvSpPr/>
          <p:nvPr/>
        </p:nvSpPr>
        <p:spPr>
          <a:xfrm>
            <a:off x="9330124" y="3848100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1" b="1" dirty="0">
                <a:solidFill>
                  <a:schemeClr val="tx1"/>
                </a:solidFill>
              </a:rPr>
              <a:t>OLOMOUCKÝ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13182601" y="9182100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Mgr.Miloš Majer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Strakonice, SPPG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13182601" y="8115300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Mgr.Dana Vamberová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Žďár n Sázavou, PSY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13182601" y="7048500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Mgr.Zuzana Žampachvá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Brno, SPPG</a:t>
            </a:r>
          </a:p>
        </p:txBody>
      </p:sp>
      <p:sp>
        <p:nvSpPr>
          <p:cNvPr id="28" name="Zaoblený obdélník 27"/>
          <p:cNvSpPr/>
          <p:nvPr/>
        </p:nvSpPr>
        <p:spPr>
          <a:xfrm>
            <a:off x="13182601" y="5979644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Mgr.Jitka Jarmarová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Kroměříž, SPPG</a:t>
            </a:r>
          </a:p>
        </p:txBody>
      </p:sp>
      <p:sp>
        <p:nvSpPr>
          <p:cNvPr id="29" name="Zaoblený obdélník 28"/>
          <p:cNvSpPr/>
          <p:nvPr/>
        </p:nvSpPr>
        <p:spPr>
          <a:xfrm>
            <a:off x="13182601" y="4914900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Mgr.Zuzana Pavelová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Opava, SPPG</a:t>
            </a:r>
          </a:p>
        </p:txBody>
      </p:sp>
      <p:sp>
        <p:nvSpPr>
          <p:cNvPr id="30" name="Zaoblený obdélník 29"/>
          <p:cNvSpPr/>
          <p:nvPr/>
        </p:nvSpPr>
        <p:spPr>
          <a:xfrm>
            <a:off x="13182256" y="3848100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Mgr.Ivana Poláková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Olomouc, SPPG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13182256" y="2780567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Mgr.Zuzana Ličeníková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Pardubice, SPPG</a:t>
            </a:r>
          </a:p>
        </p:txBody>
      </p:sp>
      <p:sp>
        <p:nvSpPr>
          <p:cNvPr id="46" name="Zaoblený obdélník 45"/>
          <p:cNvSpPr/>
          <p:nvPr/>
        </p:nvSpPr>
        <p:spPr>
          <a:xfrm>
            <a:off x="4717318" y="251100"/>
            <a:ext cx="9158168" cy="930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METODICKÁ SÍŤ SPC</a:t>
            </a:r>
          </a:p>
        </p:txBody>
      </p:sp>
    </p:spTree>
    <p:extLst>
      <p:ext uri="{BB962C8B-B14F-4D97-AF65-F5344CB8AC3E}">
        <p14:creationId xmlns:p14="http://schemas.microsoft.com/office/powerpoint/2010/main" val="234078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735300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Jihočeský kraj</a:t>
            </a:r>
          </a:p>
          <a:p>
            <a:pPr marL="457200" indent="-457200">
              <a:buFontTx/>
              <a:buChar char="-"/>
            </a:pPr>
            <a:r>
              <a:rPr lang="cs-CZ" sz="3200" b="1" dirty="0" smtClean="0">
                <a:solidFill>
                  <a:schemeClr val="tx2"/>
                </a:solidFill>
              </a:rPr>
              <a:t>Základní </a:t>
            </a:r>
            <a:r>
              <a:rPr lang="cs-CZ" sz="3200" b="1" dirty="0">
                <a:solidFill>
                  <a:schemeClr val="tx2"/>
                </a:solidFill>
              </a:rPr>
              <a:t>škola a Mateřská škola </a:t>
            </a:r>
            <a:r>
              <a:rPr lang="cs-CZ" sz="3200" b="1" dirty="0" smtClean="0">
                <a:solidFill>
                  <a:schemeClr val="tx2"/>
                </a:solidFill>
              </a:rPr>
              <a:t>Záhoří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</a:t>
            </a:r>
            <a:r>
              <a:rPr lang="cs-CZ" sz="3200" b="1" dirty="0" smtClean="0">
                <a:solidFill>
                  <a:schemeClr val="tx2"/>
                </a:solidFill>
              </a:rPr>
              <a:t>Větřní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Horní </a:t>
            </a:r>
            <a:r>
              <a:rPr lang="cs-CZ" sz="3200" b="1" dirty="0" smtClean="0">
                <a:solidFill>
                  <a:schemeClr val="tx2"/>
                </a:solidFill>
              </a:rPr>
              <a:t>Planá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Máj I, </a:t>
            </a:r>
            <a:r>
              <a:rPr lang="cs-CZ" sz="3200" b="1" dirty="0" smtClean="0">
                <a:solidFill>
                  <a:schemeClr val="tx2"/>
                </a:solidFill>
              </a:rPr>
              <a:t>České </a:t>
            </a:r>
            <a:r>
              <a:rPr lang="cs-CZ" sz="3200" b="1" dirty="0">
                <a:solidFill>
                  <a:schemeClr val="tx2"/>
                </a:solidFill>
              </a:rPr>
              <a:t>Budějovice</a:t>
            </a:r>
            <a:endParaRPr lang="cs-CZ" sz="3200" b="1" dirty="0" smtClean="0">
              <a:solidFill>
                <a:schemeClr val="tx2"/>
              </a:solidFill>
            </a:endParaRPr>
          </a:p>
          <a:p>
            <a:endParaRPr lang="cs-CZ" sz="3200" b="1" dirty="0" smtClean="0">
              <a:solidFill>
                <a:schemeClr val="tx2"/>
              </a:solidFill>
            </a:endParaRPr>
          </a:p>
          <a:p>
            <a:r>
              <a:rPr lang="cs-CZ" sz="4000" b="1" dirty="0" smtClean="0">
                <a:solidFill>
                  <a:schemeClr val="tx2"/>
                </a:solidFill>
              </a:rPr>
              <a:t>Jihomoravský kraj</a:t>
            </a:r>
          </a:p>
          <a:p>
            <a:r>
              <a:rPr lang="cs-CZ" sz="3200" b="1" dirty="0" smtClean="0">
                <a:solidFill>
                  <a:schemeClr val="tx2"/>
                </a:solidFill>
              </a:rPr>
              <a:t>-   Základní </a:t>
            </a:r>
            <a:r>
              <a:rPr lang="cs-CZ" sz="3200" b="1" dirty="0">
                <a:solidFill>
                  <a:schemeClr val="tx2"/>
                </a:solidFill>
              </a:rPr>
              <a:t>škola a Mateřská škola Brno</a:t>
            </a:r>
            <a:r>
              <a:rPr lang="cs-CZ" sz="3200" b="1" dirty="0" smtClean="0">
                <a:solidFill>
                  <a:schemeClr val="tx2"/>
                </a:solidFill>
              </a:rPr>
              <a:t>, Merhautova 37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r>
              <a:rPr lang="cs-CZ" sz="3200" b="1" dirty="0" smtClean="0">
                <a:solidFill>
                  <a:schemeClr val="tx2"/>
                </a:solidFill>
              </a:rPr>
              <a:t>-   Základní </a:t>
            </a:r>
            <a:r>
              <a:rPr lang="cs-CZ" sz="3200" b="1" dirty="0">
                <a:solidFill>
                  <a:schemeClr val="tx2"/>
                </a:solidFill>
              </a:rPr>
              <a:t>škola a Mateřská škola Brno</a:t>
            </a:r>
            <a:r>
              <a:rPr lang="cs-CZ" sz="3200" b="1" dirty="0" smtClean="0">
                <a:solidFill>
                  <a:schemeClr val="tx2"/>
                </a:solidFill>
              </a:rPr>
              <a:t>, Staňkova 14</a:t>
            </a:r>
          </a:p>
          <a:p>
            <a:pPr marL="457200" indent="-457200">
              <a:buFontTx/>
              <a:buChar char="-"/>
            </a:pPr>
            <a:r>
              <a:rPr lang="cs-CZ" sz="3200" b="1" dirty="0" smtClean="0">
                <a:solidFill>
                  <a:schemeClr val="tx2"/>
                </a:solidFill>
              </a:rPr>
              <a:t>Základní </a:t>
            </a:r>
            <a:r>
              <a:rPr lang="cs-CZ" sz="3200" b="1" dirty="0">
                <a:solidFill>
                  <a:schemeClr val="tx2"/>
                </a:solidFill>
              </a:rPr>
              <a:t>a mateřská škola </a:t>
            </a:r>
            <a:r>
              <a:rPr lang="cs-CZ" sz="3200" b="1" dirty="0" smtClean="0">
                <a:solidFill>
                  <a:schemeClr val="tx2"/>
                </a:solidFill>
              </a:rPr>
              <a:t>Ořechov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</a:t>
            </a:r>
            <a:r>
              <a:rPr lang="cs-CZ" sz="3200" b="1" dirty="0" smtClean="0">
                <a:solidFill>
                  <a:schemeClr val="tx2"/>
                </a:solidFill>
              </a:rPr>
              <a:t>Rohatec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Strážnice, Školní </a:t>
            </a:r>
            <a:r>
              <a:rPr lang="cs-CZ" sz="3200" b="1" dirty="0" smtClean="0">
                <a:solidFill>
                  <a:schemeClr val="tx2"/>
                </a:solidFill>
              </a:rPr>
              <a:t>283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Veselí nad Moravou, Hutník </a:t>
            </a:r>
            <a:r>
              <a:rPr lang="cs-CZ" sz="3200" b="1" dirty="0" smtClean="0">
                <a:solidFill>
                  <a:schemeClr val="tx2"/>
                </a:solidFill>
              </a:rPr>
              <a:t>1456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</a:t>
            </a:r>
            <a:r>
              <a:rPr lang="cs-CZ" sz="3200" b="1" dirty="0" smtClean="0">
                <a:solidFill>
                  <a:schemeClr val="tx2"/>
                </a:solidFill>
              </a:rPr>
              <a:t>Nedvědice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Moravské Knínice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Střední odborná škola a Střední odborné učiliště Kuřim, s.r.o.</a:t>
            </a:r>
            <a:endParaRPr lang="cs-CZ" sz="3200" b="1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endParaRPr lang="cs-CZ" sz="32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Zapojené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82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47800" y="1562100"/>
            <a:ext cx="157353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Karlovarský kraj</a:t>
            </a:r>
          </a:p>
          <a:p>
            <a:pPr marL="457200" indent="-457200">
              <a:buFontTx/>
              <a:buChar char="-"/>
            </a:pPr>
            <a:r>
              <a:rPr lang="cs-CZ" sz="3200" b="1" dirty="0" smtClean="0">
                <a:solidFill>
                  <a:schemeClr val="tx2"/>
                </a:solidFill>
              </a:rPr>
              <a:t>Základní </a:t>
            </a:r>
            <a:r>
              <a:rPr lang="cs-CZ" sz="3200" b="1" dirty="0">
                <a:solidFill>
                  <a:schemeClr val="tx2"/>
                </a:solidFill>
              </a:rPr>
              <a:t>škola Sokolov, Běžecká </a:t>
            </a:r>
            <a:r>
              <a:rPr lang="cs-CZ" sz="3200" b="1" dirty="0" smtClean="0">
                <a:solidFill>
                  <a:schemeClr val="tx2"/>
                </a:solidFill>
              </a:rPr>
              <a:t>2055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Střední škola, základní škola a mateřská škola </a:t>
            </a:r>
            <a:r>
              <a:rPr lang="cs-CZ" sz="3200" b="1" dirty="0" smtClean="0">
                <a:solidFill>
                  <a:schemeClr val="tx2"/>
                </a:solidFill>
              </a:rPr>
              <a:t>Kraslice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</a:t>
            </a:r>
            <a:r>
              <a:rPr lang="cs-CZ" sz="3200" b="1" dirty="0" smtClean="0">
                <a:solidFill>
                  <a:schemeClr val="tx2"/>
                </a:solidFill>
              </a:rPr>
              <a:t>Rotava</a:t>
            </a:r>
          </a:p>
          <a:p>
            <a:pPr marL="457200" indent="-457200">
              <a:buFontTx/>
              <a:buChar char="-"/>
            </a:pPr>
            <a:endParaRPr lang="cs-CZ" sz="3200" b="1" dirty="0">
              <a:solidFill>
                <a:schemeClr val="tx2"/>
              </a:solidFill>
            </a:endParaRPr>
          </a:p>
          <a:p>
            <a:r>
              <a:rPr lang="cs-CZ" sz="4000" b="1" dirty="0">
                <a:solidFill>
                  <a:schemeClr val="tx2"/>
                </a:solidFill>
              </a:rPr>
              <a:t>Královéhradecký </a:t>
            </a:r>
            <a:r>
              <a:rPr lang="cs-CZ" sz="4000" b="1" dirty="0" smtClean="0">
                <a:solidFill>
                  <a:schemeClr val="tx2"/>
                </a:solidFill>
              </a:rPr>
              <a:t>kraj</a:t>
            </a:r>
          </a:p>
          <a:p>
            <a:pPr marL="457200" indent="-457200">
              <a:buFontTx/>
              <a:buChar char="-"/>
            </a:pPr>
            <a:r>
              <a:rPr lang="cs-CZ" sz="3200" b="1" dirty="0" smtClean="0">
                <a:solidFill>
                  <a:schemeClr val="tx2"/>
                </a:solidFill>
              </a:rPr>
              <a:t>Masarykova </a:t>
            </a:r>
            <a:r>
              <a:rPr lang="cs-CZ" sz="3200" b="1" dirty="0">
                <a:solidFill>
                  <a:schemeClr val="tx2"/>
                </a:solidFill>
              </a:rPr>
              <a:t>základní škola, </a:t>
            </a:r>
            <a:r>
              <a:rPr lang="cs-CZ" sz="3200" b="1" dirty="0" smtClean="0">
                <a:solidFill>
                  <a:schemeClr val="tx2"/>
                </a:solidFill>
              </a:rPr>
              <a:t>Broumov</a:t>
            </a:r>
          </a:p>
          <a:p>
            <a:pPr marL="457200" indent="-457200">
              <a:buFontTx/>
              <a:buChar char="-"/>
            </a:pPr>
            <a:r>
              <a:rPr lang="pl-PL" sz="3200" b="1" dirty="0">
                <a:solidFill>
                  <a:schemeClr val="tx2"/>
                </a:solidFill>
              </a:rPr>
              <a:t>Základní škola a Mateřská </a:t>
            </a:r>
            <a:r>
              <a:rPr lang="pl-PL" sz="3200" b="1" dirty="0" smtClean="0">
                <a:solidFill>
                  <a:schemeClr val="tx2"/>
                </a:solidFill>
              </a:rPr>
              <a:t>škola Vysoké Veselí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Střední průmyslová škola, Odborná škola a Základní škola, Nové Město nad Metují </a:t>
            </a:r>
          </a:p>
          <a:p>
            <a:endParaRPr lang="cs-CZ" sz="1800" b="1" dirty="0">
              <a:solidFill>
                <a:schemeClr val="tx2"/>
              </a:solidFill>
            </a:endParaRPr>
          </a:p>
          <a:p>
            <a:r>
              <a:rPr lang="cs-CZ" sz="4000" b="1" dirty="0" smtClean="0">
                <a:solidFill>
                  <a:schemeClr val="tx2"/>
                </a:solidFill>
              </a:rPr>
              <a:t>Liberecký kraj</a:t>
            </a:r>
          </a:p>
          <a:p>
            <a:pPr marL="457200" indent="-457200">
              <a:buFontTx/>
              <a:buChar char="-"/>
            </a:pPr>
            <a:r>
              <a:rPr lang="cs-CZ" sz="3200" b="1" dirty="0" smtClean="0">
                <a:solidFill>
                  <a:schemeClr val="tx2"/>
                </a:solidFill>
              </a:rPr>
              <a:t>Základní </a:t>
            </a:r>
            <a:r>
              <a:rPr lang="cs-CZ" sz="3200" b="1" dirty="0">
                <a:solidFill>
                  <a:schemeClr val="tx2"/>
                </a:solidFill>
              </a:rPr>
              <a:t>škola Liberec, Aloisina výšina </a:t>
            </a:r>
            <a:r>
              <a:rPr lang="cs-CZ" sz="3200" b="1" dirty="0" smtClean="0">
                <a:solidFill>
                  <a:schemeClr val="tx2"/>
                </a:solidFill>
              </a:rPr>
              <a:t>642</a:t>
            </a:r>
          </a:p>
          <a:p>
            <a:pPr marL="457200" indent="-457200">
              <a:buFontTx/>
              <a:buChar char="-"/>
            </a:pPr>
            <a:r>
              <a:rPr lang="cs-CZ" sz="3200" b="1" dirty="0" smtClean="0">
                <a:solidFill>
                  <a:schemeClr val="tx2"/>
                </a:solidFill>
              </a:rPr>
              <a:t>Základní </a:t>
            </a:r>
            <a:r>
              <a:rPr lang="cs-CZ" sz="3200" b="1" dirty="0">
                <a:solidFill>
                  <a:schemeClr val="tx2"/>
                </a:solidFill>
              </a:rPr>
              <a:t>škola, Základní umělecká škola a Mateřská škola, </a:t>
            </a:r>
            <a:r>
              <a:rPr lang="cs-CZ" sz="3200" b="1" dirty="0" smtClean="0">
                <a:solidFill>
                  <a:schemeClr val="tx2"/>
                </a:solidFill>
              </a:rPr>
              <a:t>Frýdlant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Velké Hamry, Školní </a:t>
            </a:r>
            <a:r>
              <a:rPr lang="cs-CZ" sz="3200" b="1" dirty="0" smtClean="0">
                <a:solidFill>
                  <a:schemeClr val="tx2"/>
                </a:solidFill>
              </a:rPr>
              <a:t>541</a:t>
            </a:r>
          </a:p>
          <a:p>
            <a:pPr marL="457200" indent="-457200">
              <a:buFontTx/>
              <a:buChar char="-"/>
            </a:pPr>
            <a:r>
              <a:rPr lang="cs-CZ" sz="3200" b="1" dirty="0" smtClean="0">
                <a:solidFill>
                  <a:schemeClr val="tx2"/>
                </a:solidFill>
              </a:rPr>
              <a:t>Základní </a:t>
            </a:r>
            <a:r>
              <a:rPr lang="cs-CZ" sz="3200" b="1" dirty="0">
                <a:solidFill>
                  <a:schemeClr val="tx2"/>
                </a:solidFill>
              </a:rPr>
              <a:t>škola U Soudu </a:t>
            </a:r>
            <a:r>
              <a:rPr lang="cs-CZ" sz="3200" b="1" dirty="0" smtClean="0">
                <a:solidFill>
                  <a:schemeClr val="tx2"/>
                </a:solidFill>
              </a:rPr>
              <a:t>369/8, </a:t>
            </a:r>
            <a:r>
              <a:rPr lang="cs-CZ" sz="3200" b="1" dirty="0">
                <a:solidFill>
                  <a:schemeClr val="tx2"/>
                </a:solidFill>
              </a:rPr>
              <a:t>Liberec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</a:t>
            </a:r>
            <a:r>
              <a:rPr lang="cs-CZ" sz="3200" b="1" dirty="0" smtClean="0">
                <a:solidFill>
                  <a:schemeClr val="tx2"/>
                </a:solidFill>
              </a:rPr>
              <a:t>škola, ul</a:t>
            </a:r>
            <a:r>
              <a:rPr lang="cs-CZ" sz="3200" b="1" dirty="0">
                <a:solidFill>
                  <a:schemeClr val="tx2"/>
                </a:solidFill>
              </a:rPr>
              <a:t>. 5.května 64/49, </a:t>
            </a:r>
            <a:r>
              <a:rPr lang="cs-CZ" sz="3200" b="1" dirty="0" smtClean="0">
                <a:solidFill>
                  <a:schemeClr val="tx2"/>
                </a:solidFill>
              </a:rPr>
              <a:t>Liberec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pro tělesně postižené, Liberec, Lužická </a:t>
            </a:r>
            <a:r>
              <a:rPr lang="cs-CZ" sz="3200" b="1" dirty="0" smtClean="0">
                <a:solidFill>
                  <a:schemeClr val="tx2"/>
                </a:solidFill>
              </a:rPr>
              <a:t>920/7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endParaRPr lang="cs-CZ" sz="3200" dirty="0" smtClean="0"/>
          </a:p>
          <a:p>
            <a:pPr marL="457200" indent="-457200">
              <a:buFontTx/>
              <a:buChar char="-"/>
            </a:pPr>
            <a:endParaRPr lang="cs-CZ" sz="3200" b="1" dirty="0"/>
          </a:p>
          <a:p>
            <a:pPr marL="457200" indent="-457200">
              <a:buFontTx/>
              <a:buChar char="-"/>
            </a:pPr>
            <a:endParaRPr lang="cs-CZ" sz="32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Zapojené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36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7353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b="1" dirty="0" smtClean="0"/>
          </a:p>
          <a:p>
            <a:r>
              <a:rPr lang="cs-CZ" sz="4000" b="1" dirty="0" smtClean="0">
                <a:solidFill>
                  <a:schemeClr val="tx2"/>
                </a:solidFill>
              </a:rPr>
              <a:t>Moravskoslezský kraj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škola, Ostrava-Poruba</a:t>
            </a:r>
            <a:r>
              <a:rPr lang="cs-CZ" sz="3200" b="1" dirty="0" smtClean="0">
                <a:solidFill>
                  <a:schemeClr val="tx2"/>
                </a:solidFill>
              </a:rPr>
              <a:t>, Ukrajinská 19</a:t>
            </a:r>
            <a:r>
              <a:rPr lang="cs-CZ" sz="3200" b="1" dirty="0">
                <a:solidFill>
                  <a:schemeClr val="tx2"/>
                </a:solidFill>
              </a:rPr>
              <a:t> </a:t>
            </a:r>
            <a:endParaRPr lang="cs-CZ" sz="3200" b="1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 smtClean="0">
                <a:solidFill>
                  <a:schemeClr val="tx2"/>
                </a:solidFill>
              </a:rPr>
              <a:t>Základní </a:t>
            </a:r>
            <a:r>
              <a:rPr lang="cs-CZ" sz="3200" b="1" dirty="0">
                <a:solidFill>
                  <a:schemeClr val="tx2"/>
                </a:solidFill>
              </a:rPr>
              <a:t>škola logopedická s.r.o. , Ostrava - Hrabová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Bruntál, Školní 2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Andělská Hora, okres Bruntál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Bruntál, Okružní </a:t>
            </a:r>
            <a:r>
              <a:rPr lang="cs-CZ" sz="3200" b="1" dirty="0" smtClean="0">
                <a:solidFill>
                  <a:schemeClr val="tx2"/>
                </a:solidFill>
              </a:rPr>
              <a:t>38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Mateřská škola Bruntál, Okružní 23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Vyšší odborná škola DAKOL a Střední škola DAKOL, o.p.s.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r>
              <a:rPr lang="cs-CZ" sz="3200" b="1" dirty="0">
                <a:solidFill>
                  <a:schemeClr val="tx2"/>
                </a:solidFill>
              </a:rPr>
              <a:t>, Petrovice </a:t>
            </a:r>
            <a:r>
              <a:rPr lang="cs-CZ" sz="3200" b="1" dirty="0" smtClean="0">
                <a:solidFill>
                  <a:schemeClr val="tx2"/>
                </a:solidFill>
              </a:rPr>
              <a:t>u Karviné</a:t>
            </a:r>
            <a:endParaRPr lang="cs-CZ" sz="3200" b="1" dirty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Střední odborné učiliště </a:t>
            </a:r>
            <a:r>
              <a:rPr lang="cs-CZ" sz="3200" b="1" dirty="0" smtClean="0">
                <a:solidFill>
                  <a:schemeClr val="tx2"/>
                </a:solidFill>
              </a:rPr>
              <a:t>DAKOL</a:t>
            </a:r>
            <a:r>
              <a:rPr lang="cs-CZ" sz="3200" b="1" dirty="0">
                <a:solidFill>
                  <a:schemeClr val="tx2"/>
                </a:solidFill>
              </a:rPr>
              <a:t>, Petrovice </a:t>
            </a:r>
            <a:r>
              <a:rPr lang="cs-CZ" sz="3200" b="1" dirty="0" smtClean="0">
                <a:solidFill>
                  <a:schemeClr val="tx2"/>
                </a:solidFill>
              </a:rPr>
              <a:t>u </a:t>
            </a:r>
            <a:r>
              <a:rPr lang="cs-CZ" sz="3200" b="1" dirty="0">
                <a:solidFill>
                  <a:schemeClr val="tx2"/>
                </a:solidFill>
              </a:rPr>
              <a:t>Karviné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Mateřská škola Břidličná </a:t>
            </a:r>
          </a:p>
          <a:p>
            <a:pPr marL="457200" indent="-457200">
              <a:buFontTx/>
              <a:buChar char="-"/>
            </a:pPr>
            <a:endParaRPr lang="cs-CZ" sz="32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Zapojené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3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73530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Olomoucký kraj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J. A. Komenského a Mateřská škola, Přerov - </a:t>
            </a:r>
            <a:r>
              <a:rPr lang="cs-CZ" sz="3200" b="1" dirty="0" smtClean="0">
                <a:solidFill>
                  <a:schemeClr val="tx2"/>
                </a:solidFill>
              </a:rPr>
              <a:t>Předmostí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Přerov, Boženy Němcové 16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Moravský </a:t>
            </a:r>
            <a:r>
              <a:rPr lang="cs-CZ" sz="3200" b="1" dirty="0" smtClean="0">
                <a:solidFill>
                  <a:schemeClr val="tx2"/>
                </a:solidFill>
              </a:rPr>
              <a:t>Beroun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Němčice nad Hanou 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endParaRPr lang="cs-CZ" sz="3200" b="1" dirty="0">
              <a:solidFill>
                <a:schemeClr val="tx2"/>
              </a:solidFill>
            </a:endParaRPr>
          </a:p>
          <a:p>
            <a:r>
              <a:rPr lang="cs-CZ" sz="4000" b="1" dirty="0" smtClean="0">
                <a:solidFill>
                  <a:schemeClr val="tx2"/>
                </a:solidFill>
              </a:rPr>
              <a:t>Pardubický kraj</a:t>
            </a:r>
            <a:endParaRPr lang="cs-CZ" sz="3200" b="1" dirty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 smtClean="0">
                <a:solidFill>
                  <a:schemeClr val="tx2"/>
                </a:solidFill>
              </a:rPr>
              <a:t>Základní </a:t>
            </a:r>
            <a:r>
              <a:rPr lang="cs-CZ" sz="3200" b="1" dirty="0">
                <a:solidFill>
                  <a:schemeClr val="tx2"/>
                </a:solidFill>
              </a:rPr>
              <a:t>škola Vysoké </a:t>
            </a:r>
            <a:r>
              <a:rPr lang="cs-CZ" sz="3200" b="1" dirty="0" smtClean="0">
                <a:solidFill>
                  <a:schemeClr val="tx2"/>
                </a:solidFill>
              </a:rPr>
              <a:t>Mýto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Všeználek, </a:t>
            </a:r>
            <a:r>
              <a:rPr lang="cs-CZ" sz="3200" b="1" dirty="0" smtClean="0">
                <a:solidFill>
                  <a:schemeClr val="tx2"/>
                </a:solidFill>
              </a:rPr>
              <a:t>Němčice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</a:t>
            </a:r>
            <a:r>
              <a:rPr lang="cs-CZ" sz="3200" b="1" dirty="0" smtClean="0">
                <a:solidFill>
                  <a:schemeClr val="tx2"/>
                </a:solidFill>
              </a:rPr>
              <a:t>Slatiňany </a:t>
            </a:r>
          </a:p>
          <a:p>
            <a:endParaRPr lang="cs-CZ" sz="4000" b="1" dirty="0" smtClean="0">
              <a:solidFill>
                <a:schemeClr val="tx2"/>
              </a:solidFill>
            </a:endParaRPr>
          </a:p>
          <a:p>
            <a:r>
              <a:rPr lang="cs-CZ" sz="4000" b="1" dirty="0">
                <a:solidFill>
                  <a:schemeClr val="tx2"/>
                </a:solidFill>
              </a:rPr>
              <a:t>Plzeňský kraj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Josefa Hlávky, Přeštice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</a:t>
            </a:r>
            <a:r>
              <a:rPr lang="cs-CZ" sz="3200" b="1" dirty="0" smtClean="0">
                <a:solidFill>
                  <a:schemeClr val="tx2"/>
                </a:solidFill>
              </a:rPr>
              <a:t>Stod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  <a:endParaRPr lang="cs-CZ" sz="3200" dirty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Sušice, Lerchova ul. </a:t>
            </a:r>
            <a:r>
              <a:rPr lang="cs-CZ" sz="3200" b="1" dirty="0" smtClean="0">
                <a:solidFill>
                  <a:schemeClr val="tx2"/>
                </a:solidFill>
              </a:rPr>
              <a:t>1112</a:t>
            </a:r>
            <a:r>
              <a:rPr lang="cs-CZ" sz="3200" dirty="0" smtClean="0">
                <a:solidFill>
                  <a:schemeClr val="tx2"/>
                </a:solidFill>
              </a:rPr>
              <a:t>  </a:t>
            </a:r>
            <a:endParaRPr lang="cs-CZ" sz="3200" dirty="0">
              <a:solidFill>
                <a:schemeClr val="tx2"/>
              </a:solidFill>
            </a:endParaRPr>
          </a:p>
          <a:p>
            <a:endParaRPr lang="cs-CZ" sz="32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Zapojené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95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7353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cs-CZ" sz="3200" b="1" dirty="0" smtClean="0"/>
          </a:p>
          <a:p>
            <a:r>
              <a:rPr lang="cs-CZ" sz="4000" b="1" dirty="0" smtClean="0">
                <a:solidFill>
                  <a:schemeClr val="tx2"/>
                </a:solidFill>
              </a:rPr>
              <a:t>Praha</a:t>
            </a:r>
          </a:p>
          <a:p>
            <a:pPr marL="457200" indent="-457200">
              <a:buFontTx/>
              <a:buChar char="-"/>
            </a:pPr>
            <a:r>
              <a:rPr lang="pt-BR" sz="3200" b="1" dirty="0" smtClean="0">
                <a:solidFill>
                  <a:schemeClr val="tx2"/>
                </a:solidFill>
              </a:rPr>
              <a:t>ZŠ </a:t>
            </a:r>
            <a:r>
              <a:rPr lang="pt-BR" sz="3200" b="1" dirty="0">
                <a:solidFill>
                  <a:schemeClr val="tx2"/>
                </a:solidFill>
              </a:rPr>
              <a:t>a MŠ </a:t>
            </a:r>
            <a:r>
              <a:rPr lang="cs-CZ" sz="3200" b="1" dirty="0" smtClean="0">
                <a:solidFill>
                  <a:schemeClr val="tx2"/>
                </a:solidFill>
              </a:rPr>
              <a:t>Ohradní, </a:t>
            </a:r>
            <a:r>
              <a:rPr lang="pt-BR" sz="3200" b="1" dirty="0" smtClean="0">
                <a:solidFill>
                  <a:schemeClr val="tx2"/>
                </a:solidFill>
              </a:rPr>
              <a:t>Praha </a:t>
            </a:r>
            <a:r>
              <a:rPr lang="pt-BR" sz="3200" b="1" dirty="0">
                <a:solidFill>
                  <a:schemeClr val="tx2"/>
                </a:solidFill>
              </a:rPr>
              <a:t>4</a:t>
            </a:r>
            <a:r>
              <a:rPr lang="pt-BR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pro zrakově </a:t>
            </a:r>
            <a:r>
              <a:rPr lang="cs-CZ" sz="3200" b="1" dirty="0" smtClean="0">
                <a:solidFill>
                  <a:schemeClr val="tx2"/>
                </a:solidFill>
              </a:rPr>
              <a:t>postižené</a:t>
            </a:r>
            <a:r>
              <a:rPr lang="cs-CZ" sz="3200" b="1" dirty="0">
                <a:solidFill>
                  <a:schemeClr val="tx2"/>
                </a:solidFill>
              </a:rPr>
              <a:t>, Praha 2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MŠ </a:t>
            </a:r>
            <a:r>
              <a:rPr lang="cs-CZ" sz="3200" b="1" dirty="0" smtClean="0">
                <a:solidFill>
                  <a:schemeClr val="tx2"/>
                </a:solidFill>
              </a:rPr>
              <a:t>Korálek</a:t>
            </a:r>
            <a:r>
              <a:rPr lang="cs-CZ" sz="3200" b="1" dirty="0">
                <a:solidFill>
                  <a:schemeClr val="tx2"/>
                </a:solidFill>
              </a:rPr>
              <a:t>, Praha 9</a:t>
            </a:r>
          </a:p>
          <a:p>
            <a:pPr marL="457200" indent="-457200">
              <a:buFontTx/>
              <a:buChar char="-"/>
            </a:pPr>
            <a:r>
              <a:rPr lang="pl-PL" sz="3200" b="1" dirty="0">
                <a:solidFill>
                  <a:schemeClr val="tx2"/>
                </a:solidFill>
              </a:rPr>
              <a:t>Gymnázium, Praha 7, Nad Štolou 1</a:t>
            </a:r>
            <a:r>
              <a:rPr lang="pl-PL" sz="3200" dirty="0">
                <a:solidFill>
                  <a:schemeClr val="tx2"/>
                </a:solidFill>
              </a:rPr>
              <a:t> </a:t>
            </a:r>
            <a:endParaRPr lang="pl-PL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ZŠ Vodičkova, Praha 1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b="1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škola, Lyčkovo nám. 6</a:t>
            </a:r>
            <a:endParaRPr lang="cs-CZ" sz="3200" b="1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Masarykova základní škola, Praha 9-Újezd nad </a:t>
            </a:r>
            <a:r>
              <a:rPr lang="cs-CZ" sz="3200" b="1" dirty="0" smtClean="0">
                <a:solidFill>
                  <a:schemeClr val="tx2"/>
                </a:solidFill>
              </a:rPr>
              <a:t>Lesy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škola, Praha 4, Ke Kateřinkám 1400 </a:t>
            </a:r>
            <a:endParaRPr lang="cs-CZ" sz="3200" b="1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endParaRPr lang="cs-CZ" sz="3200" b="1" dirty="0"/>
          </a:p>
          <a:p>
            <a:pPr marL="457200" indent="-457200">
              <a:buFontTx/>
              <a:buChar char="-"/>
            </a:pPr>
            <a:endParaRPr lang="cs-CZ" sz="32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Zapojené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27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7353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Středočeský kraj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Příbram VII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Kolín V., Mnichovická 62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Byšice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Kamenné </a:t>
            </a:r>
            <a:r>
              <a:rPr lang="cs-CZ" sz="3200" b="1" dirty="0" smtClean="0">
                <a:solidFill>
                  <a:schemeClr val="tx2"/>
                </a:solidFill>
              </a:rPr>
              <a:t>Žehrovice</a:t>
            </a:r>
          </a:p>
          <a:p>
            <a:pPr marL="457200" indent="-457200">
              <a:buFontTx/>
              <a:buChar char="-"/>
            </a:pPr>
            <a:r>
              <a:rPr lang="cs-CZ" sz="3200" b="1" dirty="0" smtClean="0">
                <a:solidFill>
                  <a:schemeClr val="tx2"/>
                </a:solidFill>
              </a:rPr>
              <a:t>Základní </a:t>
            </a:r>
            <a:r>
              <a:rPr lang="cs-CZ" sz="3200" b="1" dirty="0">
                <a:solidFill>
                  <a:schemeClr val="tx2"/>
                </a:solidFill>
              </a:rPr>
              <a:t>škola </a:t>
            </a:r>
            <a:r>
              <a:rPr lang="cs-CZ" sz="3200" b="1" dirty="0" smtClean="0">
                <a:solidFill>
                  <a:schemeClr val="tx2"/>
                </a:solidFill>
              </a:rPr>
              <a:t>Úvaly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Dr. Edvarda Beneše, Mladá Boleslav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</a:t>
            </a:r>
            <a:r>
              <a:rPr lang="cs-CZ" sz="3200" b="1" dirty="0" smtClean="0">
                <a:solidFill>
                  <a:schemeClr val="tx2"/>
                </a:solidFill>
              </a:rPr>
              <a:t>T.G.Masaryka, Mnichovice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Libčice nad </a:t>
            </a:r>
            <a:r>
              <a:rPr lang="cs-CZ" sz="3200" b="1" dirty="0" smtClean="0">
                <a:solidFill>
                  <a:schemeClr val="tx2"/>
                </a:solidFill>
              </a:rPr>
              <a:t>Vltavou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</a:t>
            </a:r>
            <a:r>
              <a:rPr lang="cs-CZ" sz="3200" b="1" dirty="0" smtClean="0">
                <a:solidFill>
                  <a:schemeClr val="tx2"/>
                </a:solidFill>
              </a:rPr>
              <a:t>Libušín</a:t>
            </a:r>
          </a:p>
          <a:p>
            <a:pPr marL="457200" indent="-457200">
              <a:buFontTx/>
              <a:buChar char="-"/>
            </a:pPr>
            <a:endParaRPr lang="cs-CZ" sz="3200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Zapojené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46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7353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Ústecký kraj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s rozšířeným vyučováním informatiky a výpočetní techniky, Teplice, Plynárenská 2953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Litvínov-Janov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ZŠ Most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</a:t>
            </a:r>
            <a:r>
              <a:rPr lang="cs-CZ" sz="3200" b="1" dirty="0" smtClean="0">
                <a:solidFill>
                  <a:schemeClr val="tx2"/>
                </a:solidFill>
              </a:rPr>
              <a:t>Rumburk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Braňany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 Roudnice nad Labem, Školní 1803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Ústí nad Labem-Předlice</a:t>
            </a:r>
            <a:endParaRPr lang="cs-CZ" sz="3200" b="1" dirty="0" smtClean="0">
              <a:solidFill>
                <a:schemeClr val="tx2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Zapojené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87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7353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chemeClr val="tx2"/>
                </a:solidFill>
              </a:rPr>
              <a:t>Kraj Vysočina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Žďár nad Sázavou </a:t>
            </a:r>
            <a:endParaRPr lang="cs-CZ" sz="3200" b="1" dirty="0" smtClean="0">
              <a:solidFill>
                <a:schemeClr val="tx2"/>
              </a:solidFill>
            </a:endParaRPr>
          </a:p>
          <a:p>
            <a:endParaRPr lang="cs-CZ" sz="3200" b="1" dirty="0">
              <a:solidFill>
                <a:schemeClr val="tx2"/>
              </a:solidFill>
            </a:endParaRPr>
          </a:p>
          <a:p>
            <a:r>
              <a:rPr lang="cs-CZ" sz="4000" b="1" dirty="0" smtClean="0">
                <a:solidFill>
                  <a:schemeClr val="tx2"/>
                </a:solidFill>
              </a:rPr>
              <a:t>Zlínský kraj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Vsetín, Luh </a:t>
            </a:r>
            <a:r>
              <a:rPr lang="cs-CZ" sz="3200" b="1" dirty="0" smtClean="0">
                <a:solidFill>
                  <a:schemeClr val="tx2"/>
                </a:solidFill>
              </a:rPr>
              <a:t>1544</a:t>
            </a:r>
          </a:p>
          <a:p>
            <a:pPr marL="457200" indent="-457200">
              <a:buFontTx/>
              <a:buChar char="-"/>
            </a:pPr>
            <a:r>
              <a:rPr lang="cs-CZ" sz="3200" dirty="0" smtClean="0">
                <a:solidFill>
                  <a:schemeClr val="tx2"/>
                </a:solidFill>
              </a:rPr>
              <a:t> </a:t>
            </a:r>
            <a:r>
              <a:rPr lang="cs-CZ" sz="3200" b="1" dirty="0">
                <a:solidFill>
                  <a:schemeClr val="tx2"/>
                </a:solidFill>
              </a:rPr>
              <a:t>Základní škola Valašské Meziříčí, Šafaříkova </a:t>
            </a:r>
            <a:r>
              <a:rPr lang="cs-CZ" sz="3200" b="1" dirty="0" smtClean="0">
                <a:solidFill>
                  <a:schemeClr val="tx2"/>
                </a:solidFill>
              </a:rPr>
              <a:t>726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Zlín, Dřevnická </a:t>
            </a:r>
            <a:r>
              <a:rPr lang="cs-CZ" sz="3200" b="1" dirty="0" smtClean="0">
                <a:solidFill>
                  <a:schemeClr val="tx2"/>
                </a:solidFill>
              </a:rPr>
              <a:t>1790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Zlín, Nová cesta </a:t>
            </a:r>
            <a:r>
              <a:rPr lang="cs-CZ" sz="3200" b="1" dirty="0" smtClean="0">
                <a:solidFill>
                  <a:schemeClr val="tx2"/>
                </a:solidFill>
              </a:rPr>
              <a:t>268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</a:t>
            </a:r>
            <a:r>
              <a:rPr lang="cs-CZ" sz="3200" b="1" dirty="0" smtClean="0">
                <a:solidFill>
                  <a:schemeClr val="tx2"/>
                </a:solidFill>
              </a:rPr>
              <a:t>UNESCO, Uherské </a:t>
            </a:r>
            <a:r>
              <a:rPr lang="cs-CZ" sz="3200" b="1" dirty="0">
                <a:solidFill>
                  <a:schemeClr val="tx2"/>
                </a:solidFill>
              </a:rPr>
              <a:t>Hradiště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endParaRPr lang="cs-CZ" sz="32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>
                <a:solidFill>
                  <a:schemeClr val="tx2"/>
                </a:solidFill>
              </a:rPr>
              <a:t>Základní škola a Mateřská škola, Uherské Hradiště, Větrná </a:t>
            </a:r>
            <a:r>
              <a:rPr lang="cs-CZ" sz="3200" b="1" dirty="0" smtClean="0">
                <a:solidFill>
                  <a:schemeClr val="tx2"/>
                </a:solidFill>
              </a:rPr>
              <a:t>1063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endParaRPr lang="cs-CZ" sz="3200" b="1" dirty="0"/>
          </a:p>
          <a:p>
            <a:endParaRPr lang="cs-CZ" sz="32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Zapojené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49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0400" y="4589502"/>
            <a:ext cx="1188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Děkuji…</a:t>
            </a:r>
            <a:endParaRPr lang="en-US" sz="6600" b="1" dirty="0">
              <a:solidFill>
                <a:srgbClr val="2BC3E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429000" y="4457700"/>
            <a:ext cx="685800" cy="685800"/>
            <a:chOff x="6324600" y="4114799"/>
            <a:chExt cx="685800" cy="685800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6324600" y="4114799"/>
              <a:ext cx="0" cy="68580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324600" y="4114799"/>
              <a:ext cx="685800" cy="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 rot="10800000">
            <a:off x="14325600" y="5143500"/>
            <a:ext cx="685800" cy="685800"/>
            <a:chOff x="6324600" y="4114799"/>
            <a:chExt cx="685800" cy="6858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6324600" y="4114799"/>
              <a:ext cx="0" cy="68580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324600" y="4114799"/>
              <a:ext cx="685800" cy="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539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0400" y="4162842"/>
            <a:ext cx="1188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Projekt KIPR</a:t>
            </a:r>
            <a:endParaRPr lang="en-US" sz="6600" b="1" dirty="0">
              <a:solidFill>
                <a:srgbClr val="2BC3E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14800" y="3848100"/>
            <a:ext cx="685800" cy="685800"/>
            <a:chOff x="6324600" y="4114799"/>
            <a:chExt cx="685800" cy="685800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6324600" y="4114799"/>
              <a:ext cx="0" cy="68580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324600" y="4114799"/>
              <a:ext cx="685800" cy="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 rot="10800000">
            <a:off x="13335000" y="5829300"/>
            <a:ext cx="685800" cy="685800"/>
            <a:chOff x="6324600" y="4114799"/>
            <a:chExt cx="685800" cy="6858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6324600" y="4114799"/>
              <a:ext cx="0" cy="68580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324600" y="4114799"/>
              <a:ext cx="685800" cy="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010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3258800" y="7924452"/>
            <a:ext cx="5029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ústav pro vzdělávání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Kvalita-Inkluze-Poradenství-Rozvoj 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www.kipr.cz</a:t>
            </a:r>
            <a:endParaRPr lang="cs-CZ" sz="2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1066800" y="7827748"/>
            <a:ext cx="1371600" cy="1112367"/>
            <a:chOff x="1765" y="0"/>
            <a:chExt cx="6037" cy="489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765" y="0"/>
              <a:ext cx="6037" cy="4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1765" y="0"/>
              <a:ext cx="2237" cy="2444"/>
            </a:xfrm>
            <a:custGeom>
              <a:avLst/>
              <a:gdLst>
                <a:gd name="T0" fmla="*/ 5595 w 6712"/>
                <a:gd name="T1" fmla="*/ 5295 h 7333"/>
                <a:gd name="T2" fmla="*/ 5870 w 6712"/>
                <a:gd name="T3" fmla="*/ 4882 h 7333"/>
                <a:gd name="T4" fmla="*/ 6109 w 6712"/>
                <a:gd name="T5" fmla="*/ 4436 h 7333"/>
                <a:gd name="T6" fmla="*/ 6311 w 6712"/>
                <a:gd name="T7" fmla="*/ 3963 h 7333"/>
                <a:gd name="T8" fmla="*/ 6475 w 6712"/>
                <a:gd name="T9" fmla="*/ 3466 h 7333"/>
                <a:gd name="T10" fmla="*/ 6597 w 6712"/>
                <a:gd name="T11" fmla="*/ 2952 h 7333"/>
                <a:gd name="T12" fmla="*/ 6676 w 6712"/>
                <a:gd name="T13" fmla="*/ 2426 h 7333"/>
                <a:gd name="T14" fmla="*/ 6711 w 6712"/>
                <a:gd name="T15" fmla="*/ 1894 h 7333"/>
                <a:gd name="T16" fmla="*/ 6704 w 6712"/>
                <a:gd name="T17" fmla="*/ 1411 h 7333"/>
                <a:gd name="T18" fmla="*/ 6672 w 6712"/>
                <a:gd name="T19" fmla="*/ 960 h 7333"/>
                <a:gd name="T20" fmla="*/ 6612 w 6712"/>
                <a:gd name="T21" fmla="*/ 524 h 7333"/>
                <a:gd name="T22" fmla="*/ 6526 w 6712"/>
                <a:gd name="T23" fmla="*/ 103 h 7333"/>
                <a:gd name="T24" fmla="*/ 3149 w 6712"/>
                <a:gd name="T25" fmla="*/ 91 h 7333"/>
                <a:gd name="T26" fmla="*/ 3217 w 6712"/>
                <a:gd name="T27" fmla="*/ 278 h 7333"/>
                <a:gd name="T28" fmla="*/ 3277 w 6712"/>
                <a:gd name="T29" fmla="*/ 477 h 7333"/>
                <a:gd name="T30" fmla="*/ 3327 w 6712"/>
                <a:gd name="T31" fmla="*/ 684 h 7333"/>
                <a:gd name="T32" fmla="*/ 3369 w 6712"/>
                <a:gd name="T33" fmla="*/ 901 h 7333"/>
                <a:gd name="T34" fmla="*/ 3399 w 6712"/>
                <a:gd name="T35" fmla="*/ 1127 h 7333"/>
                <a:gd name="T36" fmla="*/ 3421 w 6712"/>
                <a:gd name="T37" fmla="*/ 1363 h 7333"/>
                <a:gd name="T38" fmla="*/ 3432 w 6712"/>
                <a:gd name="T39" fmla="*/ 1606 h 7333"/>
                <a:gd name="T40" fmla="*/ 3422 w 6712"/>
                <a:gd name="T41" fmla="*/ 2064 h 7333"/>
                <a:gd name="T42" fmla="*/ 3338 w 6712"/>
                <a:gd name="T43" fmla="*/ 2686 h 7333"/>
                <a:gd name="T44" fmla="*/ 3175 w 6712"/>
                <a:gd name="T45" fmla="*/ 3238 h 7333"/>
                <a:gd name="T46" fmla="*/ 2940 w 6712"/>
                <a:gd name="T47" fmla="*/ 3716 h 7333"/>
                <a:gd name="T48" fmla="*/ 2635 w 6712"/>
                <a:gd name="T49" fmla="*/ 4112 h 7333"/>
                <a:gd name="T50" fmla="*/ 2270 w 6712"/>
                <a:gd name="T51" fmla="*/ 4420 h 7333"/>
                <a:gd name="T52" fmla="*/ 1846 w 6712"/>
                <a:gd name="T53" fmla="*/ 4632 h 7333"/>
                <a:gd name="T54" fmla="*/ 1372 w 6712"/>
                <a:gd name="T55" fmla="*/ 4740 h 7333"/>
                <a:gd name="T56" fmla="*/ 1039 w 6712"/>
                <a:gd name="T57" fmla="*/ 4754 h 7333"/>
                <a:gd name="T58" fmla="*/ 884 w 6712"/>
                <a:gd name="T59" fmla="*/ 4744 h 7333"/>
                <a:gd name="T60" fmla="*/ 736 w 6712"/>
                <a:gd name="T61" fmla="*/ 4723 h 7333"/>
                <a:gd name="T62" fmla="*/ 591 w 6712"/>
                <a:gd name="T63" fmla="*/ 4694 h 7333"/>
                <a:gd name="T64" fmla="*/ 452 w 6712"/>
                <a:gd name="T65" fmla="*/ 4654 h 7333"/>
                <a:gd name="T66" fmla="*/ 316 w 6712"/>
                <a:gd name="T67" fmla="*/ 4607 h 7333"/>
                <a:gd name="T68" fmla="*/ 186 w 6712"/>
                <a:gd name="T69" fmla="*/ 4549 h 7333"/>
                <a:gd name="T70" fmla="*/ 61 w 6712"/>
                <a:gd name="T71" fmla="*/ 4484 h 7333"/>
                <a:gd name="T72" fmla="*/ 67 w 6712"/>
                <a:gd name="T73" fmla="*/ 7256 h 7333"/>
                <a:gd name="T74" fmla="*/ 340 w 6712"/>
                <a:gd name="T75" fmla="*/ 7291 h 7333"/>
                <a:gd name="T76" fmla="*/ 618 w 6712"/>
                <a:gd name="T77" fmla="*/ 7316 h 7333"/>
                <a:gd name="T78" fmla="*/ 901 w 6712"/>
                <a:gd name="T79" fmla="*/ 7330 h 7333"/>
                <a:gd name="T80" fmla="*/ 1282 w 6712"/>
                <a:gd name="T81" fmla="*/ 7331 h 7333"/>
                <a:gd name="T82" fmla="*/ 1923 w 6712"/>
                <a:gd name="T83" fmla="*/ 7288 h 7333"/>
                <a:gd name="T84" fmla="*/ 2534 w 6712"/>
                <a:gd name="T85" fmla="*/ 7190 h 7333"/>
                <a:gd name="T86" fmla="*/ 3113 w 6712"/>
                <a:gd name="T87" fmla="*/ 7034 h 7333"/>
                <a:gd name="T88" fmla="*/ 3658 w 6712"/>
                <a:gd name="T89" fmla="*/ 6826 h 7333"/>
                <a:gd name="T90" fmla="*/ 4167 w 6712"/>
                <a:gd name="T91" fmla="*/ 6565 h 7333"/>
                <a:gd name="T92" fmla="*/ 4639 w 6712"/>
                <a:gd name="T93" fmla="*/ 6251 h 7333"/>
                <a:gd name="T94" fmla="*/ 5071 w 6712"/>
                <a:gd name="T95" fmla="*/ 5887 h 7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712" h="7333">
                  <a:moveTo>
                    <a:pt x="5369" y="5580"/>
                  </a:moveTo>
                  <a:lnTo>
                    <a:pt x="5446" y="5487"/>
                  </a:lnTo>
                  <a:lnTo>
                    <a:pt x="5522" y="5392"/>
                  </a:lnTo>
                  <a:lnTo>
                    <a:pt x="5595" y="5295"/>
                  </a:lnTo>
                  <a:lnTo>
                    <a:pt x="5668" y="5195"/>
                  </a:lnTo>
                  <a:lnTo>
                    <a:pt x="5737" y="5093"/>
                  </a:lnTo>
                  <a:lnTo>
                    <a:pt x="5805" y="4989"/>
                  </a:lnTo>
                  <a:lnTo>
                    <a:pt x="5870" y="4882"/>
                  </a:lnTo>
                  <a:lnTo>
                    <a:pt x="5932" y="4774"/>
                  </a:lnTo>
                  <a:lnTo>
                    <a:pt x="5994" y="4663"/>
                  </a:lnTo>
                  <a:lnTo>
                    <a:pt x="6052" y="4550"/>
                  </a:lnTo>
                  <a:lnTo>
                    <a:pt x="6109" y="4436"/>
                  </a:lnTo>
                  <a:lnTo>
                    <a:pt x="6163" y="4320"/>
                  </a:lnTo>
                  <a:lnTo>
                    <a:pt x="6214" y="4203"/>
                  </a:lnTo>
                  <a:lnTo>
                    <a:pt x="6264" y="4083"/>
                  </a:lnTo>
                  <a:lnTo>
                    <a:pt x="6311" y="3963"/>
                  </a:lnTo>
                  <a:lnTo>
                    <a:pt x="6356" y="3840"/>
                  </a:lnTo>
                  <a:lnTo>
                    <a:pt x="6398" y="3716"/>
                  </a:lnTo>
                  <a:lnTo>
                    <a:pt x="6437" y="3591"/>
                  </a:lnTo>
                  <a:lnTo>
                    <a:pt x="6475" y="3466"/>
                  </a:lnTo>
                  <a:lnTo>
                    <a:pt x="6509" y="3339"/>
                  </a:lnTo>
                  <a:lnTo>
                    <a:pt x="6540" y="3211"/>
                  </a:lnTo>
                  <a:lnTo>
                    <a:pt x="6570" y="3082"/>
                  </a:lnTo>
                  <a:lnTo>
                    <a:pt x="6597" y="2952"/>
                  </a:lnTo>
                  <a:lnTo>
                    <a:pt x="6621" y="2822"/>
                  </a:lnTo>
                  <a:lnTo>
                    <a:pt x="6642" y="2690"/>
                  </a:lnTo>
                  <a:lnTo>
                    <a:pt x="6660" y="2558"/>
                  </a:lnTo>
                  <a:lnTo>
                    <a:pt x="6676" y="2426"/>
                  </a:lnTo>
                  <a:lnTo>
                    <a:pt x="6689" y="2293"/>
                  </a:lnTo>
                  <a:lnTo>
                    <a:pt x="6699" y="2161"/>
                  </a:lnTo>
                  <a:lnTo>
                    <a:pt x="6707" y="2027"/>
                  </a:lnTo>
                  <a:lnTo>
                    <a:pt x="6711" y="1894"/>
                  </a:lnTo>
                  <a:lnTo>
                    <a:pt x="6712" y="1760"/>
                  </a:lnTo>
                  <a:lnTo>
                    <a:pt x="6711" y="1643"/>
                  </a:lnTo>
                  <a:lnTo>
                    <a:pt x="6709" y="1527"/>
                  </a:lnTo>
                  <a:lnTo>
                    <a:pt x="6704" y="1411"/>
                  </a:lnTo>
                  <a:lnTo>
                    <a:pt x="6699" y="1297"/>
                  </a:lnTo>
                  <a:lnTo>
                    <a:pt x="6691" y="1184"/>
                  </a:lnTo>
                  <a:lnTo>
                    <a:pt x="6682" y="1072"/>
                  </a:lnTo>
                  <a:lnTo>
                    <a:pt x="6672" y="960"/>
                  </a:lnTo>
                  <a:lnTo>
                    <a:pt x="6658" y="850"/>
                  </a:lnTo>
                  <a:lnTo>
                    <a:pt x="6644" y="740"/>
                  </a:lnTo>
                  <a:lnTo>
                    <a:pt x="6629" y="632"/>
                  </a:lnTo>
                  <a:lnTo>
                    <a:pt x="6612" y="524"/>
                  </a:lnTo>
                  <a:lnTo>
                    <a:pt x="6592" y="418"/>
                  </a:lnTo>
                  <a:lnTo>
                    <a:pt x="6572" y="312"/>
                  </a:lnTo>
                  <a:lnTo>
                    <a:pt x="6549" y="207"/>
                  </a:lnTo>
                  <a:lnTo>
                    <a:pt x="6526" y="103"/>
                  </a:lnTo>
                  <a:lnTo>
                    <a:pt x="6501" y="0"/>
                  </a:lnTo>
                  <a:lnTo>
                    <a:pt x="3112" y="0"/>
                  </a:lnTo>
                  <a:lnTo>
                    <a:pt x="3131" y="45"/>
                  </a:lnTo>
                  <a:lnTo>
                    <a:pt x="3149" y="91"/>
                  </a:lnTo>
                  <a:lnTo>
                    <a:pt x="3167" y="137"/>
                  </a:lnTo>
                  <a:lnTo>
                    <a:pt x="3184" y="183"/>
                  </a:lnTo>
                  <a:lnTo>
                    <a:pt x="3201" y="231"/>
                  </a:lnTo>
                  <a:lnTo>
                    <a:pt x="3217" y="278"/>
                  </a:lnTo>
                  <a:lnTo>
                    <a:pt x="3233" y="327"/>
                  </a:lnTo>
                  <a:lnTo>
                    <a:pt x="3248" y="376"/>
                  </a:lnTo>
                  <a:lnTo>
                    <a:pt x="3262" y="426"/>
                  </a:lnTo>
                  <a:lnTo>
                    <a:pt x="3277" y="477"/>
                  </a:lnTo>
                  <a:lnTo>
                    <a:pt x="3291" y="527"/>
                  </a:lnTo>
                  <a:lnTo>
                    <a:pt x="3303" y="580"/>
                  </a:lnTo>
                  <a:lnTo>
                    <a:pt x="3315" y="632"/>
                  </a:lnTo>
                  <a:lnTo>
                    <a:pt x="3327" y="684"/>
                  </a:lnTo>
                  <a:lnTo>
                    <a:pt x="3338" y="738"/>
                  </a:lnTo>
                  <a:lnTo>
                    <a:pt x="3349" y="791"/>
                  </a:lnTo>
                  <a:lnTo>
                    <a:pt x="3358" y="847"/>
                  </a:lnTo>
                  <a:lnTo>
                    <a:pt x="3369" y="901"/>
                  </a:lnTo>
                  <a:lnTo>
                    <a:pt x="3377" y="956"/>
                  </a:lnTo>
                  <a:lnTo>
                    <a:pt x="3386" y="1013"/>
                  </a:lnTo>
                  <a:lnTo>
                    <a:pt x="3392" y="1070"/>
                  </a:lnTo>
                  <a:lnTo>
                    <a:pt x="3399" y="1127"/>
                  </a:lnTo>
                  <a:lnTo>
                    <a:pt x="3406" y="1185"/>
                  </a:lnTo>
                  <a:lnTo>
                    <a:pt x="3412" y="1244"/>
                  </a:lnTo>
                  <a:lnTo>
                    <a:pt x="3416" y="1303"/>
                  </a:lnTo>
                  <a:lnTo>
                    <a:pt x="3421" y="1363"/>
                  </a:lnTo>
                  <a:lnTo>
                    <a:pt x="3424" y="1423"/>
                  </a:lnTo>
                  <a:lnTo>
                    <a:pt x="3428" y="1483"/>
                  </a:lnTo>
                  <a:lnTo>
                    <a:pt x="3430" y="1544"/>
                  </a:lnTo>
                  <a:lnTo>
                    <a:pt x="3432" y="1606"/>
                  </a:lnTo>
                  <a:lnTo>
                    <a:pt x="3432" y="1668"/>
                  </a:lnTo>
                  <a:lnTo>
                    <a:pt x="3433" y="1731"/>
                  </a:lnTo>
                  <a:lnTo>
                    <a:pt x="3430" y="1899"/>
                  </a:lnTo>
                  <a:lnTo>
                    <a:pt x="3422" y="2064"/>
                  </a:lnTo>
                  <a:lnTo>
                    <a:pt x="3409" y="2226"/>
                  </a:lnTo>
                  <a:lnTo>
                    <a:pt x="3390" y="2383"/>
                  </a:lnTo>
                  <a:lnTo>
                    <a:pt x="3366" y="2536"/>
                  </a:lnTo>
                  <a:lnTo>
                    <a:pt x="3338" y="2686"/>
                  </a:lnTo>
                  <a:lnTo>
                    <a:pt x="3304" y="2830"/>
                  </a:lnTo>
                  <a:lnTo>
                    <a:pt x="3267" y="2971"/>
                  </a:lnTo>
                  <a:lnTo>
                    <a:pt x="3224" y="3107"/>
                  </a:lnTo>
                  <a:lnTo>
                    <a:pt x="3175" y="3238"/>
                  </a:lnTo>
                  <a:lnTo>
                    <a:pt x="3123" y="3365"/>
                  </a:lnTo>
                  <a:lnTo>
                    <a:pt x="3066" y="3487"/>
                  </a:lnTo>
                  <a:lnTo>
                    <a:pt x="3005" y="3604"/>
                  </a:lnTo>
                  <a:lnTo>
                    <a:pt x="2940" y="3716"/>
                  </a:lnTo>
                  <a:lnTo>
                    <a:pt x="2869" y="3823"/>
                  </a:lnTo>
                  <a:lnTo>
                    <a:pt x="2796" y="3925"/>
                  </a:lnTo>
                  <a:lnTo>
                    <a:pt x="2718" y="4021"/>
                  </a:lnTo>
                  <a:lnTo>
                    <a:pt x="2635" y="4112"/>
                  </a:lnTo>
                  <a:lnTo>
                    <a:pt x="2549" y="4198"/>
                  </a:lnTo>
                  <a:lnTo>
                    <a:pt x="2460" y="4277"/>
                  </a:lnTo>
                  <a:lnTo>
                    <a:pt x="2367" y="4352"/>
                  </a:lnTo>
                  <a:lnTo>
                    <a:pt x="2270" y="4420"/>
                  </a:lnTo>
                  <a:lnTo>
                    <a:pt x="2169" y="4482"/>
                  </a:lnTo>
                  <a:lnTo>
                    <a:pt x="2065" y="4538"/>
                  </a:lnTo>
                  <a:lnTo>
                    <a:pt x="1957" y="4587"/>
                  </a:lnTo>
                  <a:lnTo>
                    <a:pt x="1846" y="4632"/>
                  </a:lnTo>
                  <a:lnTo>
                    <a:pt x="1733" y="4669"/>
                  </a:lnTo>
                  <a:lnTo>
                    <a:pt x="1615" y="4699"/>
                  </a:lnTo>
                  <a:lnTo>
                    <a:pt x="1495" y="4723"/>
                  </a:lnTo>
                  <a:lnTo>
                    <a:pt x="1372" y="4740"/>
                  </a:lnTo>
                  <a:lnTo>
                    <a:pt x="1246" y="4752"/>
                  </a:lnTo>
                  <a:lnTo>
                    <a:pt x="1117" y="4755"/>
                  </a:lnTo>
                  <a:lnTo>
                    <a:pt x="1078" y="4755"/>
                  </a:lnTo>
                  <a:lnTo>
                    <a:pt x="1039" y="4754"/>
                  </a:lnTo>
                  <a:lnTo>
                    <a:pt x="1000" y="4752"/>
                  </a:lnTo>
                  <a:lnTo>
                    <a:pt x="961" y="4749"/>
                  </a:lnTo>
                  <a:lnTo>
                    <a:pt x="923" y="4747"/>
                  </a:lnTo>
                  <a:lnTo>
                    <a:pt x="884" y="4744"/>
                  </a:lnTo>
                  <a:lnTo>
                    <a:pt x="847" y="4739"/>
                  </a:lnTo>
                  <a:lnTo>
                    <a:pt x="809" y="4735"/>
                  </a:lnTo>
                  <a:lnTo>
                    <a:pt x="772" y="4729"/>
                  </a:lnTo>
                  <a:lnTo>
                    <a:pt x="736" y="4723"/>
                  </a:lnTo>
                  <a:lnTo>
                    <a:pt x="698" y="4716"/>
                  </a:lnTo>
                  <a:lnTo>
                    <a:pt x="662" y="4710"/>
                  </a:lnTo>
                  <a:lnTo>
                    <a:pt x="626" y="4702"/>
                  </a:lnTo>
                  <a:lnTo>
                    <a:pt x="591" y="4694"/>
                  </a:lnTo>
                  <a:lnTo>
                    <a:pt x="556" y="4685"/>
                  </a:lnTo>
                  <a:lnTo>
                    <a:pt x="521" y="4676"/>
                  </a:lnTo>
                  <a:lnTo>
                    <a:pt x="486" y="4665"/>
                  </a:lnTo>
                  <a:lnTo>
                    <a:pt x="452" y="4654"/>
                  </a:lnTo>
                  <a:lnTo>
                    <a:pt x="417" y="4643"/>
                  </a:lnTo>
                  <a:lnTo>
                    <a:pt x="383" y="4632"/>
                  </a:lnTo>
                  <a:lnTo>
                    <a:pt x="350" y="4619"/>
                  </a:lnTo>
                  <a:lnTo>
                    <a:pt x="316" y="4607"/>
                  </a:lnTo>
                  <a:lnTo>
                    <a:pt x="283" y="4593"/>
                  </a:lnTo>
                  <a:lnTo>
                    <a:pt x="250" y="4579"/>
                  </a:lnTo>
                  <a:lnTo>
                    <a:pt x="218" y="4565"/>
                  </a:lnTo>
                  <a:lnTo>
                    <a:pt x="186" y="4549"/>
                  </a:lnTo>
                  <a:lnTo>
                    <a:pt x="154" y="4534"/>
                  </a:lnTo>
                  <a:lnTo>
                    <a:pt x="123" y="4517"/>
                  </a:lnTo>
                  <a:lnTo>
                    <a:pt x="92" y="4501"/>
                  </a:lnTo>
                  <a:lnTo>
                    <a:pt x="61" y="4484"/>
                  </a:lnTo>
                  <a:lnTo>
                    <a:pt x="31" y="4466"/>
                  </a:lnTo>
                  <a:lnTo>
                    <a:pt x="0" y="4448"/>
                  </a:lnTo>
                  <a:lnTo>
                    <a:pt x="0" y="7245"/>
                  </a:lnTo>
                  <a:lnTo>
                    <a:pt x="67" y="7256"/>
                  </a:lnTo>
                  <a:lnTo>
                    <a:pt x="135" y="7265"/>
                  </a:lnTo>
                  <a:lnTo>
                    <a:pt x="203" y="7274"/>
                  </a:lnTo>
                  <a:lnTo>
                    <a:pt x="272" y="7283"/>
                  </a:lnTo>
                  <a:lnTo>
                    <a:pt x="340" y="7291"/>
                  </a:lnTo>
                  <a:lnTo>
                    <a:pt x="409" y="7298"/>
                  </a:lnTo>
                  <a:lnTo>
                    <a:pt x="478" y="7305"/>
                  </a:lnTo>
                  <a:lnTo>
                    <a:pt x="548" y="7311"/>
                  </a:lnTo>
                  <a:lnTo>
                    <a:pt x="618" y="7316"/>
                  </a:lnTo>
                  <a:lnTo>
                    <a:pt x="688" y="7321"/>
                  </a:lnTo>
                  <a:lnTo>
                    <a:pt x="758" y="7324"/>
                  </a:lnTo>
                  <a:lnTo>
                    <a:pt x="830" y="7328"/>
                  </a:lnTo>
                  <a:lnTo>
                    <a:pt x="901" y="7330"/>
                  </a:lnTo>
                  <a:lnTo>
                    <a:pt x="973" y="7331"/>
                  </a:lnTo>
                  <a:lnTo>
                    <a:pt x="1045" y="7332"/>
                  </a:lnTo>
                  <a:lnTo>
                    <a:pt x="1117" y="7333"/>
                  </a:lnTo>
                  <a:lnTo>
                    <a:pt x="1282" y="7331"/>
                  </a:lnTo>
                  <a:lnTo>
                    <a:pt x="1445" y="7325"/>
                  </a:lnTo>
                  <a:lnTo>
                    <a:pt x="1606" y="7316"/>
                  </a:lnTo>
                  <a:lnTo>
                    <a:pt x="1766" y="7304"/>
                  </a:lnTo>
                  <a:lnTo>
                    <a:pt x="1923" y="7288"/>
                  </a:lnTo>
                  <a:lnTo>
                    <a:pt x="2079" y="7269"/>
                  </a:lnTo>
                  <a:lnTo>
                    <a:pt x="2233" y="7246"/>
                  </a:lnTo>
                  <a:lnTo>
                    <a:pt x="2385" y="7219"/>
                  </a:lnTo>
                  <a:lnTo>
                    <a:pt x="2534" y="7190"/>
                  </a:lnTo>
                  <a:lnTo>
                    <a:pt x="2683" y="7156"/>
                  </a:lnTo>
                  <a:lnTo>
                    <a:pt x="2828" y="7119"/>
                  </a:lnTo>
                  <a:lnTo>
                    <a:pt x="2971" y="7079"/>
                  </a:lnTo>
                  <a:lnTo>
                    <a:pt x="3113" y="7034"/>
                  </a:lnTo>
                  <a:lnTo>
                    <a:pt x="3253" y="6988"/>
                  </a:lnTo>
                  <a:lnTo>
                    <a:pt x="3390" y="6937"/>
                  </a:lnTo>
                  <a:lnTo>
                    <a:pt x="3525" y="6884"/>
                  </a:lnTo>
                  <a:lnTo>
                    <a:pt x="3658" y="6826"/>
                  </a:lnTo>
                  <a:lnTo>
                    <a:pt x="3789" y="6766"/>
                  </a:lnTo>
                  <a:lnTo>
                    <a:pt x="3918" y="6703"/>
                  </a:lnTo>
                  <a:lnTo>
                    <a:pt x="4043" y="6635"/>
                  </a:lnTo>
                  <a:lnTo>
                    <a:pt x="4167" y="6565"/>
                  </a:lnTo>
                  <a:lnTo>
                    <a:pt x="4289" y="6491"/>
                  </a:lnTo>
                  <a:lnTo>
                    <a:pt x="4408" y="6414"/>
                  </a:lnTo>
                  <a:lnTo>
                    <a:pt x="4524" y="6335"/>
                  </a:lnTo>
                  <a:lnTo>
                    <a:pt x="4639" y="6251"/>
                  </a:lnTo>
                  <a:lnTo>
                    <a:pt x="4751" y="6165"/>
                  </a:lnTo>
                  <a:lnTo>
                    <a:pt x="4859" y="6076"/>
                  </a:lnTo>
                  <a:lnTo>
                    <a:pt x="4967" y="5982"/>
                  </a:lnTo>
                  <a:lnTo>
                    <a:pt x="5071" y="5887"/>
                  </a:lnTo>
                  <a:lnTo>
                    <a:pt x="5173" y="5787"/>
                  </a:lnTo>
                  <a:lnTo>
                    <a:pt x="5271" y="5685"/>
                  </a:lnTo>
                  <a:lnTo>
                    <a:pt x="5369" y="5580"/>
                  </a:lnTo>
                  <a:close/>
                </a:path>
              </a:pathLst>
            </a:custGeom>
            <a:solidFill>
              <a:srgbClr val="768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765" y="0"/>
              <a:ext cx="6037" cy="4896"/>
            </a:xfrm>
            <a:custGeom>
              <a:avLst/>
              <a:gdLst>
                <a:gd name="T0" fmla="*/ 6648 w 18111"/>
                <a:gd name="T1" fmla="*/ 958 h 14688"/>
                <a:gd name="T2" fmla="*/ 6676 w 18111"/>
                <a:gd name="T3" fmla="*/ 2153 h 14688"/>
                <a:gd name="T4" fmla="*/ 6452 w 18111"/>
                <a:gd name="T5" fmla="*/ 3453 h 14688"/>
                <a:gd name="T6" fmla="*/ 5973 w 18111"/>
                <a:gd name="T7" fmla="*/ 4647 h 14688"/>
                <a:gd name="T8" fmla="*/ 5253 w 18111"/>
                <a:gd name="T9" fmla="*/ 5666 h 14688"/>
                <a:gd name="T10" fmla="*/ 4153 w 18111"/>
                <a:gd name="T11" fmla="*/ 6542 h 14688"/>
                <a:gd name="T12" fmla="*/ 2819 w 18111"/>
                <a:gd name="T13" fmla="*/ 7094 h 14688"/>
                <a:gd name="T14" fmla="*/ 1278 w 18111"/>
                <a:gd name="T15" fmla="*/ 7306 h 14688"/>
                <a:gd name="T16" fmla="*/ 477 w 18111"/>
                <a:gd name="T17" fmla="*/ 7280 h 14688"/>
                <a:gd name="T18" fmla="*/ 5254 w 18111"/>
                <a:gd name="T19" fmla="*/ 14688 h 14688"/>
                <a:gd name="T20" fmla="*/ 9943 w 18111"/>
                <a:gd name="T21" fmla="*/ 14688 h 14688"/>
                <a:gd name="T22" fmla="*/ 13272 w 18111"/>
                <a:gd name="T23" fmla="*/ 11028 h 14688"/>
                <a:gd name="T24" fmla="*/ 13824 w 18111"/>
                <a:gd name="T25" fmla="*/ 11085 h 14688"/>
                <a:gd name="T26" fmla="*/ 14243 w 18111"/>
                <a:gd name="T27" fmla="*/ 11243 h 14688"/>
                <a:gd name="T28" fmla="*/ 14530 w 18111"/>
                <a:gd name="T29" fmla="*/ 11503 h 14688"/>
                <a:gd name="T30" fmla="*/ 14651 w 18111"/>
                <a:gd name="T31" fmla="*/ 11750 h 14688"/>
                <a:gd name="T32" fmla="*/ 15997 w 18111"/>
                <a:gd name="T33" fmla="*/ 13252 h 14688"/>
                <a:gd name="T34" fmla="*/ 16465 w 18111"/>
                <a:gd name="T35" fmla="*/ 13296 h 14688"/>
                <a:gd name="T36" fmla="*/ 16690 w 18111"/>
                <a:gd name="T37" fmla="*/ 13496 h 14688"/>
                <a:gd name="T38" fmla="*/ 17654 w 18111"/>
                <a:gd name="T39" fmla="*/ 13415 h 14688"/>
                <a:gd name="T40" fmla="*/ 17559 w 18111"/>
                <a:gd name="T41" fmla="*/ 13179 h 14688"/>
                <a:gd name="T42" fmla="*/ 17424 w 18111"/>
                <a:gd name="T43" fmla="*/ 12995 h 14688"/>
                <a:gd name="T44" fmla="*/ 17208 w 18111"/>
                <a:gd name="T45" fmla="*/ 12866 h 14688"/>
                <a:gd name="T46" fmla="*/ 17584 w 18111"/>
                <a:gd name="T47" fmla="*/ 12706 h 14688"/>
                <a:gd name="T48" fmla="*/ 17827 w 18111"/>
                <a:gd name="T49" fmla="*/ 12433 h 14688"/>
                <a:gd name="T50" fmla="*/ 17928 w 18111"/>
                <a:gd name="T51" fmla="*/ 12059 h 14688"/>
                <a:gd name="T52" fmla="*/ 17910 w 18111"/>
                <a:gd name="T53" fmla="*/ 11743 h 14688"/>
                <a:gd name="T54" fmla="*/ 17818 w 18111"/>
                <a:gd name="T55" fmla="*/ 11502 h 14688"/>
                <a:gd name="T56" fmla="*/ 17657 w 18111"/>
                <a:gd name="T57" fmla="*/ 11311 h 14688"/>
                <a:gd name="T58" fmla="*/ 17427 w 18111"/>
                <a:gd name="T59" fmla="*/ 11169 h 14688"/>
                <a:gd name="T60" fmla="*/ 17126 w 18111"/>
                <a:gd name="T61" fmla="*/ 11074 h 14688"/>
                <a:gd name="T62" fmla="*/ 15997 w 18111"/>
                <a:gd name="T63" fmla="*/ 11660 h 14688"/>
                <a:gd name="T64" fmla="*/ 16599 w 18111"/>
                <a:gd name="T65" fmla="*/ 11697 h 14688"/>
                <a:gd name="T66" fmla="*/ 16856 w 18111"/>
                <a:gd name="T67" fmla="*/ 11822 h 14688"/>
                <a:gd name="T68" fmla="*/ 16969 w 18111"/>
                <a:gd name="T69" fmla="*/ 12052 h 14688"/>
                <a:gd name="T70" fmla="*/ 16944 w 18111"/>
                <a:gd name="T71" fmla="*/ 12321 h 14688"/>
                <a:gd name="T72" fmla="*/ 16796 w 18111"/>
                <a:gd name="T73" fmla="*/ 12500 h 14688"/>
                <a:gd name="T74" fmla="*/ 16523 w 18111"/>
                <a:gd name="T75" fmla="*/ 12591 h 14688"/>
                <a:gd name="T76" fmla="*/ 8728 w 18111"/>
                <a:gd name="T77" fmla="*/ 14688 h 14688"/>
                <a:gd name="T78" fmla="*/ 14626 w 18111"/>
                <a:gd name="T79" fmla="*/ 12715 h 14688"/>
                <a:gd name="T80" fmla="*/ 14386 w 18111"/>
                <a:gd name="T81" fmla="*/ 13073 h 14688"/>
                <a:gd name="T82" fmla="*/ 14123 w 18111"/>
                <a:gd name="T83" fmla="*/ 13253 h 14688"/>
                <a:gd name="T84" fmla="*/ 13805 w 18111"/>
                <a:gd name="T85" fmla="*/ 13363 h 14688"/>
                <a:gd name="T86" fmla="*/ 13421 w 18111"/>
                <a:gd name="T87" fmla="*/ 13412 h 14688"/>
                <a:gd name="T88" fmla="*/ 13244 w 18111"/>
                <a:gd name="T89" fmla="*/ 11693 h 14688"/>
                <a:gd name="T90" fmla="*/ 13518 w 18111"/>
                <a:gd name="T91" fmla="*/ 11781 h 14688"/>
                <a:gd name="T92" fmla="*/ 13679 w 18111"/>
                <a:gd name="T93" fmla="*/ 11978 h 14688"/>
                <a:gd name="T94" fmla="*/ 13726 w 18111"/>
                <a:gd name="T95" fmla="*/ 12274 h 14688"/>
                <a:gd name="T96" fmla="*/ 13656 w 18111"/>
                <a:gd name="T97" fmla="*/ 12532 h 14688"/>
                <a:gd name="T98" fmla="*/ 13470 w 18111"/>
                <a:gd name="T99" fmla="*/ 12694 h 14688"/>
                <a:gd name="T100" fmla="*/ 13171 w 18111"/>
                <a:gd name="T101" fmla="*/ 12755 h 14688"/>
                <a:gd name="T102" fmla="*/ 3421 w 18111"/>
                <a:gd name="T103" fmla="*/ 1363 h 14688"/>
                <a:gd name="T104" fmla="*/ 3349 w 18111"/>
                <a:gd name="T105" fmla="*/ 791 h 14688"/>
                <a:gd name="T106" fmla="*/ 3217 w 18111"/>
                <a:gd name="T107" fmla="*/ 278 h 14688"/>
                <a:gd name="T108" fmla="*/ 61 w 18111"/>
                <a:gd name="T109" fmla="*/ 4484 h 14688"/>
                <a:gd name="T110" fmla="*/ 383 w 18111"/>
                <a:gd name="T111" fmla="*/ 4632 h 14688"/>
                <a:gd name="T112" fmla="*/ 736 w 18111"/>
                <a:gd name="T113" fmla="*/ 4723 h 14688"/>
                <a:gd name="T114" fmla="*/ 1117 w 18111"/>
                <a:gd name="T115" fmla="*/ 4755 h 14688"/>
                <a:gd name="T116" fmla="*/ 2270 w 18111"/>
                <a:gd name="T117" fmla="*/ 4420 h 14688"/>
                <a:gd name="T118" fmla="*/ 3066 w 18111"/>
                <a:gd name="T119" fmla="*/ 3487 h 14688"/>
                <a:gd name="T120" fmla="*/ 3422 w 18111"/>
                <a:gd name="T121" fmla="*/ 2064 h 14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111" h="14688">
                  <a:moveTo>
                    <a:pt x="6478" y="0"/>
                  </a:moveTo>
                  <a:lnTo>
                    <a:pt x="6503" y="103"/>
                  </a:lnTo>
                  <a:lnTo>
                    <a:pt x="6527" y="206"/>
                  </a:lnTo>
                  <a:lnTo>
                    <a:pt x="6549" y="311"/>
                  </a:lnTo>
                  <a:lnTo>
                    <a:pt x="6570" y="417"/>
                  </a:lnTo>
                  <a:lnTo>
                    <a:pt x="6589" y="523"/>
                  </a:lnTo>
                  <a:lnTo>
                    <a:pt x="6606" y="629"/>
                  </a:lnTo>
                  <a:lnTo>
                    <a:pt x="6622" y="738"/>
                  </a:lnTo>
                  <a:lnTo>
                    <a:pt x="6635" y="847"/>
                  </a:lnTo>
                  <a:lnTo>
                    <a:pt x="6648" y="958"/>
                  </a:lnTo>
                  <a:lnTo>
                    <a:pt x="6659" y="1068"/>
                  </a:lnTo>
                  <a:lnTo>
                    <a:pt x="6668" y="1179"/>
                  </a:lnTo>
                  <a:lnTo>
                    <a:pt x="6676" y="1293"/>
                  </a:lnTo>
                  <a:lnTo>
                    <a:pt x="6682" y="1407"/>
                  </a:lnTo>
                  <a:lnTo>
                    <a:pt x="6686" y="1521"/>
                  </a:lnTo>
                  <a:lnTo>
                    <a:pt x="6689" y="1638"/>
                  </a:lnTo>
                  <a:lnTo>
                    <a:pt x="6690" y="1754"/>
                  </a:lnTo>
                  <a:lnTo>
                    <a:pt x="6687" y="1887"/>
                  </a:lnTo>
                  <a:lnTo>
                    <a:pt x="6683" y="2020"/>
                  </a:lnTo>
                  <a:lnTo>
                    <a:pt x="6676" y="2153"/>
                  </a:lnTo>
                  <a:lnTo>
                    <a:pt x="6666" y="2285"/>
                  </a:lnTo>
                  <a:lnTo>
                    <a:pt x="6654" y="2418"/>
                  </a:lnTo>
                  <a:lnTo>
                    <a:pt x="6638" y="2550"/>
                  </a:lnTo>
                  <a:lnTo>
                    <a:pt x="6618" y="2680"/>
                  </a:lnTo>
                  <a:lnTo>
                    <a:pt x="6598" y="2812"/>
                  </a:lnTo>
                  <a:lnTo>
                    <a:pt x="6574" y="2942"/>
                  </a:lnTo>
                  <a:lnTo>
                    <a:pt x="6547" y="3071"/>
                  </a:lnTo>
                  <a:lnTo>
                    <a:pt x="6518" y="3200"/>
                  </a:lnTo>
                  <a:lnTo>
                    <a:pt x="6486" y="3327"/>
                  </a:lnTo>
                  <a:lnTo>
                    <a:pt x="6452" y="3453"/>
                  </a:lnTo>
                  <a:lnTo>
                    <a:pt x="6415" y="3579"/>
                  </a:lnTo>
                  <a:lnTo>
                    <a:pt x="6375" y="3703"/>
                  </a:lnTo>
                  <a:lnTo>
                    <a:pt x="6333" y="3827"/>
                  </a:lnTo>
                  <a:lnTo>
                    <a:pt x="6289" y="3948"/>
                  </a:lnTo>
                  <a:lnTo>
                    <a:pt x="6243" y="4069"/>
                  </a:lnTo>
                  <a:lnTo>
                    <a:pt x="6193" y="4188"/>
                  </a:lnTo>
                  <a:lnTo>
                    <a:pt x="6142" y="4306"/>
                  </a:lnTo>
                  <a:lnTo>
                    <a:pt x="6088" y="4421"/>
                  </a:lnTo>
                  <a:lnTo>
                    <a:pt x="6032" y="4535"/>
                  </a:lnTo>
                  <a:lnTo>
                    <a:pt x="5973" y="4647"/>
                  </a:lnTo>
                  <a:lnTo>
                    <a:pt x="5912" y="4757"/>
                  </a:lnTo>
                  <a:lnTo>
                    <a:pt x="5850" y="4866"/>
                  </a:lnTo>
                  <a:lnTo>
                    <a:pt x="5784" y="4971"/>
                  </a:lnTo>
                  <a:lnTo>
                    <a:pt x="5717" y="5075"/>
                  </a:lnTo>
                  <a:lnTo>
                    <a:pt x="5648" y="5177"/>
                  </a:lnTo>
                  <a:lnTo>
                    <a:pt x="5576" y="5277"/>
                  </a:lnTo>
                  <a:lnTo>
                    <a:pt x="5503" y="5374"/>
                  </a:lnTo>
                  <a:lnTo>
                    <a:pt x="5428" y="5469"/>
                  </a:lnTo>
                  <a:lnTo>
                    <a:pt x="5350" y="5561"/>
                  </a:lnTo>
                  <a:lnTo>
                    <a:pt x="5253" y="5666"/>
                  </a:lnTo>
                  <a:lnTo>
                    <a:pt x="5155" y="5768"/>
                  </a:lnTo>
                  <a:lnTo>
                    <a:pt x="5054" y="5866"/>
                  </a:lnTo>
                  <a:lnTo>
                    <a:pt x="4950" y="5961"/>
                  </a:lnTo>
                  <a:lnTo>
                    <a:pt x="4844" y="6054"/>
                  </a:lnTo>
                  <a:lnTo>
                    <a:pt x="4735" y="6144"/>
                  </a:lnTo>
                  <a:lnTo>
                    <a:pt x="4623" y="6230"/>
                  </a:lnTo>
                  <a:lnTo>
                    <a:pt x="4509" y="6312"/>
                  </a:lnTo>
                  <a:lnTo>
                    <a:pt x="4393" y="6393"/>
                  </a:lnTo>
                  <a:lnTo>
                    <a:pt x="4274" y="6469"/>
                  </a:lnTo>
                  <a:lnTo>
                    <a:pt x="4153" y="6542"/>
                  </a:lnTo>
                  <a:lnTo>
                    <a:pt x="4030" y="6612"/>
                  </a:lnTo>
                  <a:lnTo>
                    <a:pt x="3904" y="6679"/>
                  </a:lnTo>
                  <a:lnTo>
                    <a:pt x="3776" y="6742"/>
                  </a:lnTo>
                  <a:lnTo>
                    <a:pt x="3646" y="6804"/>
                  </a:lnTo>
                  <a:lnTo>
                    <a:pt x="3514" y="6860"/>
                  </a:lnTo>
                  <a:lnTo>
                    <a:pt x="3379" y="6913"/>
                  </a:lnTo>
                  <a:lnTo>
                    <a:pt x="3242" y="6964"/>
                  </a:lnTo>
                  <a:lnTo>
                    <a:pt x="3103" y="7011"/>
                  </a:lnTo>
                  <a:lnTo>
                    <a:pt x="2961" y="7055"/>
                  </a:lnTo>
                  <a:lnTo>
                    <a:pt x="2819" y="7094"/>
                  </a:lnTo>
                  <a:lnTo>
                    <a:pt x="2673" y="7131"/>
                  </a:lnTo>
                  <a:lnTo>
                    <a:pt x="2525" y="7165"/>
                  </a:lnTo>
                  <a:lnTo>
                    <a:pt x="2377" y="7194"/>
                  </a:lnTo>
                  <a:lnTo>
                    <a:pt x="2225" y="7221"/>
                  </a:lnTo>
                  <a:lnTo>
                    <a:pt x="2073" y="7244"/>
                  </a:lnTo>
                  <a:lnTo>
                    <a:pt x="1918" y="7263"/>
                  </a:lnTo>
                  <a:lnTo>
                    <a:pt x="1760" y="7279"/>
                  </a:lnTo>
                  <a:lnTo>
                    <a:pt x="1601" y="7291"/>
                  </a:lnTo>
                  <a:lnTo>
                    <a:pt x="1441" y="7300"/>
                  </a:lnTo>
                  <a:lnTo>
                    <a:pt x="1278" y="7306"/>
                  </a:lnTo>
                  <a:lnTo>
                    <a:pt x="1114" y="7307"/>
                  </a:lnTo>
                  <a:lnTo>
                    <a:pt x="1041" y="7307"/>
                  </a:lnTo>
                  <a:lnTo>
                    <a:pt x="970" y="7306"/>
                  </a:lnTo>
                  <a:lnTo>
                    <a:pt x="899" y="7305"/>
                  </a:lnTo>
                  <a:lnTo>
                    <a:pt x="827" y="7303"/>
                  </a:lnTo>
                  <a:lnTo>
                    <a:pt x="756" y="7299"/>
                  </a:lnTo>
                  <a:lnTo>
                    <a:pt x="686" y="7295"/>
                  </a:lnTo>
                  <a:lnTo>
                    <a:pt x="616" y="7291"/>
                  </a:lnTo>
                  <a:lnTo>
                    <a:pt x="546" y="7286"/>
                  </a:lnTo>
                  <a:lnTo>
                    <a:pt x="477" y="7280"/>
                  </a:lnTo>
                  <a:lnTo>
                    <a:pt x="407" y="7273"/>
                  </a:lnTo>
                  <a:lnTo>
                    <a:pt x="338" y="7266"/>
                  </a:lnTo>
                  <a:lnTo>
                    <a:pt x="271" y="7259"/>
                  </a:lnTo>
                  <a:lnTo>
                    <a:pt x="203" y="7249"/>
                  </a:lnTo>
                  <a:lnTo>
                    <a:pt x="135" y="7240"/>
                  </a:lnTo>
                  <a:lnTo>
                    <a:pt x="67" y="7231"/>
                  </a:lnTo>
                  <a:lnTo>
                    <a:pt x="0" y="7220"/>
                  </a:lnTo>
                  <a:lnTo>
                    <a:pt x="0" y="14688"/>
                  </a:lnTo>
                  <a:lnTo>
                    <a:pt x="4204" y="14688"/>
                  </a:lnTo>
                  <a:lnTo>
                    <a:pt x="5254" y="14688"/>
                  </a:lnTo>
                  <a:lnTo>
                    <a:pt x="5831" y="14688"/>
                  </a:lnTo>
                  <a:lnTo>
                    <a:pt x="6462" y="14688"/>
                  </a:lnTo>
                  <a:lnTo>
                    <a:pt x="6603" y="14688"/>
                  </a:lnTo>
                  <a:lnTo>
                    <a:pt x="6603" y="11026"/>
                  </a:lnTo>
                  <a:lnTo>
                    <a:pt x="7581" y="11026"/>
                  </a:lnTo>
                  <a:lnTo>
                    <a:pt x="7581" y="12612"/>
                  </a:lnTo>
                  <a:lnTo>
                    <a:pt x="8717" y="11026"/>
                  </a:lnTo>
                  <a:lnTo>
                    <a:pt x="9811" y="11026"/>
                  </a:lnTo>
                  <a:lnTo>
                    <a:pt x="8462" y="12713"/>
                  </a:lnTo>
                  <a:lnTo>
                    <a:pt x="9943" y="14688"/>
                  </a:lnTo>
                  <a:lnTo>
                    <a:pt x="10212" y="14688"/>
                  </a:lnTo>
                  <a:lnTo>
                    <a:pt x="10212" y="11026"/>
                  </a:lnTo>
                  <a:lnTo>
                    <a:pt x="11190" y="11026"/>
                  </a:lnTo>
                  <a:lnTo>
                    <a:pt x="11190" y="14688"/>
                  </a:lnTo>
                  <a:lnTo>
                    <a:pt x="11615" y="14688"/>
                  </a:lnTo>
                  <a:lnTo>
                    <a:pt x="11694" y="14688"/>
                  </a:lnTo>
                  <a:lnTo>
                    <a:pt x="11898" y="14688"/>
                  </a:lnTo>
                  <a:lnTo>
                    <a:pt x="11898" y="11026"/>
                  </a:lnTo>
                  <a:lnTo>
                    <a:pt x="13209" y="11026"/>
                  </a:lnTo>
                  <a:lnTo>
                    <a:pt x="13272" y="11028"/>
                  </a:lnTo>
                  <a:lnTo>
                    <a:pt x="13333" y="11029"/>
                  </a:lnTo>
                  <a:lnTo>
                    <a:pt x="13393" y="11031"/>
                  </a:lnTo>
                  <a:lnTo>
                    <a:pt x="13452" y="11034"/>
                  </a:lnTo>
                  <a:lnTo>
                    <a:pt x="13509" y="11038"/>
                  </a:lnTo>
                  <a:lnTo>
                    <a:pt x="13565" y="11043"/>
                  </a:lnTo>
                  <a:lnTo>
                    <a:pt x="13619" y="11050"/>
                  </a:lnTo>
                  <a:lnTo>
                    <a:pt x="13673" y="11057"/>
                  </a:lnTo>
                  <a:lnTo>
                    <a:pt x="13725" y="11065"/>
                  </a:lnTo>
                  <a:lnTo>
                    <a:pt x="13776" y="11075"/>
                  </a:lnTo>
                  <a:lnTo>
                    <a:pt x="13824" y="11085"/>
                  </a:lnTo>
                  <a:lnTo>
                    <a:pt x="13872" y="11097"/>
                  </a:lnTo>
                  <a:lnTo>
                    <a:pt x="13918" y="11108"/>
                  </a:lnTo>
                  <a:lnTo>
                    <a:pt x="13964" y="11122"/>
                  </a:lnTo>
                  <a:lnTo>
                    <a:pt x="14008" y="11136"/>
                  </a:lnTo>
                  <a:lnTo>
                    <a:pt x="14050" y="11151"/>
                  </a:lnTo>
                  <a:lnTo>
                    <a:pt x="14091" y="11167"/>
                  </a:lnTo>
                  <a:lnTo>
                    <a:pt x="14131" y="11185"/>
                  </a:lnTo>
                  <a:lnTo>
                    <a:pt x="14170" y="11203"/>
                  </a:lnTo>
                  <a:lnTo>
                    <a:pt x="14207" y="11222"/>
                  </a:lnTo>
                  <a:lnTo>
                    <a:pt x="14243" y="11243"/>
                  </a:lnTo>
                  <a:lnTo>
                    <a:pt x="14277" y="11264"/>
                  </a:lnTo>
                  <a:lnTo>
                    <a:pt x="14311" y="11286"/>
                  </a:lnTo>
                  <a:lnTo>
                    <a:pt x="14343" y="11309"/>
                  </a:lnTo>
                  <a:lnTo>
                    <a:pt x="14373" y="11334"/>
                  </a:lnTo>
                  <a:lnTo>
                    <a:pt x="14403" y="11359"/>
                  </a:lnTo>
                  <a:lnTo>
                    <a:pt x="14431" y="11386"/>
                  </a:lnTo>
                  <a:lnTo>
                    <a:pt x="14457" y="11414"/>
                  </a:lnTo>
                  <a:lnTo>
                    <a:pt x="14482" y="11443"/>
                  </a:lnTo>
                  <a:lnTo>
                    <a:pt x="14507" y="11472"/>
                  </a:lnTo>
                  <a:lnTo>
                    <a:pt x="14530" y="11503"/>
                  </a:lnTo>
                  <a:lnTo>
                    <a:pt x="14550" y="11535"/>
                  </a:lnTo>
                  <a:lnTo>
                    <a:pt x="14562" y="11555"/>
                  </a:lnTo>
                  <a:lnTo>
                    <a:pt x="14574" y="11574"/>
                  </a:lnTo>
                  <a:lnTo>
                    <a:pt x="14585" y="11595"/>
                  </a:lnTo>
                  <a:lnTo>
                    <a:pt x="14596" y="11616"/>
                  </a:lnTo>
                  <a:lnTo>
                    <a:pt x="14607" y="11638"/>
                  </a:lnTo>
                  <a:lnTo>
                    <a:pt x="14617" y="11659"/>
                  </a:lnTo>
                  <a:lnTo>
                    <a:pt x="14626" y="11681"/>
                  </a:lnTo>
                  <a:lnTo>
                    <a:pt x="14635" y="11703"/>
                  </a:lnTo>
                  <a:lnTo>
                    <a:pt x="14651" y="11750"/>
                  </a:lnTo>
                  <a:lnTo>
                    <a:pt x="14665" y="11797"/>
                  </a:lnTo>
                  <a:lnTo>
                    <a:pt x="14678" y="11846"/>
                  </a:lnTo>
                  <a:lnTo>
                    <a:pt x="14689" y="11897"/>
                  </a:lnTo>
                  <a:lnTo>
                    <a:pt x="14689" y="11743"/>
                  </a:lnTo>
                  <a:lnTo>
                    <a:pt x="14689" y="0"/>
                  </a:lnTo>
                  <a:lnTo>
                    <a:pt x="6478" y="0"/>
                  </a:lnTo>
                  <a:close/>
                  <a:moveTo>
                    <a:pt x="15040" y="11016"/>
                  </a:moveTo>
                  <a:lnTo>
                    <a:pt x="15040" y="14683"/>
                  </a:lnTo>
                  <a:lnTo>
                    <a:pt x="15997" y="14683"/>
                  </a:lnTo>
                  <a:lnTo>
                    <a:pt x="15997" y="13252"/>
                  </a:lnTo>
                  <a:lnTo>
                    <a:pt x="16139" y="13252"/>
                  </a:lnTo>
                  <a:lnTo>
                    <a:pt x="16182" y="13252"/>
                  </a:lnTo>
                  <a:lnTo>
                    <a:pt x="16224" y="13253"/>
                  </a:lnTo>
                  <a:lnTo>
                    <a:pt x="16264" y="13255"/>
                  </a:lnTo>
                  <a:lnTo>
                    <a:pt x="16301" y="13260"/>
                  </a:lnTo>
                  <a:lnTo>
                    <a:pt x="16337" y="13264"/>
                  </a:lnTo>
                  <a:lnTo>
                    <a:pt x="16372" y="13270"/>
                  </a:lnTo>
                  <a:lnTo>
                    <a:pt x="16405" y="13278"/>
                  </a:lnTo>
                  <a:lnTo>
                    <a:pt x="16436" y="13286"/>
                  </a:lnTo>
                  <a:lnTo>
                    <a:pt x="16465" y="13296"/>
                  </a:lnTo>
                  <a:lnTo>
                    <a:pt x="16493" y="13307"/>
                  </a:lnTo>
                  <a:lnTo>
                    <a:pt x="16519" y="13321"/>
                  </a:lnTo>
                  <a:lnTo>
                    <a:pt x="16546" y="13335"/>
                  </a:lnTo>
                  <a:lnTo>
                    <a:pt x="16569" y="13354"/>
                  </a:lnTo>
                  <a:lnTo>
                    <a:pt x="16593" y="13372"/>
                  </a:lnTo>
                  <a:lnTo>
                    <a:pt x="16615" y="13393"/>
                  </a:lnTo>
                  <a:lnTo>
                    <a:pt x="16635" y="13416"/>
                  </a:lnTo>
                  <a:lnTo>
                    <a:pt x="16654" y="13440"/>
                  </a:lnTo>
                  <a:lnTo>
                    <a:pt x="16672" y="13467"/>
                  </a:lnTo>
                  <a:lnTo>
                    <a:pt x="16690" y="13496"/>
                  </a:lnTo>
                  <a:lnTo>
                    <a:pt x="16707" y="13528"/>
                  </a:lnTo>
                  <a:lnTo>
                    <a:pt x="16724" y="13562"/>
                  </a:lnTo>
                  <a:lnTo>
                    <a:pt x="16740" y="13598"/>
                  </a:lnTo>
                  <a:lnTo>
                    <a:pt x="16755" y="13637"/>
                  </a:lnTo>
                  <a:lnTo>
                    <a:pt x="16769" y="13677"/>
                  </a:lnTo>
                  <a:lnTo>
                    <a:pt x="17091" y="14683"/>
                  </a:lnTo>
                  <a:lnTo>
                    <a:pt x="18111" y="14683"/>
                  </a:lnTo>
                  <a:lnTo>
                    <a:pt x="17672" y="13467"/>
                  </a:lnTo>
                  <a:lnTo>
                    <a:pt x="17663" y="13441"/>
                  </a:lnTo>
                  <a:lnTo>
                    <a:pt x="17654" y="13415"/>
                  </a:lnTo>
                  <a:lnTo>
                    <a:pt x="17645" y="13389"/>
                  </a:lnTo>
                  <a:lnTo>
                    <a:pt x="17636" y="13364"/>
                  </a:lnTo>
                  <a:lnTo>
                    <a:pt x="17627" y="13340"/>
                  </a:lnTo>
                  <a:lnTo>
                    <a:pt x="17616" y="13315"/>
                  </a:lnTo>
                  <a:lnTo>
                    <a:pt x="17607" y="13291"/>
                  </a:lnTo>
                  <a:lnTo>
                    <a:pt x="17598" y="13269"/>
                  </a:lnTo>
                  <a:lnTo>
                    <a:pt x="17589" y="13245"/>
                  </a:lnTo>
                  <a:lnTo>
                    <a:pt x="17579" y="13223"/>
                  </a:lnTo>
                  <a:lnTo>
                    <a:pt x="17569" y="13201"/>
                  </a:lnTo>
                  <a:lnTo>
                    <a:pt x="17559" y="13179"/>
                  </a:lnTo>
                  <a:lnTo>
                    <a:pt x="17547" y="13159"/>
                  </a:lnTo>
                  <a:lnTo>
                    <a:pt x="17535" y="13138"/>
                  </a:lnTo>
                  <a:lnTo>
                    <a:pt x="17524" y="13118"/>
                  </a:lnTo>
                  <a:lnTo>
                    <a:pt x="17511" y="13099"/>
                  </a:lnTo>
                  <a:lnTo>
                    <a:pt x="17499" y="13081"/>
                  </a:lnTo>
                  <a:lnTo>
                    <a:pt x="17485" y="13063"/>
                  </a:lnTo>
                  <a:lnTo>
                    <a:pt x="17470" y="13045"/>
                  </a:lnTo>
                  <a:lnTo>
                    <a:pt x="17456" y="13028"/>
                  </a:lnTo>
                  <a:lnTo>
                    <a:pt x="17440" y="13011"/>
                  </a:lnTo>
                  <a:lnTo>
                    <a:pt x="17424" y="12995"/>
                  </a:lnTo>
                  <a:lnTo>
                    <a:pt x="17407" y="12979"/>
                  </a:lnTo>
                  <a:lnTo>
                    <a:pt x="17389" y="12964"/>
                  </a:lnTo>
                  <a:lnTo>
                    <a:pt x="17370" y="12949"/>
                  </a:lnTo>
                  <a:lnTo>
                    <a:pt x="17349" y="12936"/>
                  </a:lnTo>
                  <a:lnTo>
                    <a:pt x="17329" y="12922"/>
                  </a:lnTo>
                  <a:lnTo>
                    <a:pt x="17306" y="12910"/>
                  </a:lnTo>
                  <a:lnTo>
                    <a:pt x="17284" y="12899"/>
                  </a:lnTo>
                  <a:lnTo>
                    <a:pt x="17259" y="12886"/>
                  </a:lnTo>
                  <a:lnTo>
                    <a:pt x="17234" y="12876"/>
                  </a:lnTo>
                  <a:lnTo>
                    <a:pt x="17208" y="12866"/>
                  </a:lnTo>
                  <a:lnTo>
                    <a:pt x="17251" y="12854"/>
                  </a:lnTo>
                  <a:lnTo>
                    <a:pt x="17293" y="12843"/>
                  </a:lnTo>
                  <a:lnTo>
                    <a:pt x="17334" y="12831"/>
                  </a:lnTo>
                  <a:lnTo>
                    <a:pt x="17374" y="12816"/>
                  </a:lnTo>
                  <a:lnTo>
                    <a:pt x="17411" y="12801"/>
                  </a:lnTo>
                  <a:lnTo>
                    <a:pt x="17449" y="12784"/>
                  </a:lnTo>
                  <a:lnTo>
                    <a:pt x="17485" y="12766"/>
                  </a:lnTo>
                  <a:lnTo>
                    <a:pt x="17519" y="12748"/>
                  </a:lnTo>
                  <a:lnTo>
                    <a:pt x="17552" y="12728"/>
                  </a:lnTo>
                  <a:lnTo>
                    <a:pt x="17584" y="12706"/>
                  </a:lnTo>
                  <a:lnTo>
                    <a:pt x="17614" y="12685"/>
                  </a:lnTo>
                  <a:lnTo>
                    <a:pt x="17642" y="12661"/>
                  </a:lnTo>
                  <a:lnTo>
                    <a:pt x="17671" y="12636"/>
                  </a:lnTo>
                  <a:lnTo>
                    <a:pt x="17697" y="12610"/>
                  </a:lnTo>
                  <a:lnTo>
                    <a:pt x="17722" y="12584"/>
                  </a:lnTo>
                  <a:lnTo>
                    <a:pt x="17745" y="12556"/>
                  </a:lnTo>
                  <a:lnTo>
                    <a:pt x="17768" y="12526"/>
                  </a:lnTo>
                  <a:lnTo>
                    <a:pt x="17788" y="12497"/>
                  </a:lnTo>
                  <a:lnTo>
                    <a:pt x="17809" y="12465"/>
                  </a:lnTo>
                  <a:lnTo>
                    <a:pt x="17827" y="12433"/>
                  </a:lnTo>
                  <a:lnTo>
                    <a:pt x="17843" y="12401"/>
                  </a:lnTo>
                  <a:lnTo>
                    <a:pt x="17859" y="12367"/>
                  </a:lnTo>
                  <a:lnTo>
                    <a:pt x="17872" y="12331"/>
                  </a:lnTo>
                  <a:lnTo>
                    <a:pt x="17885" y="12295"/>
                  </a:lnTo>
                  <a:lnTo>
                    <a:pt x="17895" y="12258"/>
                  </a:lnTo>
                  <a:lnTo>
                    <a:pt x="17905" y="12221"/>
                  </a:lnTo>
                  <a:lnTo>
                    <a:pt x="17913" y="12182"/>
                  </a:lnTo>
                  <a:lnTo>
                    <a:pt x="17920" y="12141"/>
                  </a:lnTo>
                  <a:lnTo>
                    <a:pt x="17924" y="12101"/>
                  </a:lnTo>
                  <a:lnTo>
                    <a:pt x="17928" y="12059"/>
                  </a:lnTo>
                  <a:lnTo>
                    <a:pt x="17931" y="12016"/>
                  </a:lnTo>
                  <a:lnTo>
                    <a:pt x="17931" y="11973"/>
                  </a:lnTo>
                  <a:lnTo>
                    <a:pt x="17931" y="11942"/>
                  </a:lnTo>
                  <a:lnTo>
                    <a:pt x="17930" y="11913"/>
                  </a:lnTo>
                  <a:lnTo>
                    <a:pt x="17929" y="11883"/>
                  </a:lnTo>
                  <a:lnTo>
                    <a:pt x="17925" y="11854"/>
                  </a:lnTo>
                  <a:lnTo>
                    <a:pt x="17923" y="11826"/>
                  </a:lnTo>
                  <a:lnTo>
                    <a:pt x="17919" y="11797"/>
                  </a:lnTo>
                  <a:lnTo>
                    <a:pt x="17914" y="11770"/>
                  </a:lnTo>
                  <a:lnTo>
                    <a:pt x="17910" y="11743"/>
                  </a:lnTo>
                  <a:lnTo>
                    <a:pt x="17903" y="11717"/>
                  </a:lnTo>
                  <a:lnTo>
                    <a:pt x="17896" y="11691"/>
                  </a:lnTo>
                  <a:lnTo>
                    <a:pt x="17889" y="11666"/>
                  </a:lnTo>
                  <a:lnTo>
                    <a:pt x="17881" y="11641"/>
                  </a:lnTo>
                  <a:lnTo>
                    <a:pt x="17872" y="11616"/>
                  </a:lnTo>
                  <a:lnTo>
                    <a:pt x="17863" y="11592"/>
                  </a:lnTo>
                  <a:lnTo>
                    <a:pt x="17853" y="11570"/>
                  </a:lnTo>
                  <a:lnTo>
                    <a:pt x="17842" y="11546"/>
                  </a:lnTo>
                  <a:lnTo>
                    <a:pt x="17830" y="11524"/>
                  </a:lnTo>
                  <a:lnTo>
                    <a:pt x="17818" y="11502"/>
                  </a:lnTo>
                  <a:lnTo>
                    <a:pt x="17805" y="11480"/>
                  </a:lnTo>
                  <a:lnTo>
                    <a:pt x="17792" y="11460"/>
                  </a:lnTo>
                  <a:lnTo>
                    <a:pt x="17777" y="11440"/>
                  </a:lnTo>
                  <a:lnTo>
                    <a:pt x="17762" y="11419"/>
                  </a:lnTo>
                  <a:lnTo>
                    <a:pt x="17747" y="11400"/>
                  </a:lnTo>
                  <a:lnTo>
                    <a:pt x="17731" y="11382"/>
                  </a:lnTo>
                  <a:lnTo>
                    <a:pt x="17714" y="11363"/>
                  </a:lnTo>
                  <a:lnTo>
                    <a:pt x="17696" y="11346"/>
                  </a:lnTo>
                  <a:lnTo>
                    <a:pt x="17676" y="11328"/>
                  </a:lnTo>
                  <a:lnTo>
                    <a:pt x="17657" y="11311"/>
                  </a:lnTo>
                  <a:lnTo>
                    <a:pt x="17638" y="11295"/>
                  </a:lnTo>
                  <a:lnTo>
                    <a:pt x="17617" y="11279"/>
                  </a:lnTo>
                  <a:lnTo>
                    <a:pt x="17596" y="11263"/>
                  </a:lnTo>
                  <a:lnTo>
                    <a:pt x="17573" y="11248"/>
                  </a:lnTo>
                  <a:lnTo>
                    <a:pt x="17551" y="11234"/>
                  </a:lnTo>
                  <a:lnTo>
                    <a:pt x="17528" y="11220"/>
                  </a:lnTo>
                  <a:lnTo>
                    <a:pt x="17503" y="11206"/>
                  </a:lnTo>
                  <a:lnTo>
                    <a:pt x="17479" y="11194"/>
                  </a:lnTo>
                  <a:lnTo>
                    <a:pt x="17453" y="11182"/>
                  </a:lnTo>
                  <a:lnTo>
                    <a:pt x="17427" y="11169"/>
                  </a:lnTo>
                  <a:lnTo>
                    <a:pt x="17400" y="11158"/>
                  </a:lnTo>
                  <a:lnTo>
                    <a:pt x="17373" y="11146"/>
                  </a:lnTo>
                  <a:lnTo>
                    <a:pt x="17345" y="11135"/>
                  </a:lnTo>
                  <a:lnTo>
                    <a:pt x="17315" y="11125"/>
                  </a:lnTo>
                  <a:lnTo>
                    <a:pt x="17286" y="11116"/>
                  </a:lnTo>
                  <a:lnTo>
                    <a:pt x="17255" y="11106"/>
                  </a:lnTo>
                  <a:lnTo>
                    <a:pt x="17225" y="11098"/>
                  </a:lnTo>
                  <a:lnTo>
                    <a:pt x="17192" y="11089"/>
                  </a:lnTo>
                  <a:lnTo>
                    <a:pt x="17160" y="11081"/>
                  </a:lnTo>
                  <a:lnTo>
                    <a:pt x="17126" y="11074"/>
                  </a:lnTo>
                  <a:lnTo>
                    <a:pt x="17058" y="11059"/>
                  </a:lnTo>
                  <a:lnTo>
                    <a:pt x="16987" y="11048"/>
                  </a:lnTo>
                  <a:lnTo>
                    <a:pt x="16912" y="11038"/>
                  </a:lnTo>
                  <a:lnTo>
                    <a:pt x="16835" y="11030"/>
                  </a:lnTo>
                  <a:lnTo>
                    <a:pt x="16755" y="11024"/>
                  </a:lnTo>
                  <a:lnTo>
                    <a:pt x="16672" y="11020"/>
                  </a:lnTo>
                  <a:lnTo>
                    <a:pt x="16587" y="11016"/>
                  </a:lnTo>
                  <a:lnTo>
                    <a:pt x="16499" y="11016"/>
                  </a:lnTo>
                  <a:lnTo>
                    <a:pt x="15040" y="11016"/>
                  </a:lnTo>
                  <a:close/>
                  <a:moveTo>
                    <a:pt x="15997" y="11660"/>
                  </a:moveTo>
                  <a:lnTo>
                    <a:pt x="16240" y="11660"/>
                  </a:lnTo>
                  <a:lnTo>
                    <a:pt x="16286" y="11661"/>
                  </a:lnTo>
                  <a:lnTo>
                    <a:pt x="16330" y="11663"/>
                  </a:lnTo>
                  <a:lnTo>
                    <a:pt x="16373" y="11665"/>
                  </a:lnTo>
                  <a:lnTo>
                    <a:pt x="16414" y="11667"/>
                  </a:lnTo>
                  <a:lnTo>
                    <a:pt x="16454" y="11672"/>
                  </a:lnTo>
                  <a:lnTo>
                    <a:pt x="16492" y="11676"/>
                  </a:lnTo>
                  <a:lnTo>
                    <a:pt x="16530" y="11682"/>
                  </a:lnTo>
                  <a:lnTo>
                    <a:pt x="16565" y="11689"/>
                  </a:lnTo>
                  <a:lnTo>
                    <a:pt x="16599" y="11697"/>
                  </a:lnTo>
                  <a:lnTo>
                    <a:pt x="16630" y="11704"/>
                  </a:lnTo>
                  <a:lnTo>
                    <a:pt x="16662" y="11714"/>
                  </a:lnTo>
                  <a:lnTo>
                    <a:pt x="16692" y="11724"/>
                  </a:lnTo>
                  <a:lnTo>
                    <a:pt x="16719" y="11735"/>
                  </a:lnTo>
                  <a:lnTo>
                    <a:pt x="16746" y="11747"/>
                  </a:lnTo>
                  <a:lnTo>
                    <a:pt x="16771" y="11760"/>
                  </a:lnTo>
                  <a:lnTo>
                    <a:pt x="16795" y="11775"/>
                  </a:lnTo>
                  <a:lnTo>
                    <a:pt x="16816" y="11789"/>
                  </a:lnTo>
                  <a:lnTo>
                    <a:pt x="16836" y="11805"/>
                  </a:lnTo>
                  <a:lnTo>
                    <a:pt x="16856" y="11822"/>
                  </a:lnTo>
                  <a:lnTo>
                    <a:pt x="16874" y="11840"/>
                  </a:lnTo>
                  <a:lnTo>
                    <a:pt x="16890" y="11860"/>
                  </a:lnTo>
                  <a:lnTo>
                    <a:pt x="16904" y="11880"/>
                  </a:lnTo>
                  <a:lnTo>
                    <a:pt x="16918" y="11901"/>
                  </a:lnTo>
                  <a:lnTo>
                    <a:pt x="16930" y="11924"/>
                  </a:lnTo>
                  <a:lnTo>
                    <a:pt x="16941" y="11947"/>
                  </a:lnTo>
                  <a:lnTo>
                    <a:pt x="16950" y="11972"/>
                  </a:lnTo>
                  <a:lnTo>
                    <a:pt x="16958" y="11998"/>
                  </a:lnTo>
                  <a:lnTo>
                    <a:pt x="16964" y="12024"/>
                  </a:lnTo>
                  <a:lnTo>
                    <a:pt x="16969" y="12052"/>
                  </a:lnTo>
                  <a:lnTo>
                    <a:pt x="16972" y="12080"/>
                  </a:lnTo>
                  <a:lnTo>
                    <a:pt x="16975" y="12111"/>
                  </a:lnTo>
                  <a:lnTo>
                    <a:pt x="16975" y="12141"/>
                  </a:lnTo>
                  <a:lnTo>
                    <a:pt x="16975" y="12170"/>
                  </a:lnTo>
                  <a:lnTo>
                    <a:pt x="16972" y="12197"/>
                  </a:lnTo>
                  <a:lnTo>
                    <a:pt x="16969" y="12224"/>
                  </a:lnTo>
                  <a:lnTo>
                    <a:pt x="16964" y="12249"/>
                  </a:lnTo>
                  <a:lnTo>
                    <a:pt x="16959" y="12274"/>
                  </a:lnTo>
                  <a:lnTo>
                    <a:pt x="16952" y="12298"/>
                  </a:lnTo>
                  <a:lnTo>
                    <a:pt x="16944" y="12321"/>
                  </a:lnTo>
                  <a:lnTo>
                    <a:pt x="16935" y="12343"/>
                  </a:lnTo>
                  <a:lnTo>
                    <a:pt x="16925" y="12364"/>
                  </a:lnTo>
                  <a:lnTo>
                    <a:pt x="16912" y="12384"/>
                  </a:lnTo>
                  <a:lnTo>
                    <a:pt x="16900" y="12404"/>
                  </a:lnTo>
                  <a:lnTo>
                    <a:pt x="16885" y="12422"/>
                  </a:lnTo>
                  <a:lnTo>
                    <a:pt x="16870" y="12439"/>
                  </a:lnTo>
                  <a:lnTo>
                    <a:pt x="16853" y="12456"/>
                  </a:lnTo>
                  <a:lnTo>
                    <a:pt x="16835" y="12472"/>
                  </a:lnTo>
                  <a:lnTo>
                    <a:pt x="16816" y="12487"/>
                  </a:lnTo>
                  <a:lnTo>
                    <a:pt x="16796" y="12500"/>
                  </a:lnTo>
                  <a:lnTo>
                    <a:pt x="16774" y="12514"/>
                  </a:lnTo>
                  <a:lnTo>
                    <a:pt x="16752" y="12525"/>
                  </a:lnTo>
                  <a:lnTo>
                    <a:pt x="16727" y="12536"/>
                  </a:lnTo>
                  <a:lnTo>
                    <a:pt x="16702" y="12547"/>
                  </a:lnTo>
                  <a:lnTo>
                    <a:pt x="16675" y="12557"/>
                  </a:lnTo>
                  <a:lnTo>
                    <a:pt x="16647" y="12565"/>
                  </a:lnTo>
                  <a:lnTo>
                    <a:pt x="16618" y="12573"/>
                  </a:lnTo>
                  <a:lnTo>
                    <a:pt x="16587" y="12579"/>
                  </a:lnTo>
                  <a:lnTo>
                    <a:pt x="16556" y="12585"/>
                  </a:lnTo>
                  <a:lnTo>
                    <a:pt x="16523" y="12591"/>
                  </a:lnTo>
                  <a:lnTo>
                    <a:pt x="16489" y="12594"/>
                  </a:lnTo>
                  <a:lnTo>
                    <a:pt x="16454" y="12597"/>
                  </a:lnTo>
                  <a:lnTo>
                    <a:pt x="16418" y="12600"/>
                  </a:lnTo>
                  <a:lnTo>
                    <a:pt x="16379" y="12601"/>
                  </a:lnTo>
                  <a:lnTo>
                    <a:pt x="16341" y="12601"/>
                  </a:lnTo>
                  <a:lnTo>
                    <a:pt x="15997" y="12601"/>
                  </a:lnTo>
                  <a:lnTo>
                    <a:pt x="15997" y="11660"/>
                  </a:lnTo>
                  <a:close/>
                  <a:moveTo>
                    <a:pt x="7581" y="14688"/>
                  </a:moveTo>
                  <a:lnTo>
                    <a:pt x="8434" y="14688"/>
                  </a:lnTo>
                  <a:lnTo>
                    <a:pt x="8728" y="14688"/>
                  </a:lnTo>
                  <a:lnTo>
                    <a:pt x="7581" y="12992"/>
                  </a:lnTo>
                  <a:lnTo>
                    <a:pt x="7581" y="14688"/>
                  </a:lnTo>
                  <a:close/>
                  <a:moveTo>
                    <a:pt x="12876" y="14688"/>
                  </a:moveTo>
                  <a:lnTo>
                    <a:pt x="14689" y="14688"/>
                  </a:lnTo>
                  <a:lnTo>
                    <a:pt x="14689" y="12492"/>
                  </a:lnTo>
                  <a:lnTo>
                    <a:pt x="14679" y="12539"/>
                  </a:lnTo>
                  <a:lnTo>
                    <a:pt x="14668" y="12585"/>
                  </a:lnTo>
                  <a:lnTo>
                    <a:pt x="14655" y="12629"/>
                  </a:lnTo>
                  <a:lnTo>
                    <a:pt x="14642" y="12673"/>
                  </a:lnTo>
                  <a:lnTo>
                    <a:pt x="14626" y="12715"/>
                  </a:lnTo>
                  <a:lnTo>
                    <a:pt x="14609" y="12757"/>
                  </a:lnTo>
                  <a:lnTo>
                    <a:pt x="14590" y="12797"/>
                  </a:lnTo>
                  <a:lnTo>
                    <a:pt x="14569" y="12835"/>
                  </a:lnTo>
                  <a:lnTo>
                    <a:pt x="14548" y="12873"/>
                  </a:lnTo>
                  <a:lnTo>
                    <a:pt x="14524" y="12909"/>
                  </a:lnTo>
                  <a:lnTo>
                    <a:pt x="14500" y="12945"/>
                  </a:lnTo>
                  <a:lnTo>
                    <a:pt x="14473" y="12978"/>
                  </a:lnTo>
                  <a:lnTo>
                    <a:pt x="14446" y="13011"/>
                  </a:lnTo>
                  <a:lnTo>
                    <a:pt x="14416" y="13042"/>
                  </a:lnTo>
                  <a:lnTo>
                    <a:pt x="14386" y="13073"/>
                  </a:lnTo>
                  <a:lnTo>
                    <a:pt x="14353" y="13102"/>
                  </a:lnTo>
                  <a:lnTo>
                    <a:pt x="14330" y="13122"/>
                  </a:lnTo>
                  <a:lnTo>
                    <a:pt x="14307" y="13140"/>
                  </a:lnTo>
                  <a:lnTo>
                    <a:pt x="14283" y="13158"/>
                  </a:lnTo>
                  <a:lnTo>
                    <a:pt x="14258" y="13175"/>
                  </a:lnTo>
                  <a:lnTo>
                    <a:pt x="14232" y="13192"/>
                  </a:lnTo>
                  <a:lnTo>
                    <a:pt x="14206" y="13208"/>
                  </a:lnTo>
                  <a:lnTo>
                    <a:pt x="14179" y="13223"/>
                  </a:lnTo>
                  <a:lnTo>
                    <a:pt x="14151" y="13238"/>
                  </a:lnTo>
                  <a:lnTo>
                    <a:pt x="14123" y="13253"/>
                  </a:lnTo>
                  <a:lnTo>
                    <a:pt x="14095" y="13266"/>
                  </a:lnTo>
                  <a:lnTo>
                    <a:pt x="14065" y="13280"/>
                  </a:lnTo>
                  <a:lnTo>
                    <a:pt x="14035" y="13292"/>
                  </a:lnTo>
                  <a:lnTo>
                    <a:pt x="14004" y="13304"/>
                  </a:lnTo>
                  <a:lnTo>
                    <a:pt x="13973" y="13315"/>
                  </a:lnTo>
                  <a:lnTo>
                    <a:pt x="13941" y="13326"/>
                  </a:lnTo>
                  <a:lnTo>
                    <a:pt x="13908" y="13335"/>
                  </a:lnTo>
                  <a:lnTo>
                    <a:pt x="13874" y="13346"/>
                  </a:lnTo>
                  <a:lnTo>
                    <a:pt x="13840" y="13355"/>
                  </a:lnTo>
                  <a:lnTo>
                    <a:pt x="13805" y="13363"/>
                  </a:lnTo>
                  <a:lnTo>
                    <a:pt x="13770" y="13371"/>
                  </a:lnTo>
                  <a:lnTo>
                    <a:pt x="13734" y="13377"/>
                  </a:lnTo>
                  <a:lnTo>
                    <a:pt x="13698" y="13384"/>
                  </a:lnTo>
                  <a:lnTo>
                    <a:pt x="13660" y="13390"/>
                  </a:lnTo>
                  <a:lnTo>
                    <a:pt x="13622" y="13395"/>
                  </a:lnTo>
                  <a:lnTo>
                    <a:pt x="13583" y="13400"/>
                  </a:lnTo>
                  <a:lnTo>
                    <a:pt x="13544" y="13403"/>
                  </a:lnTo>
                  <a:lnTo>
                    <a:pt x="13504" y="13407"/>
                  </a:lnTo>
                  <a:lnTo>
                    <a:pt x="13463" y="13410"/>
                  </a:lnTo>
                  <a:lnTo>
                    <a:pt x="13421" y="13412"/>
                  </a:lnTo>
                  <a:lnTo>
                    <a:pt x="13380" y="13414"/>
                  </a:lnTo>
                  <a:lnTo>
                    <a:pt x="13336" y="13415"/>
                  </a:lnTo>
                  <a:lnTo>
                    <a:pt x="13293" y="13416"/>
                  </a:lnTo>
                  <a:lnTo>
                    <a:pt x="12876" y="13416"/>
                  </a:lnTo>
                  <a:lnTo>
                    <a:pt x="12876" y="14688"/>
                  </a:lnTo>
                  <a:close/>
                  <a:moveTo>
                    <a:pt x="12876" y="11687"/>
                  </a:moveTo>
                  <a:lnTo>
                    <a:pt x="13140" y="11687"/>
                  </a:lnTo>
                  <a:lnTo>
                    <a:pt x="13176" y="11689"/>
                  </a:lnTo>
                  <a:lnTo>
                    <a:pt x="13210" y="11690"/>
                  </a:lnTo>
                  <a:lnTo>
                    <a:pt x="13244" y="11693"/>
                  </a:lnTo>
                  <a:lnTo>
                    <a:pt x="13276" y="11697"/>
                  </a:lnTo>
                  <a:lnTo>
                    <a:pt x="13307" y="11702"/>
                  </a:lnTo>
                  <a:lnTo>
                    <a:pt x="13338" y="11708"/>
                  </a:lnTo>
                  <a:lnTo>
                    <a:pt x="13366" y="11716"/>
                  </a:lnTo>
                  <a:lnTo>
                    <a:pt x="13394" y="11724"/>
                  </a:lnTo>
                  <a:lnTo>
                    <a:pt x="13421" y="11733"/>
                  </a:lnTo>
                  <a:lnTo>
                    <a:pt x="13447" y="11744"/>
                  </a:lnTo>
                  <a:lnTo>
                    <a:pt x="13471" y="11755"/>
                  </a:lnTo>
                  <a:lnTo>
                    <a:pt x="13495" y="11768"/>
                  </a:lnTo>
                  <a:lnTo>
                    <a:pt x="13518" y="11781"/>
                  </a:lnTo>
                  <a:lnTo>
                    <a:pt x="13539" y="11797"/>
                  </a:lnTo>
                  <a:lnTo>
                    <a:pt x="13558" y="11813"/>
                  </a:lnTo>
                  <a:lnTo>
                    <a:pt x="13578" y="11830"/>
                  </a:lnTo>
                  <a:lnTo>
                    <a:pt x="13596" y="11848"/>
                  </a:lnTo>
                  <a:lnTo>
                    <a:pt x="13613" y="11867"/>
                  </a:lnTo>
                  <a:lnTo>
                    <a:pt x="13629" y="11888"/>
                  </a:lnTo>
                  <a:lnTo>
                    <a:pt x="13643" y="11909"/>
                  </a:lnTo>
                  <a:lnTo>
                    <a:pt x="13657" y="11931"/>
                  </a:lnTo>
                  <a:lnTo>
                    <a:pt x="13669" y="11955"/>
                  </a:lnTo>
                  <a:lnTo>
                    <a:pt x="13679" y="11978"/>
                  </a:lnTo>
                  <a:lnTo>
                    <a:pt x="13690" y="12003"/>
                  </a:lnTo>
                  <a:lnTo>
                    <a:pt x="13699" y="12030"/>
                  </a:lnTo>
                  <a:lnTo>
                    <a:pt x="13705" y="12058"/>
                  </a:lnTo>
                  <a:lnTo>
                    <a:pt x="13712" y="12086"/>
                  </a:lnTo>
                  <a:lnTo>
                    <a:pt x="13718" y="12115"/>
                  </a:lnTo>
                  <a:lnTo>
                    <a:pt x="13721" y="12145"/>
                  </a:lnTo>
                  <a:lnTo>
                    <a:pt x="13725" y="12176"/>
                  </a:lnTo>
                  <a:lnTo>
                    <a:pt x="13726" y="12209"/>
                  </a:lnTo>
                  <a:lnTo>
                    <a:pt x="13727" y="12242"/>
                  </a:lnTo>
                  <a:lnTo>
                    <a:pt x="13726" y="12274"/>
                  </a:lnTo>
                  <a:lnTo>
                    <a:pt x="13725" y="12304"/>
                  </a:lnTo>
                  <a:lnTo>
                    <a:pt x="13721" y="12333"/>
                  </a:lnTo>
                  <a:lnTo>
                    <a:pt x="13717" y="12361"/>
                  </a:lnTo>
                  <a:lnTo>
                    <a:pt x="13712" y="12389"/>
                  </a:lnTo>
                  <a:lnTo>
                    <a:pt x="13705" y="12415"/>
                  </a:lnTo>
                  <a:lnTo>
                    <a:pt x="13698" y="12440"/>
                  </a:lnTo>
                  <a:lnTo>
                    <a:pt x="13690" y="12465"/>
                  </a:lnTo>
                  <a:lnTo>
                    <a:pt x="13679" y="12489"/>
                  </a:lnTo>
                  <a:lnTo>
                    <a:pt x="13668" y="12510"/>
                  </a:lnTo>
                  <a:lnTo>
                    <a:pt x="13656" y="12532"/>
                  </a:lnTo>
                  <a:lnTo>
                    <a:pt x="13643" y="12553"/>
                  </a:lnTo>
                  <a:lnTo>
                    <a:pt x="13629" y="12573"/>
                  </a:lnTo>
                  <a:lnTo>
                    <a:pt x="13613" y="12591"/>
                  </a:lnTo>
                  <a:lnTo>
                    <a:pt x="13596" y="12609"/>
                  </a:lnTo>
                  <a:lnTo>
                    <a:pt x="13578" y="12626"/>
                  </a:lnTo>
                  <a:lnTo>
                    <a:pt x="13558" y="12642"/>
                  </a:lnTo>
                  <a:lnTo>
                    <a:pt x="13538" y="12656"/>
                  </a:lnTo>
                  <a:lnTo>
                    <a:pt x="13516" y="12670"/>
                  </a:lnTo>
                  <a:lnTo>
                    <a:pt x="13494" y="12682"/>
                  </a:lnTo>
                  <a:lnTo>
                    <a:pt x="13470" y="12694"/>
                  </a:lnTo>
                  <a:lnTo>
                    <a:pt x="13445" y="12704"/>
                  </a:lnTo>
                  <a:lnTo>
                    <a:pt x="13419" y="12714"/>
                  </a:lnTo>
                  <a:lnTo>
                    <a:pt x="13392" y="12722"/>
                  </a:lnTo>
                  <a:lnTo>
                    <a:pt x="13364" y="12730"/>
                  </a:lnTo>
                  <a:lnTo>
                    <a:pt x="13334" y="12737"/>
                  </a:lnTo>
                  <a:lnTo>
                    <a:pt x="13304" y="12742"/>
                  </a:lnTo>
                  <a:lnTo>
                    <a:pt x="13273" y="12747"/>
                  </a:lnTo>
                  <a:lnTo>
                    <a:pt x="13240" y="12750"/>
                  </a:lnTo>
                  <a:lnTo>
                    <a:pt x="13206" y="12753"/>
                  </a:lnTo>
                  <a:lnTo>
                    <a:pt x="13171" y="12755"/>
                  </a:lnTo>
                  <a:lnTo>
                    <a:pt x="13135" y="12755"/>
                  </a:lnTo>
                  <a:lnTo>
                    <a:pt x="12876" y="12755"/>
                  </a:lnTo>
                  <a:lnTo>
                    <a:pt x="12876" y="11687"/>
                  </a:lnTo>
                  <a:close/>
                  <a:moveTo>
                    <a:pt x="3433" y="1731"/>
                  </a:moveTo>
                  <a:lnTo>
                    <a:pt x="3432" y="1668"/>
                  </a:lnTo>
                  <a:lnTo>
                    <a:pt x="3432" y="1606"/>
                  </a:lnTo>
                  <a:lnTo>
                    <a:pt x="3430" y="1544"/>
                  </a:lnTo>
                  <a:lnTo>
                    <a:pt x="3428" y="1483"/>
                  </a:lnTo>
                  <a:lnTo>
                    <a:pt x="3424" y="1423"/>
                  </a:lnTo>
                  <a:lnTo>
                    <a:pt x="3421" y="1363"/>
                  </a:lnTo>
                  <a:lnTo>
                    <a:pt x="3416" y="1303"/>
                  </a:lnTo>
                  <a:lnTo>
                    <a:pt x="3412" y="1244"/>
                  </a:lnTo>
                  <a:lnTo>
                    <a:pt x="3406" y="1185"/>
                  </a:lnTo>
                  <a:lnTo>
                    <a:pt x="3399" y="1127"/>
                  </a:lnTo>
                  <a:lnTo>
                    <a:pt x="3392" y="1070"/>
                  </a:lnTo>
                  <a:lnTo>
                    <a:pt x="3386" y="1013"/>
                  </a:lnTo>
                  <a:lnTo>
                    <a:pt x="3377" y="956"/>
                  </a:lnTo>
                  <a:lnTo>
                    <a:pt x="3369" y="901"/>
                  </a:lnTo>
                  <a:lnTo>
                    <a:pt x="3358" y="847"/>
                  </a:lnTo>
                  <a:lnTo>
                    <a:pt x="3349" y="791"/>
                  </a:lnTo>
                  <a:lnTo>
                    <a:pt x="3338" y="738"/>
                  </a:lnTo>
                  <a:lnTo>
                    <a:pt x="3327" y="684"/>
                  </a:lnTo>
                  <a:lnTo>
                    <a:pt x="3315" y="632"/>
                  </a:lnTo>
                  <a:lnTo>
                    <a:pt x="3303" y="580"/>
                  </a:lnTo>
                  <a:lnTo>
                    <a:pt x="3291" y="527"/>
                  </a:lnTo>
                  <a:lnTo>
                    <a:pt x="3277" y="477"/>
                  </a:lnTo>
                  <a:lnTo>
                    <a:pt x="3262" y="426"/>
                  </a:lnTo>
                  <a:lnTo>
                    <a:pt x="3248" y="376"/>
                  </a:lnTo>
                  <a:lnTo>
                    <a:pt x="3233" y="327"/>
                  </a:lnTo>
                  <a:lnTo>
                    <a:pt x="3217" y="278"/>
                  </a:lnTo>
                  <a:lnTo>
                    <a:pt x="3201" y="231"/>
                  </a:lnTo>
                  <a:lnTo>
                    <a:pt x="3184" y="183"/>
                  </a:lnTo>
                  <a:lnTo>
                    <a:pt x="3167" y="137"/>
                  </a:lnTo>
                  <a:lnTo>
                    <a:pt x="3149" y="91"/>
                  </a:lnTo>
                  <a:lnTo>
                    <a:pt x="3131" y="45"/>
                  </a:lnTo>
                  <a:lnTo>
                    <a:pt x="3112" y="0"/>
                  </a:lnTo>
                  <a:lnTo>
                    <a:pt x="0" y="0"/>
                  </a:lnTo>
                  <a:lnTo>
                    <a:pt x="0" y="4448"/>
                  </a:lnTo>
                  <a:lnTo>
                    <a:pt x="31" y="4466"/>
                  </a:lnTo>
                  <a:lnTo>
                    <a:pt x="61" y="4484"/>
                  </a:lnTo>
                  <a:lnTo>
                    <a:pt x="92" y="4501"/>
                  </a:lnTo>
                  <a:lnTo>
                    <a:pt x="123" y="4517"/>
                  </a:lnTo>
                  <a:lnTo>
                    <a:pt x="154" y="4534"/>
                  </a:lnTo>
                  <a:lnTo>
                    <a:pt x="187" y="4549"/>
                  </a:lnTo>
                  <a:lnTo>
                    <a:pt x="218" y="4565"/>
                  </a:lnTo>
                  <a:lnTo>
                    <a:pt x="250" y="4579"/>
                  </a:lnTo>
                  <a:lnTo>
                    <a:pt x="283" y="4593"/>
                  </a:lnTo>
                  <a:lnTo>
                    <a:pt x="316" y="4607"/>
                  </a:lnTo>
                  <a:lnTo>
                    <a:pt x="350" y="4619"/>
                  </a:lnTo>
                  <a:lnTo>
                    <a:pt x="383" y="4632"/>
                  </a:lnTo>
                  <a:lnTo>
                    <a:pt x="417" y="4644"/>
                  </a:lnTo>
                  <a:lnTo>
                    <a:pt x="452" y="4654"/>
                  </a:lnTo>
                  <a:lnTo>
                    <a:pt x="486" y="4665"/>
                  </a:lnTo>
                  <a:lnTo>
                    <a:pt x="521" y="4676"/>
                  </a:lnTo>
                  <a:lnTo>
                    <a:pt x="556" y="4685"/>
                  </a:lnTo>
                  <a:lnTo>
                    <a:pt x="591" y="4694"/>
                  </a:lnTo>
                  <a:lnTo>
                    <a:pt x="627" y="4702"/>
                  </a:lnTo>
                  <a:lnTo>
                    <a:pt x="662" y="4710"/>
                  </a:lnTo>
                  <a:lnTo>
                    <a:pt x="698" y="4716"/>
                  </a:lnTo>
                  <a:lnTo>
                    <a:pt x="736" y="4723"/>
                  </a:lnTo>
                  <a:lnTo>
                    <a:pt x="772" y="4729"/>
                  </a:lnTo>
                  <a:lnTo>
                    <a:pt x="809" y="4735"/>
                  </a:lnTo>
                  <a:lnTo>
                    <a:pt x="847" y="4739"/>
                  </a:lnTo>
                  <a:lnTo>
                    <a:pt x="885" y="4744"/>
                  </a:lnTo>
                  <a:lnTo>
                    <a:pt x="923" y="4747"/>
                  </a:lnTo>
                  <a:lnTo>
                    <a:pt x="961" y="4749"/>
                  </a:lnTo>
                  <a:lnTo>
                    <a:pt x="1000" y="4752"/>
                  </a:lnTo>
                  <a:lnTo>
                    <a:pt x="1039" y="4754"/>
                  </a:lnTo>
                  <a:lnTo>
                    <a:pt x="1078" y="4755"/>
                  </a:lnTo>
                  <a:lnTo>
                    <a:pt x="1117" y="4755"/>
                  </a:lnTo>
                  <a:lnTo>
                    <a:pt x="1246" y="4752"/>
                  </a:lnTo>
                  <a:lnTo>
                    <a:pt x="1372" y="4740"/>
                  </a:lnTo>
                  <a:lnTo>
                    <a:pt x="1495" y="4723"/>
                  </a:lnTo>
                  <a:lnTo>
                    <a:pt x="1615" y="4699"/>
                  </a:lnTo>
                  <a:lnTo>
                    <a:pt x="1733" y="4669"/>
                  </a:lnTo>
                  <a:lnTo>
                    <a:pt x="1846" y="4632"/>
                  </a:lnTo>
                  <a:lnTo>
                    <a:pt x="1957" y="4587"/>
                  </a:lnTo>
                  <a:lnTo>
                    <a:pt x="2065" y="4538"/>
                  </a:lnTo>
                  <a:lnTo>
                    <a:pt x="2169" y="4482"/>
                  </a:lnTo>
                  <a:lnTo>
                    <a:pt x="2270" y="4420"/>
                  </a:lnTo>
                  <a:lnTo>
                    <a:pt x="2367" y="4352"/>
                  </a:lnTo>
                  <a:lnTo>
                    <a:pt x="2460" y="4277"/>
                  </a:lnTo>
                  <a:lnTo>
                    <a:pt x="2550" y="4198"/>
                  </a:lnTo>
                  <a:lnTo>
                    <a:pt x="2635" y="4112"/>
                  </a:lnTo>
                  <a:lnTo>
                    <a:pt x="2718" y="4021"/>
                  </a:lnTo>
                  <a:lnTo>
                    <a:pt x="2796" y="3925"/>
                  </a:lnTo>
                  <a:lnTo>
                    <a:pt x="2869" y="3823"/>
                  </a:lnTo>
                  <a:lnTo>
                    <a:pt x="2940" y="3716"/>
                  </a:lnTo>
                  <a:lnTo>
                    <a:pt x="3005" y="3604"/>
                  </a:lnTo>
                  <a:lnTo>
                    <a:pt x="3066" y="3487"/>
                  </a:lnTo>
                  <a:lnTo>
                    <a:pt x="3123" y="3365"/>
                  </a:lnTo>
                  <a:lnTo>
                    <a:pt x="3175" y="3238"/>
                  </a:lnTo>
                  <a:lnTo>
                    <a:pt x="3224" y="3107"/>
                  </a:lnTo>
                  <a:lnTo>
                    <a:pt x="3267" y="2971"/>
                  </a:lnTo>
                  <a:lnTo>
                    <a:pt x="3304" y="2830"/>
                  </a:lnTo>
                  <a:lnTo>
                    <a:pt x="3338" y="2686"/>
                  </a:lnTo>
                  <a:lnTo>
                    <a:pt x="3366" y="2536"/>
                  </a:lnTo>
                  <a:lnTo>
                    <a:pt x="3390" y="2383"/>
                  </a:lnTo>
                  <a:lnTo>
                    <a:pt x="3409" y="2226"/>
                  </a:lnTo>
                  <a:lnTo>
                    <a:pt x="3422" y="2064"/>
                  </a:lnTo>
                  <a:lnTo>
                    <a:pt x="3430" y="1899"/>
                  </a:lnTo>
                  <a:lnTo>
                    <a:pt x="3433" y="1731"/>
                  </a:lnTo>
                  <a:close/>
                </a:path>
              </a:pathLst>
            </a:custGeom>
            <a:solidFill>
              <a:srgbClr val="5461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2339434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2474243" y="4000500"/>
            <a:ext cx="13491914" cy="1804705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</p:grpSp>
      <p:sp>
        <p:nvSpPr>
          <p:cNvPr id="155" name="Obdélník 154"/>
          <p:cNvSpPr/>
          <p:nvPr/>
        </p:nvSpPr>
        <p:spPr>
          <a:xfrm>
            <a:off x="2362200" y="7717929"/>
            <a:ext cx="1369939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latin typeface="Arial" panose="020B0604020202020204" pitchFamily="34" charset="0"/>
              </a:rPr>
              <a:t>Projekt KIPR vychází ze strategických záměrů ČR v rozvoji vzdělávání a řeší otázky související se zajištěním kvality, provázanosti, srovnatelnosti a efektivity poradenských služeb a vytvořením podmínek pro poskytování vhodných podpůrných opatření pro žáky, </a:t>
            </a:r>
            <a:r>
              <a:rPr lang="cs-CZ" sz="2600" dirty="0" smtClean="0">
                <a:latin typeface="Arial" panose="020B0604020202020204" pitchFamily="34" charset="0"/>
              </a:rPr>
              <a:t/>
            </a:r>
            <a:br>
              <a:rPr lang="cs-CZ" sz="2600" dirty="0" smtClean="0">
                <a:latin typeface="Arial" panose="020B0604020202020204" pitchFamily="34" charset="0"/>
              </a:rPr>
            </a:br>
            <a:r>
              <a:rPr lang="en-US" sz="2600" dirty="0" smtClean="0">
                <a:latin typeface="Arial" panose="020B0604020202020204" pitchFamily="34" charset="0"/>
              </a:rPr>
              <a:t>u </a:t>
            </a:r>
            <a:r>
              <a:rPr lang="en-US" sz="2600" dirty="0">
                <a:latin typeface="Arial" panose="020B0604020202020204" pitchFamily="34" charset="0"/>
              </a:rPr>
              <a:t>kterých je třeba vyrovnat podmínky pro jejich vzdělávání.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17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385961" y="2247900"/>
            <a:ext cx="15621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Podpora kvalitních poradenských služeb ve</a:t>
            </a:r>
          </a:p>
          <a:p>
            <a:pPr algn="ctr"/>
            <a:endParaRPr lang="cs-CZ" sz="4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ctr"/>
            <a:r>
              <a:rPr lang="cs-CZ" sz="4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školách a školských poradenských zařízení </a:t>
            </a:r>
          </a:p>
          <a:p>
            <a:pPr algn="ctr"/>
            <a:endParaRPr lang="cs-CZ" sz="4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ctr"/>
            <a:r>
              <a:rPr lang="cs-CZ" sz="4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zaměřených na podporu inkluze </a:t>
            </a: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43122" y="804259"/>
            <a:ext cx="16506678" cy="840230"/>
          </a:xfrm>
        </p:spPr>
        <p:txBody>
          <a:bodyPr/>
          <a:lstStyle/>
          <a:p>
            <a:r>
              <a:rPr lang="cs-CZ" sz="5400" dirty="0" smtClean="0"/>
              <a:t>KIPR = Kvalita – Inkluze – </a:t>
            </a:r>
            <a:r>
              <a:rPr lang="cs-CZ" sz="5400" dirty="0"/>
              <a:t>P</a:t>
            </a:r>
            <a:r>
              <a:rPr lang="cs-CZ" sz="5400" dirty="0" smtClean="0"/>
              <a:t>oradenství – Rozvoj </a:t>
            </a:r>
            <a:endParaRPr lang="cs-CZ" sz="5400" dirty="0"/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943122" y="7429500"/>
            <a:ext cx="16506678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cs-CZ" sz="5400" dirty="0" smtClean="0">
                <a:hlinkClick r:id="rId2"/>
              </a:rPr>
              <a:t>www.kipr.cz</a:t>
            </a:r>
            <a:r>
              <a:rPr lang="cs-CZ" sz="5400" dirty="0" smtClean="0"/>
              <a:t>  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246492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621000" cy="7396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Zavést dokumenty, které budou nastavovat jednotná pravidla při poskytování poradenských služeb ve všech oblastech (personální, 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materiální, procedurální</a:t>
            </a: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, diagnostická / intervenční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).</a:t>
            </a:r>
          </a:p>
          <a:p>
            <a:pPr algn="just">
              <a:spcBef>
                <a:spcPts val="400"/>
              </a:spcBef>
            </a:pP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457200" indent="-4572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Podpořit poradenská zařízení a vybrané školy v procesu poskytování podpůrných 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opatření.</a:t>
            </a:r>
          </a:p>
          <a:p>
            <a:pPr marL="457200" indent="-4572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457200" indent="-4572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Identifikovat obtíže škol v naplňování podpůrných opatření a připravit metodickou podporu pro 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školy.</a:t>
            </a: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just">
              <a:spcBef>
                <a:spcPts val="400"/>
              </a:spcBef>
            </a:pPr>
            <a:endParaRPr lang="cs-CZ" sz="32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457200" indent="-4572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Posílit kompetence pedagogů formou vzdělávání nezbytné k poskytování podpůrných opatření a ověřit vybrané nové formy pedagogické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podpory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.</a:t>
            </a:r>
          </a:p>
          <a:p>
            <a:pPr marL="457200" indent="-45720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>
              <a:spcBef>
                <a:spcPts val="400"/>
              </a:spcBef>
            </a:pPr>
            <a:endParaRPr lang="en-US" sz="32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43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385961" y="1790700"/>
            <a:ext cx="15621000" cy="7396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b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ylo zapojeno </a:t>
            </a:r>
            <a:r>
              <a:rPr lang="cs-CZ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75 spolupracujících 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škol 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ze všech krajů;</a:t>
            </a:r>
          </a:p>
          <a:p>
            <a:pPr>
              <a:spcBef>
                <a:spcPts val="400"/>
              </a:spcBef>
            </a:pPr>
            <a:endParaRPr lang="cs-CZ" sz="32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457200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bylo dokončeno vyhodnocení </a:t>
            </a:r>
            <a:r>
              <a:rPr lang="cs-CZ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metodických 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zpráv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zaměřených </a:t>
            </a: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na 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tématiku Práce s doporučením, využití pomůcek, žáci se sociálním znevýhodněním, s poruchami chování, žáci nadaní a mimořádně nadaní v prostředí školy</a:t>
            </a:r>
          </a:p>
          <a:p>
            <a:pPr marL="457200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457200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b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yl </a:t>
            </a: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zpracován přehled využívání individuálního vzdělávacího plánu (IVP) na základních školách a přehled </a:t>
            </a:r>
            <a:r>
              <a:rPr lang="cs-CZ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využívání IVP v ČR</a:t>
            </a: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;</a:t>
            </a:r>
            <a:endParaRPr lang="cs-CZ" sz="32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457200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457200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r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ealizovalo se 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šetření k Plánu pedagogické podpory v zapojených školách, které bylo zaměřené na zmapování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využití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PLPP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na silné a slabé stránky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PLPP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;</a:t>
            </a:r>
          </a:p>
          <a:p>
            <a:pPr marL="457200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457200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858591">
                    <a:lumMod val="75000"/>
                  </a:srgbClr>
                </a:solidFill>
                <a:latin typeface="Arial" panose="020B0604020202020204" pitchFamily="34" charset="0"/>
              </a:rPr>
              <a:t>realizovalo se </a:t>
            </a:r>
            <a:r>
              <a:rPr lang="cs-CZ" sz="3200" b="1" dirty="0">
                <a:solidFill>
                  <a:srgbClr val="858591">
                    <a:lumMod val="75000"/>
                  </a:srgbClr>
                </a:solidFill>
                <a:latin typeface="Arial" panose="020B0604020202020204" pitchFamily="34" charset="0"/>
              </a:rPr>
              <a:t>248 vzdělávacích akcí</a:t>
            </a:r>
            <a:r>
              <a:rPr lang="cs-CZ" sz="3200" dirty="0">
                <a:solidFill>
                  <a:srgbClr val="858591">
                    <a:lumMod val="75000"/>
                  </a:srgbClr>
                </a:solidFill>
                <a:latin typeface="Arial" panose="020B0604020202020204" pitchFamily="34" charset="0"/>
              </a:rPr>
              <a:t> (semináře, kurzy), kterých se zúčastnilo </a:t>
            </a:r>
            <a:r>
              <a:rPr lang="cs-CZ" sz="3200" b="1" dirty="0">
                <a:solidFill>
                  <a:srgbClr val="858591">
                    <a:lumMod val="75000"/>
                  </a:srgbClr>
                </a:solidFill>
                <a:latin typeface="Arial" panose="020B0604020202020204" pitchFamily="34" charset="0"/>
              </a:rPr>
              <a:t>4766 osob</a:t>
            </a:r>
            <a:r>
              <a:rPr lang="cs-CZ" sz="3200" b="1" dirty="0" smtClean="0">
                <a:solidFill>
                  <a:srgbClr val="858591">
                    <a:lumMod val="75000"/>
                  </a:srgbClr>
                </a:solidFill>
                <a:latin typeface="Arial" panose="020B0604020202020204" pitchFamily="34" charset="0"/>
              </a:rPr>
              <a:t>;</a:t>
            </a: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43122" y="804259"/>
            <a:ext cx="16506678" cy="646331"/>
          </a:xfrm>
        </p:spPr>
        <p:txBody>
          <a:bodyPr/>
          <a:lstStyle/>
          <a:p>
            <a:r>
              <a:rPr lang="cs-CZ" dirty="0" smtClean="0"/>
              <a:t>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63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980113" y="547088"/>
            <a:ext cx="12070080" cy="1371600"/>
          </a:xfrm>
          <a:prstGeom prst="rect">
            <a:avLst/>
          </a:prstGeom>
          <a:solidFill>
            <a:srgbClr val="FFC0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4200" b="1" dirty="0" smtClean="0">
                <a:solidFill>
                  <a:schemeClr val="tx1"/>
                </a:solidFill>
              </a:rPr>
              <a:t>FORMY </a:t>
            </a:r>
            <a:r>
              <a:rPr lang="cs-CZ" sz="4200" b="1" dirty="0">
                <a:solidFill>
                  <a:schemeClr val="tx1"/>
                </a:solidFill>
              </a:rPr>
              <a:t>SPOLUPRÁCE </a:t>
            </a:r>
          </a:p>
        </p:txBody>
      </p:sp>
      <p:sp>
        <p:nvSpPr>
          <p:cNvPr id="3" name="Zaoblený obdélník 2"/>
          <p:cNvSpPr/>
          <p:nvPr/>
        </p:nvSpPr>
        <p:spPr>
          <a:xfrm flipH="1">
            <a:off x="386523" y="9167898"/>
            <a:ext cx="3740727" cy="849975"/>
          </a:xfrm>
          <a:prstGeom prst="roundRect">
            <a:avLst/>
          </a:prstGeom>
          <a:solidFill>
            <a:srgbClr val="FFC0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b="1" dirty="0" smtClean="0">
                <a:solidFill>
                  <a:schemeClr val="tx1"/>
                </a:solidFill>
              </a:rPr>
              <a:t>KAZUISTICKÉ SEMINÁŘE</a:t>
            </a:r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 flipH="1">
            <a:off x="386524" y="7994754"/>
            <a:ext cx="3740726" cy="847899"/>
          </a:xfrm>
          <a:prstGeom prst="roundRect">
            <a:avLst/>
          </a:prstGeom>
          <a:solidFill>
            <a:srgbClr val="FFC0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b="1" dirty="0" smtClean="0">
                <a:solidFill>
                  <a:schemeClr val="tx1"/>
                </a:solidFill>
              </a:rPr>
              <a:t>WEBOVÉ STRÁNKY</a:t>
            </a:r>
            <a:endParaRPr lang="cs-CZ" sz="3000" b="1" dirty="0">
              <a:solidFill>
                <a:schemeClr val="tx1"/>
              </a:solidFill>
            </a:endParaRPr>
          </a:p>
          <a:p>
            <a:pPr algn="ctr"/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 flipH="1">
            <a:off x="403166" y="5665644"/>
            <a:ext cx="3740726" cy="847899"/>
          </a:xfrm>
          <a:prstGeom prst="roundRect">
            <a:avLst/>
          </a:prstGeom>
          <a:solidFill>
            <a:srgbClr val="FFC0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b="1" dirty="0" smtClean="0">
                <a:solidFill>
                  <a:schemeClr val="tx1"/>
                </a:solidFill>
              </a:rPr>
              <a:t>PŘÍPADOVÉ KONFERENCE</a:t>
            </a:r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 flipH="1">
            <a:off x="411467" y="2443665"/>
            <a:ext cx="3740726" cy="914415"/>
          </a:xfrm>
          <a:prstGeom prst="roundRect">
            <a:avLst/>
          </a:prstGeom>
          <a:solidFill>
            <a:srgbClr val="FFC0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b="1" dirty="0">
                <a:solidFill>
                  <a:schemeClr val="tx1"/>
                </a:solidFill>
              </a:rPr>
              <a:t>KONZULTACE PŘÍMO VE ŠKOLE</a:t>
            </a:r>
          </a:p>
        </p:txBody>
      </p:sp>
      <p:sp>
        <p:nvSpPr>
          <p:cNvPr id="8" name="Zaoblený obdélník 7"/>
          <p:cNvSpPr/>
          <p:nvPr/>
        </p:nvSpPr>
        <p:spPr>
          <a:xfrm flipH="1">
            <a:off x="403168" y="6822668"/>
            <a:ext cx="3740726" cy="847899"/>
          </a:xfrm>
          <a:prstGeom prst="roundRect">
            <a:avLst/>
          </a:prstGeom>
          <a:solidFill>
            <a:srgbClr val="FFC0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b="1" dirty="0" smtClean="0">
                <a:solidFill>
                  <a:schemeClr val="tx1"/>
                </a:solidFill>
              </a:rPr>
              <a:t>SUPERVIZE</a:t>
            </a:r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405741" y="9166841"/>
            <a:ext cx="13449995" cy="847899"/>
          </a:xfrm>
          <a:prstGeom prst="rect">
            <a:avLst/>
          </a:prstGeom>
          <a:solidFill>
            <a:srgbClr val="00B05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dirty="0" smtClean="0">
                <a:solidFill>
                  <a:schemeClr val="tx1"/>
                </a:solidFill>
              </a:rPr>
              <a:t>Metodiků ŠPZ v krajích</a:t>
            </a: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457007" y="7994754"/>
            <a:ext cx="13449993" cy="847899"/>
          </a:xfrm>
          <a:prstGeom prst="rect">
            <a:avLst/>
          </a:prstGeom>
          <a:solidFill>
            <a:srgbClr val="00B05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dirty="0" smtClean="0">
                <a:solidFill>
                  <a:schemeClr val="tx1"/>
                </a:solidFill>
                <a:hlinkClick r:id="rId2"/>
              </a:rPr>
              <a:t>www.kipr.cz</a:t>
            </a:r>
            <a:r>
              <a:rPr lang="cs-CZ" sz="3000" dirty="0" smtClean="0">
                <a:solidFill>
                  <a:schemeClr val="tx1"/>
                </a:solidFill>
              </a:rPr>
              <a:t>  - otázky a odpovědi, analýzy, užitečné odkazy, metodické materiály</a:t>
            </a: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380803" y="5670065"/>
            <a:ext cx="13449995" cy="847899"/>
          </a:xfrm>
          <a:prstGeom prst="rect">
            <a:avLst/>
          </a:prstGeom>
          <a:solidFill>
            <a:srgbClr val="00B05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dirty="0" smtClean="0">
                <a:solidFill>
                  <a:schemeClr val="tx1"/>
                </a:solidFill>
              </a:rPr>
              <a:t>Případové i expertní konference k řešení obtížných situací žáka  s účastí odborníků z více resortů (OSPOD, PČR) rodičů, školy a ŠPZ</a:t>
            </a: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405739" y="2459660"/>
            <a:ext cx="13449995" cy="847899"/>
          </a:xfrm>
          <a:prstGeom prst="rect">
            <a:avLst/>
          </a:prstGeom>
          <a:solidFill>
            <a:srgbClr val="00B05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dirty="0">
                <a:solidFill>
                  <a:schemeClr val="tx1"/>
                </a:solidFill>
              </a:rPr>
              <a:t>S ŘŠ, VP, individuální – jednání o konkrétním dítěti a jeho PO s </a:t>
            </a:r>
            <a:r>
              <a:rPr lang="cs-CZ" sz="3000" dirty="0" smtClean="0">
                <a:solidFill>
                  <a:schemeClr val="tx1"/>
                </a:solidFill>
              </a:rPr>
              <a:t>učiteli, kolegiální diskuze mezi školami a pedagogy, setkávání škola a ŠPZ</a:t>
            </a: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380803" y="6822668"/>
            <a:ext cx="13425059" cy="847899"/>
          </a:xfrm>
          <a:prstGeom prst="rect">
            <a:avLst/>
          </a:prstGeom>
          <a:solidFill>
            <a:srgbClr val="00B05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dirty="0" smtClean="0">
                <a:solidFill>
                  <a:schemeClr val="tx1"/>
                </a:solidFill>
              </a:rPr>
              <a:t>V ŠPZ, ŠPP, na školách – Bálintovské skupiny</a:t>
            </a: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19" name="Zaoblený obdélník 18"/>
          <p:cNvSpPr/>
          <p:nvPr/>
        </p:nvSpPr>
        <p:spPr>
          <a:xfrm flipH="1">
            <a:off x="386524" y="4521095"/>
            <a:ext cx="3740726" cy="847899"/>
          </a:xfrm>
          <a:prstGeom prst="roundRect">
            <a:avLst/>
          </a:prstGeom>
          <a:solidFill>
            <a:srgbClr val="FFC0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b="1" dirty="0" smtClean="0">
                <a:solidFill>
                  <a:schemeClr val="tx1"/>
                </a:solidFill>
              </a:rPr>
              <a:t>METODICKÁ SETKÁVÁNÍ </a:t>
            </a:r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4405741" y="4515896"/>
            <a:ext cx="13449995" cy="847899"/>
          </a:xfrm>
          <a:prstGeom prst="rect">
            <a:avLst/>
          </a:prstGeom>
          <a:solidFill>
            <a:srgbClr val="00B05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dirty="0" smtClean="0">
                <a:solidFill>
                  <a:schemeClr val="tx1"/>
                </a:solidFill>
              </a:rPr>
              <a:t>Projednávání PO dle tematických okruhů, předávání zkušeností (kladné i </a:t>
            </a:r>
            <a:r>
              <a:rPr lang="cs-CZ" sz="3000" dirty="0">
                <a:solidFill>
                  <a:schemeClr val="tx1"/>
                </a:solidFill>
              </a:rPr>
              <a:t>záporné příklady</a:t>
            </a:r>
            <a:r>
              <a:rPr lang="cs-CZ" sz="3000" dirty="0" smtClean="0">
                <a:solidFill>
                  <a:schemeClr val="tx1"/>
                </a:solidFill>
              </a:rPr>
              <a:t>), pravidelně v krajích</a:t>
            </a: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21" name="Zaoblený obdélník 20"/>
          <p:cNvSpPr/>
          <p:nvPr/>
        </p:nvSpPr>
        <p:spPr>
          <a:xfrm flipH="1">
            <a:off x="386528" y="3438350"/>
            <a:ext cx="3740726" cy="914415"/>
          </a:xfrm>
          <a:prstGeom prst="roundRect">
            <a:avLst/>
          </a:prstGeom>
          <a:solidFill>
            <a:srgbClr val="FFC0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b="1" dirty="0">
                <a:solidFill>
                  <a:schemeClr val="tx1"/>
                </a:solidFill>
              </a:rPr>
              <a:t> ŠKOLENÍ</a:t>
            </a:r>
          </a:p>
          <a:p>
            <a:pPr algn="ctr"/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457007" y="3471607"/>
            <a:ext cx="13449995" cy="847899"/>
          </a:xfrm>
          <a:prstGeom prst="rect">
            <a:avLst/>
          </a:prstGeom>
          <a:solidFill>
            <a:srgbClr val="00B05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3000" dirty="0" smtClean="0">
              <a:solidFill>
                <a:schemeClr val="tx1"/>
              </a:solidFill>
            </a:endParaRPr>
          </a:p>
          <a:p>
            <a:pPr algn="ctr"/>
            <a:r>
              <a:rPr lang="cs-CZ" sz="3000" dirty="0" smtClean="0">
                <a:solidFill>
                  <a:schemeClr val="tx1"/>
                </a:solidFill>
              </a:rPr>
              <a:t>Nabídka vzdělávacích akcí v Praze i regionech na základě požadavků </a:t>
            </a:r>
            <a:endParaRPr lang="cs-CZ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354187" y="648393"/>
            <a:ext cx="11533907" cy="1371600"/>
          </a:xfrm>
          <a:prstGeom prst="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4200" b="1" dirty="0">
                <a:solidFill>
                  <a:schemeClr val="tx1"/>
                </a:solidFill>
              </a:rPr>
              <a:t>NEJČASTĚJI ŘEŠENÉ PROBLÉMY  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563182" y="5151290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3000" b="1" dirty="0">
                <a:solidFill>
                  <a:schemeClr val="tx1"/>
                </a:solidFill>
              </a:rPr>
              <a:t>ASISTENTI PEDAGOGA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3587154" y="7579343"/>
            <a:ext cx="4002578" cy="1460748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  <a:r>
              <a:rPr lang="cs-CZ" sz="3000" b="1" dirty="0">
                <a:solidFill>
                  <a:srgbClr val="0A091B"/>
                </a:solidFill>
                <a:latin typeface="Roboto"/>
              </a:rPr>
              <a:t>VÝKAZ R 44-99</a:t>
            </a:r>
          </a:p>
          <a:p>
            <a:pPr algn="ctr" defTabSz="1371669"/>
            <a:r>
              <a:rPr lang="cs-CZ" sz="3000" b="1" dirty="0">
                <a:solidFill>
                  <a:srgbClr val="0A091B"/>
                </a:solidFill>
                <a:latin typeface="Roboto"/>
              </a:rPr>
              <a:t>ZMĚNY VE VÝKAZNICTVÍ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3587154" y="6375902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  <a:r>
              <a:rPr lang="cs-CZ" sz="3000" b="1" dirty="0">
                <a:solidFill>
                  <a:srgbClr val="0A091B"/>
                </a:solidFill>
                <a:latin typeface="Roboto"/>
              </a:rPr>
              <a:t>POMŮCKY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13587154" y="5220305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  <a:r>
              <a:rPr lang="cs-CZ" sz="3000" b="1" dirty="0">
                <a:solidFill>
                  <a:srgbClr val="0A091B"/>
                </a:solidFill>
                <a:latin typeface="Roboto"/>
              </a:rPr>
              <a:t>PSPP, PED. INTERVENCE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13587154" y="2656607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  <a:r>
              <a:rPr lang="cs-CZ" sz="3000" b="1" dirty="0">
                <a:solidFill>
                  <a:srgbClr val="0A091B"/>
                </a:solidFill>
                <a:latin typeface="Roboto"/>
              </a:rPr>
              <a:t>DOPORUČENÍ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3587154" y="3997209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  <a:r>
              <a:rPr lang="cs-CZ" sz="3000" b="1" dirty="0">
                <a:solidFill>
                  <a:srgbClr val="0A091B"/>
                </a:solidFill>
                <a:latin typeface="Roboto"/>
              </a:rPr>
              <a:t>IVP, PLPP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606836" y="7731517"/>
            <a:ext cx="3958922" cy="1524698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3000" b="1" dirty="0">
                <a:solidFill>
                  <a:srgbClr val="0A091B"/>
                </a:solidFill>
                <a:latin typeface="Roboto"/>
              </a:rPr>
              <a:t> PODPORA U ŽÁKŮ S PORUCHAMI CHOVÁNÍ, PAS…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5810605" y="6824384"/>
            <a:ext cx="6343646" cy="1887336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3000" b="1" dirty="0">
                <a:solidFill>
                  <a:srgbClr val="0A091B"/>
                </a:solidFill>
              </a:rPr>
              <a:t>Úpravy ŠVP pro žáky  LMP </a:t>
            </a:r>
          </a:p>
          <a:p>
            <a:pPr algn="ctr" defTabSz="1371669"/>
            <a:r>
              <a:rPr lang="cs-CZ" sz="3000" b="1" dirty="0">
                <a:solidFill>
                  <a:srgbClr val="0A091B"/>
                </a:solidFill>
              </a:rPr>
              <a:t>s minimálními požadovanými obsahy a výstupy v rámci </a:t>
            </a:r>
          </a:p>
          <a:p>
            <a:pPr algn="ctr" defTabSz="1371669"/>
            <a:r>
              <a:rPr lang="cs-CZ" sz="3000" b="1" dirty="0">
                <a:solidFill>
                  <a:srgbClr val="0A091B"/>
                </a:solidFill>
              </a:rPr>
              <a:t>RVP ZV</a:t>
            </a:r>
            <a:endParaRPr lang="cs-CZ" sz="3000" b="1" dirty="0">
              <a:solidFill>
                <a:srgbClr val="0A091B"/>
              </a:solidFill>
              <a:latin typeface="Roboto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810605" y="4859903"/>
            <a:ext cx="6343646" cy="1532144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3000" b="1" dirty="0">
                <a:solidFill>
                  <a:srgbClr val="0A091B"/>
                </a:solidFill>
              </a:rPr>
              <a:t>PO  2. - 5. stupně - organizace výuky</a:t>
            </a:r>
            <a:endParaRPr lang="cs-CZ" sz="3000" b="1" dirty="0">
              <a:solidFill>
                <a:srgbClr val="0A091B"/>
              </a:solidFill>
              <a:latin typeface="Roboto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773195" y="2875683"/>
            <a:ext cx="6343646" cy="167121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3000" b="1" dirty="0">
                <a:solidFill>
                  <a:srgbClr val="0A091B"/>
                </a:solidFill>
              </a:rPr>
              <a:t>PO -úpravy obsahu vzdělávání a úpravy očekávaných výstupů vzdělávání</a:t>
            </a:r>
            <a:endParaRPr lang="cs-CZ" sz="3000" b="1" dirty="0">
              <a:solidFill>
                <a:srgbClr val="0A091B"/>
              </a:solidFill>
              <a:latin typeface="Roboto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63180" y="6454479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  <a:r>
              <a:rPr lang="cs-CZ" sz="3000" b="1" dirty="0">
                <a:solidFill>
                  <a:srgbClr val="0A091B"/>
                </a:solidFill>
                <a:latin typeface="Roboto"/>
              </a:rPr>
              <a:t>INKLUZE ŽÁKŮ S LMP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563185" y="2656607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  <a:r>
              <a:rPr lang="cs-CZ" sz="3000" b="1" dirty="0">
                <a:solidFill>
                  <a:srgbClr val="0A091B"/>
                </a:solidFill>
                <a:latin typeface="Roboto"/>
              </a:rPr>
              <a:t>APLIKACE LEGISLATIVY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563183" y="3848100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  <a:r>
              <a:rPr lang="cs-CZ" sz="3000" b="1" dirty="0" smtClean="0">
                <a:solidFill>
                  <a:srgbClr val="0A091B"/>
                </a:solidFill>
                <a:latin typeface="Roboto"/>
              </a:rPr>
              <a:t>ATMOSFÉRA </a:t>
            </a:r>
            <a:r>
              <a:rPr lang="cs-CZ" sz="3000" b="1" dirty="0">
                <a:solidFill>
                  <a:srgbClr val="0A091B"/>
                </a:solidFill>
                <a:latin typeface="Roboto"/>
              </a:rPr>
              <a:t>ŠKOL</a:t>
            </a:r>
          </a:p>
        </p:txBody>
      </p:sp>
    </p:spTree>
    <p:extLst>
      <p:ext uri="{BB962C8B-B14F-4D97-AF65-F5344CB8AC3E}">
        <p14:creationId xmlns:p14="http://schemas.microsoft.com/office/powerpoint/2010/main" val="194520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2000" y="-2571750"/>
            <a:ext cx="27432000" cy="154305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218046" y="685800"/>
            <a:ext cx="304923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71669"/>
            <a:r>
              <a:rPr lang="cs-CZ" sz="4050" dirty="0">
                <a:solidFill>
                  <a:srgbClr val="0A091B"/>
                </a:solidFill>
                <a:latin typeface="Roboto"/>
                <a:hlinkClick r:id="rId3"/>
              </a:rPr>
              <a:t>www.kipr.cz</a:t>
            </a:r>
            <a:endParaRPr lang="cs-CZ" sz="4050" dirty="0">
              <a:solidFill>
                <a:srgbClr val="0A091B"/>
              </a:solidFill>
              <a:latin typeface="Roboto"/>
            </a:endParaRPr>
          </a:p>
          <a:p>
            <a:pPr defTabSz="1371669"/>
            <a:endParaRPr lang="cs-CZ" sz="4050" dirty="0">
              <a:solidFill>
                <a:srgbClr val="0A091B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032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112223" y="3848100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STŘEDOČESKÝ</a:t>
            </a:r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112224" y="2791295"/>
            <a:ext cx="3984690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PRAHA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12223" y="4914900"/>
            <a:ext cx="400257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PLZEŇSKÝ</a:t>
            </a:r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12223" y="5981700"/>
            <a:ext cx="4037553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KARLOVARSKÝ</a:t>
            </a:r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112223" y="7048500"/>
            <a:ext cx="4037553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ÚSTECKÝ</a:t>
            </a:r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112223" y="8115300"/>
            <a:ext cx="4037553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LIBERECKÝ</a:t>
            </a:r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12223" y="9182100"/>
            <a:ext cx="4037555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KRÁLOVEHRADECKÝ</a:t>
            </a:r>
            <a:r>
              <a:rPr lang="cs-CZ" sz="2801" dirty="0">
                <a:solidFill>
                  <a:srgbClr val="0A091B"/>
                </a:solidFill>
                <a:latin typeface="Roboto"/>
              </a:rPr>
              <a:t>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4233475" y="2781300"/>
            <a:ext cx="4148522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Mgr.Pavla Kubíčková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Praha 10, Ř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4233473" y="3848100"/>
            <a:ext cx="4148523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PhDr. Jaroslava Štětinová </a:t>
            </a:r>
            <a:r>
              <a:rPr lang="cs-CZ" sz="2400" dirty="0">
                <a:solidFill>
                  <a:srgbClr val="0A091B"/>
                </a:solidFill>
                <a:latin typeface="Roboto"/>
              </a:rPr>
              <a:t>Kolín,  SPPG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4255958" y="4914900"/>
            <a:ext cx="4126040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Mgr. Šárka Čechurová </a:t>
            </a:r>
            <a:r>
              <a:rPr lang="cs-CZ" sz="2400" dirty="0">
                <a:solidFill>
                  <a:srgbClr val="0A091B"/>
                </a:solidFill>
                <a:latin typeface="Roboto"/>
              </a:rPr>
              <a:t>, SPPG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233473" y="5981700"/>
            <a:ext cx="4148528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Mgr. Ivana Tormová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Karlovy Vary, SPPG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4275944" y="7048500"/>
            <a:ext cx="4106055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Mgr.Blahoslava Pekařová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Teplice, SPPG</a:t>
            </a:r>
            <a:endParaRPr lang="cs-CZ" sz="2801" dirty="0">
              <a:solidFill>
                <a:srgbClr val="0A091B"/>
              </a:solidFill>
              <a:latin typeface="Roboto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4257208" y="8115300"/>
            <a:ext cx="4124792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Mgr.Ivana Ullmannová 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Jablonec n Nisou,, PSY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4280942" y="9182100"/>
            <a:ext cx="4101056" cy="9144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Mgr.Soňa Holá</a:t>
            </a:r>
          </a:p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 </a:t>
            </a:r>
            <a:r>
              <a:rPr lang="cs-CZ" sz="2400" dirty="0">
                <a:solidFill>
                  <a:srgbClr val="0A091B"/>
                </a:solidFill>
                <a:latin typeface="Roboto"/>
              </a:rPr>
              <a:t>Hradec Králové, psycholog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9330124" y="2780567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PARDUBICKÝ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9296401" y="9182100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JIHOČESKÝ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9307634" y="8137139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VYSOČINA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9296401" y="7085874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JIHOMORAVSKÝ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9307634" y="5981700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ZLÍNSKÝ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9307634" y="4915634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MORAVSKOSLEZSKÝ</a:t>
            </a:r>
          </a:p>
        </p:txBody>
      </p:sp>
      <p:sp>
        <p:nvSpPr>
          <p:cNvPr id="24" name="Zaoblený obdélník 23"/>
          <p:cNvSpPr/>
          <p:nvPr/>
        </p:nvSpPr>
        <p:spPr>
          <a:xfrm>
            <a:off x="9330124" y="3848100"/>
            <a:ext cx="381000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801" b="1" dirty="0">
                <a:solidFill>
                  <a:srgbClr val="0A091B"/>
                </a:solidFill>
                <a:latin typeface="Roboto"/>
              </a:rPr>
              <a:t>OLOMOUCKÝ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13182601" y="9182100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Mgr.Pavel Vácha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České Budějovice, Ř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13182601" y="8115300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PaedDr.Milan Pavlík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Jihlava, SPPG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13182601" y="7048500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Mgr.Soňa Baldrmannová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Brno, PSY</a:t>
            </a:r>
          </a:p>
        </p:txBody>
      </p:sp>
      <p:sp>
        <p:nvSpPr>
          <p:cNvPr id="28" name="Zaoblený obdélník 27"/>
          <p:cNvSpPr/>
          <p:nvPr/>
        </p:nvSpPr>
        <p:spPr>
          <a:xfrm>
            <a:off x="13182601" y="5979644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Mgr.Zbyněk Ořechovský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Kroměříž, PSY</a:t>
            </a:r>
          </a:p>
        </p:txBody>
      </p:sp>
      <p:sp>
        <p:nvSpPr>
          <p:cNvPr id="29" name="Zaoblený obdélník 28"/>
          <p:cNvSpPr/>
          <p:nvPr/>
        </p:nvSpPr>
        <p:spPr>
          <a:xfrm>
            <a:off x="13182601" y="4914900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PhDr. Věra Podhorná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Karviná, Ř</a:t>
            </a:r>
          </a:p>
        </p:txBody>
      </p:sp>
      <p:sp>
        <p:nvSpPr>
          <p:cNvPr id="30" name="Zaoblený obdélník 29"/>
          <p:cNvSpPr/>
          <p:nvPr/>
        </p:nvSpPr>
        <p:spPr>
          <a:xfrm>
            <a:off x="13182256" y="3848100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Mgr.Silvie Houšťavová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Přerov, PSY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13182256" y="2780567"/>
            <a:ext cx="4148522" cy="914400"/>
          </a:xfrm>
          <a:prstGeom prst="roundRect">
            <a:avLst/>
          </a:prstGeom>
          <a:solidFill>
            <a:srgbClr val="E642DE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2400" b="1" dirty="0">
                <a:solidFill>
                  <a:srgbClr val="0A091B"/>
                </a:solidFill>
                <a:latin typeface="Roboto"/>
              </a:rPr>
              <a:t>PhDr.Petra Novotná</a:t>
            </a:r>
          </a:p>
          <a:p>
            <a:pPr algn="ctr" defTabSz="1371669"/>
            <a:r>
              <a:rPr lang="cs-CZ" sz="2400" dirty="0">
                <a:solidFill>
                  <a:srgbClr val="0A091B"/>
                </a:solidFill>
                <a:latin typeface="Roboto"/>
              </a:rPr>
              <a:t>Ústí n Orlicí, PSY</a:t>
            </a:r>
          </a:p>
        </p:txBody>
      </p:sp>
      <p:sp>
        <p:nvSpPr>
          <p:cNvPr id="46" name="Zaoblený obdélník 45"/>
          <p:cNvSpPr/>
          <p:nvPr/>
        </p:nvSpPr>
        <p:spPr>
          <a:xfrm>
            <a:off x="4717317" y="1074528"/>
            <a:ext cx="9158168" cy="930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371669"/>
            <a:r>
              <a:rPr lang="cs-CZ" sz="3200" b="1" dirty="0">
                <a:solidFill>
                  <a:srgbClr val="0A091B"/>
                </a:solidFill>
                <a:latin typeface="Roboto"/>
              </a:rPr>
              <a:t>METODICKÁ SÍŤ PPP</a:t>
            </a:r>
          </a:p>
        </p:txBody>
      </p:sp>
    </p:spTree>
    <p:extLst>
      <p:ext uri="{BB962C8B-B14F-4D97-AF65-F5344CB8AC3E}">
        <p14:creationId xmlns:p14="http://schemas.microsoft.com/office/powerpoint/2010/main" val="291070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SIMPLICITY - Bright Blu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00B0F0"/>
      </a:accent1>
      <a:accent2>
        <a:srgbClr val="C0C0C8"/>
      </a:accent2>
      <a:accent3>
        <a:srgbClr val="00B0F0"/>
      </a:accent3>
      <a:accent4>
        <a:srgbClr val="00B0F0"/>
      </a:accent4>
      <a:accent5>
        <a:srgbClr val="00B0F0"/>
      </a:accent5>
      <a:accent6>
        <a:srgbClr val="00B0F0"/>
      </a:accent6>
      <a:hlink>
        <a:srgbClr val="0084B4"/>
      </a:hlink>
      <a:folHlink>
        <a:srgbClr val="5CD3FF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2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8728</TotalTime>
  <Words>1152</Words>
  <Application>Microsoft Office PowerPoint</Application>
  <PresentationFormat>Vlastní</PresentationFormat>
  <Paragraphs>257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Roboto Condensed</vt:lpstr>
      <vt:lpstr>Arial</vt:lpstr>
      <vt:lpstr>Roboto</vt:lpstr>
      <vt:lpstr>GENARAL LAYOUTS</vt:lpstr>
      <vt:lpstr>Prezentace aplikace PowerPoint</vt:lpstr>
      <vt:lpstr>Prezentace aplikace PowerPoint</vt:lpstr>
      <vt:lpstr>KIPR = Kvalita – Inkluze – Poradenství – Rozvoj </vt:lpstr>
      <vt:lpstr>Cíle projektu</vt:lpstr>
      <vt:lpstr>Školy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Zapojené školy</vt:lpstr>
      <vt:lpstr>Zapojené školy</vt:lpstr>
      <vt:lpstr>Zapojené školy</vt:lpstr>
      <vt:lpstr>Zapojené školy</vt:lpstr>
      <vt:lpstr>Zapojené školy</vt:lpstr>
      <vt:lpstr>Zapojené školy</vt:lpstr>
      <vt:lpstr>Zapojené školy</vt:lpstr>
      <vt:lpstr>Zapojené školy</vt:lpstr>
      <vt:lpstr>Prezentace aplikace PowerPoint</vt:lpstr>
      <vt:lpstr>Prezentace aplikace PowerPoint</vt:lpstr>
      <vt:lpstr>Prezentace aplikace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Petra Kolářová</cp:lastModifiedBy>
  <cp:revision>1129</cp:revision>
  <dcterms:created xsi:type="dcterms:W3CDTF">2015-01-20T11:47:48Z</dcterms:created>
  <dcterms:modified xsi:type="dcterms:W3CDTF">2018-11-13T14:43:36Z</dcterms:modified>
</cp:coreProperties>
</file>