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1"/>
  </p:notesMasterIdLst>
  <p:handoutMasterIdLst>
    <p:handoutMasterId r:id="rId12"/>
  </p:handoutMasterIdLst>
  <p:sldIdLst>
    <p:sldId id="257" r:id="rId6"/>
    <p:sldId id="374" r:id="rId7"/>
    <p:sldId id="376" r:id="rId8"/>
    <p:sldId id="377" r:id="rId9"/>
    <p:sldId id="378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AD3196D7-1AFD-47C3-9740-72A0AF7161E3}">
          <p14:sldIdLst>
            <p14:sldId id="257"/>
            <p14:sldId id="374"/>
            <p14:sldId id="376"/>
            <p14:sldId id="377"/>
            <p14:sldId id="3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934" autoAdjust="0"/>
  </p:normalViewPr>
  <p:slideViewPr>
    <p:cSldViewPr>
      <p:cViewPr varScale="1">
        <p:scale>
          <a:sx n="66" d="100"/>
          <a:sy n="66" d="100"/>
        </p:scale>
        <p:origin x="1304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81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A6BF36-A4E5-4819-A8AD-83CF2AD746F2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1EBA0A-F5E1-41DB-BE9D-583A4EDADD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86791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8A05B6-54B3-4EF2-AA7C-F2DA7D9FAD77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D64317-55CE-43E3-82FD-C00486BF96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6735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9D74A4-E0CE-4FDB-89ED-78A51DAF872C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203848" y="472514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AB21AB-11DB-49E4-B9A1-53C1D0668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22494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9D74A4-E0CE-4FDB-89ED-78A51DAF872C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203848" y="472514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AB21AB-11DB-49E4-B9A1-53C1D0668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2906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9D74A4-E0CE-4FDB-89ED-78A51DAF872C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203848" y="472514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AB21AB-11DB-49E4-B9A1-53C1D0668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1535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758637-55C6-4734-81CE-6DACDCCBD14C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B9C4249-8784-4971-813F-65AC6E1BD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896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758637-55C6-4734-81CE-6DACDCCBD14C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B9C4249-8784-4971-813F-65AC6E1BD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3063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758637-55C6-4734-81CE-6DACDCCBD14C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B9C4249-8784-4971-813F-65AC6E1BD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4973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758637-55C6-4734-81CE-6DACDCCBD14C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B9C4249-8784-4971-813F-65AC6E1BD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1513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758637-55C6-4734-81CE-6DACDCCBD14C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B9C4249-8784-4971-813F-65AC6E1BD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1027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758637-55C6-4734-81CE-6DACDCCBD14C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B9C4249-8784-4971-813F-65AC6E1BD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0917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758637-55C6-4734-81CE-6DACDCCBD14C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B9C4249-8784-4971-813F-65AC6E1BD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65167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758637-55C6-4734-81CE-6DACDCCBD14C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B9C4249-8784-4971-813F-65AC6E1BD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399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9D74A4-E0CE-4FDB-89ED-78A51DAF872C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203848" y="472514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AB21AB-11DB-49E4-B9A1-53C1D0668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45142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758637-55C6-4734-81CE-6DACDCCBD14C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B9C4249-8784-4971-813F-65AC6E1BD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04488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758637-55C6-4734-81CE-6DACDCCBD14C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B9C4249-8784-4971-813F-65AC6E1BD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3675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758637-55C6-4734-81CE-6DACDCCBD14C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B9C4249-8784-4971-813F-65AC6E1BD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8743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9D74A4-E0CE-4FDB-89ED-78A51DAF872C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203848" y="472514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AB21AB-11DB-49E4-B9A1-53C1D0668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2658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9D74A4-E0CE-4FDB-89ED-78A51DAF872C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203848" y="472514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AB21AB-11DB-49E4-B9A1-53C1D0668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3947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9D74A4-E0CE-4FDB-89ED-78A51DAF872C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203848" y="472514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AB21AB-11DB-49E4-B9A1-53C1D0668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4092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9D74A4-E0CE-4FDB-89ED-78A51DAF872C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472514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AB21AB-11DB-49E4-B9A1-53C1D0668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74181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9D74A4-E0CE-4FDB-89ED-78A51DAF872C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203848" y="472514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AB21AB-11DB-49E4-B9A1-53C1D0668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4196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9D74A4-E0CE-4FDB-89ED-78A51DAF872C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203848" y="472514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AB21AB-11DB-49E4-B9A1-53C1D0668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80780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9D74A4-E0CE-4FDB-89ED-78A51DAF872C}" type="datetimeFigureOut">
              <a:rPr lang="cs-CZ" smtClean="0"/>
              <a:t>29.10.2018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203848" y="472514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AB21AB-11DB-49E4-B9A1-53C1D0668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07384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4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vitha\Desktop\ASZ_logo-rgb.jpg"/>
          <p:cNvPicPr>
            <a:picLocks noChangeAspect="1" noChangeArrowheads="1"/>
          </p:cNvPicPr>
          <p:nvPr userDrawn="1"/>
        </p:nvPicPr>
        <p:blipFill rotWithShape="1">
          <a:blip r:embed="rId1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23542"/>
          <a:stretch/>
        </p:blipFill>
        <p:spPr bwMode="auto">
          <a:xfrm>
            <a:off x="4043480" y="946887"/>
            <a:ext cx="5100520" cy="534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www.msmt.cz/uploads/OP_VVV/Pravidla_pro_publicitu/logolinky/Logolink_OP_VVV_hor_barva_cz.jpg"/>
          <p:cNvPicPr>
            <a:picLocks noChangeAspect="1" noChangeArrowheads="1"/>
          </p:cNvPicPr>
          <p:nvPr userDrawn="1"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6" t="16772" r="3165" b="15437"/>
          <a:stretch/>
        </p:blipFill>
        <p:spPr bwMode="auto">
          <a:xfrm>
            <a:off x="1835696" y="5935201"/>
            <a:ext cx="5191028" cy="824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uvcr-logo-sablony-zahlavi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46812"/>
            <a:ext cx="2085975" cy="60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ulka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61698030"/>
              </p:ext>
            </p:extLst>
          </p:nvPr>
        </p:nvGraphicFramePr>
        <p:xfrm>
          <a:off x="1846326" y="346812"/>
          <a:ext cx="3250704" cy="7188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507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88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765810" algn="l"/>
                        </a:tabLst>
                      </a:pPr>
                      <a:r>
                        <a:rPr lang="cs-CZ" sz="2100" dirty="0">
                          <a:solidFill>
                            <a:schemeClr val="tx2"/>
                          </a:solidFill>
                          <a:effectLst/>
                        </a:rPr>
                        <a:t>Úřad vlády České republiky</a:t>
                      </a:r>
                      <a:br>
                        <a:rPr lang="cs-CZ" sz="2100" dirty="0">
                          <a:solidFill>
                            <a:schemeClr val="tx2"/>
                          </a:solidFill>
                          <a:effectLst/>
                        </a:rPr>
                      </a:br>
                      <a:r>
                        <a:rPr lang="cs-CZ" sz="1400" dirty="0">
                          <a:solidFill>
                            <a:schemeClr val="tx2"/>
                          </a:solidFill>
                          <a:effectLst/>
                        </a:rPr>
                        <a:t>Odbor (Agentura) pro sociální začleňování</a:t>
                      </a:r>
                      <a:endParaRPr lang="cs-CZ" sz="11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5" marR="6616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6612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C:\Users\vitha\Desktop\ASZ_logo-rgb.jpg"/>
          <p:cNvPicPr>
            <a:picLocks noChangeAspect="1" noChangeArrowheads="1"/>
          </p:cNvPicPr>
          <p:nvPr userDrawn="1"/>
        </p:nvPicPr>
        <p:blipFill rotWithShape="1">
          <a:blip r:embed="rId1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645" r="23542"/>
          <a:stretch/>
        </p:blipFill>
        <p:spPr bwMode="auto">
          <a:xfrm>
            <a:off x="5539688" y="0"/>
            <a:ext cx="3608579" cy="3413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 descr="Z:\PROPAGACE\grafický balíček\loga\OPVVV_loga\Logolink_OP_VVV_hor_barva_cz.jpg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2812" y="5947845"/>
            <a:ext cx="4062730" cy="89979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122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467544" y="1484784"/>
            <a:ext cx="8229600" cy="2232248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Inkluzivní a kvalitní vzdělávání </a:t>
            </a:r>
            <a:br>
              <a:rPr lang="cs-CZ" dirty="0" smtClean="0">
                <a:solidFill>
                  <a:srgbClr val="0070C0"/>
                </a:solidFill>
              </a:rPr>
            </a:br>
            <a:r>
              <a:rPr lang="cs-CZ" dirty="0" smtClean="0">
                <a:solidFill>
                  <a:srgbClr val="0070C0"/>
                </a:solidFill>
              </a:rPr>
              <a:t>v územích se sociálně vyloučenými lokalitami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4" name="Podnadpis 9"/>
          <p:cNvSpPr txBox="1">
            <a:spLocks/>
          </p:cNvSpPr>
          <p:nvPr/>
        </p:nvSpPr>
        <p:spPr>
          <a:xfrm>
            <a:off x="1475656" y="3429000"/>
            <a:ext cx="6400800" cy="1944216"/>
          </a:xfrm>
          <a:prstGeom prst="rect">
            <a:avLst/>
          </a:prstGeom>
        </p:spPr>
        <p:txBody>
          <a:bodyPr>
            <a:normAutofit fontScale="3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6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6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6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6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cs-CZ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cs-CZ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www.socialni-zaclenovani.cz</a:t>
            </a:r>
          </a:p>
          <a:p>
            <a:pPr marL="0" indent="0" algn="ctr">
              <a:buNone/>
            </a:pPr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6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Základní informace o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Realizace projektu od 1.7.2016 do 30.4.2022</a:t>
            </a:r>
          </a:p>
          <a:p>
            <a:r>
              <a:rPr lang="cs-CZ" dirty="0" smtClean="0"/>
              <a:t>Dlouhodobá spolupráce v obcích a ORP se sociálně vyloučenými lokalitami (KPSVL, MAP)</a:t>
            </a:r>
          </a:p>
          <a:p>
            <a:r>
              <a:rPr lang="cs-CZ" dirty="0" smtClean="0"/>
              <a:t>Dlouhodobá spolupráce s kraji (KAP)</a:t>
            </a:r>
          </a:p>
          <a:p>
            <a:r>
              <a:rPr lang="cs-CZ" dirty="0" smtClean="0"/>
              <a:t>Organizace seminářů, konferencí, veřejných setkání, vzdělávání realizačních týmů v oblasti sociálního vyloučení</a:t>
            </a:r>
          </a:p>
          <a:p>
            <a:r>
              <a:rPr lang="cs-CZ" dirty="0" smtClean="0"/>
              <a:t>Metodická podpora území, nabídka služeb mediace a facilitace</a:t>
            </a:r>
          </a:p>
          <a:p>
            <a:r>
              <a:rPr lang="cs-CZ" dirty="0" smtClean="0"/>
              <a:t>Výzkum mechanismů segregace</a:t>
            </a:r>
          </a:p>
        </p:txBody>
      </p:sp>
    </p:spTree>
    <p:extLst>
      <p:ext uri="{BB962C8B-B14F-4D97-AF65-F5344CB8AC3E}">
        <p14:creationId xmlns:p14="http://schemas.microsoft.com/office/powerpoint/2010/main" val="418055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spolupráce s MAP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Spolupráce je dobrovolná, v průběhu MAP II bude otevřena i dalším ORP</a:t>
            </a:r>
          </a:p>
          <a:p>
            <a:r>
              <a:rPr lang="cs-CZ" dirty="0" smtClean="0"/>
              <a:t>Účast na řídicích výborech</a:t>
            </a:r>
          </a:p>
          <a:p>
            <a:r>
              <a:rPr lang="cs-CZ" dirty="0" smtClean="0"/>
              <a:t>Účast na pracovní skupině inkluze</a:t>
            </a:r>
          </a:p>
          <a:p>
            <a:r>
              <a:rPr lang="cs-CZ" dirty="0" smtClean="0"/>
              <a:t>Facilitace pracovních skupin</a:t>
            </a:r>
          </a:p>
          <a:p>
            <a:r>
              <a:rPr lang="cs-CZ" dirty="0" smtClean="0"/>
              <a:t>Připomínkování akčního plánu, návrhy aktivit na základě dobrých praxí z jiných území</a:t>
            </a:r>
          </a:p>
          <a:p>
            <a:r>
              <a:rPr lang="cs-CZ" dirty="0" smtClean="0"/>
              <a:t>Vypracování plánu poradenství a Memoranda o spolupráci na základě vytipovaných oblastí a priorit v akčním plánu a znalosti území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8858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z plánů poradenství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Prevence diskriminace a rasismu – práce s Persona </a:t>
            </a:r>
            <a:r>
              <a:rPr lang="cs-CZ" dirty="0" err="1" smtClean="0"/>
              <a:t>dolls</a:t>
            </a:r>
            <a:r>
              <a:rPr lang="cs-CZ" dirty="0" smtClean="0"/>
              <a:t> a Anti-</a:t>
            </a:r>
            <a:r>
              <a:rPr lang="cs-CZ" dirty="0" err="1" smtClean="0"/>
              <a:t>bias</a:t>
            </a:r>
            <a:endParaRPr lang="cs-CZ" dirty="0" smtClean="0"/>
          </a:p>
          <a:p>
            <a:r>
              <a:rPr lang="cs-CZ" dirty="0" smtClean="0"/>
              <a:t>Podpora pozitivního klimatu školy – dlouhodobý výcvik v mediaci pro učitele</a:t>
            </a:r>
          </a:p>
          <a:p>
            <a:r>
              <a:rPr lang="cs-CZ" dirty="0" smtClean="0"/>
              <a:t>Rozvoj čtenářské gramotnosti – podpora spolupráce škol a knihoven, čtenářské kluby, nabídka doučování mimo školu</a:t>
            </a:r>
          </a:p>
          <a:p>
            <a:r>
              <a:rPr lang="cs-CZ" dirty="0" smtClean="0"/>
              <a:t>Analýza poptávky a nabídky neformálního vzdělávání</a:t>
            </a:r>
          </a:p>
          <a:p>
            <a:r>
              <a:rPr lang="cs-CZ" dirty="0" smtClean="0"/>
              <a:t>Analýza potřeb dětí a rodičů ze sociálně vyloučených lokalit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6677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realizovaných aktivit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Workshopy na základních školách – mapování potřeb dětí, zapracování návrhů do akčního plánu</a:t>
            </a:r>
          </a:p>
          <a:p>
            <a:r>
              <a:rPr lang="cs-CZ" dirty="0" smtClean="0"/>
              <a:t>Workshopy pro učitele na téma Práce s dětmi a žáky ohroženými sociálním vyloučením</a:t>
            </a:r>
          </a:p>
          <a:p>
            <a:r>
              <a:rPr lang="cs-CZ" dirty="0" smtClean="0"/>
              <a:t>Workshopy pro rodiče na téma inkluzivního vzdělávání</a:t>
            </a:r>
          </a:p>
          <a:p>
            <a:r>
              <a:rPr lang="cs-CZ" dirty="0" smtClean="0"/>
              <a:t>Natáčení medailonků úspěšných romských aktérů z důrazem na jejich vzdělávací dráhu a klíčovou podporu ze strany učitelů a dalších dospělých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7745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31_ xmlns="7ffaba63-cadb-4ee0-afcd-3a4a42323a6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40B63935230ED4DB8231F1EAEE63E9B" ma:contentTypeVersion="10" ma:contentTypeDescription="Vytvoří nový dokument" ma:contentTypeScope="" ma:versionID="77d0729ef453f8ebc4c2f75ab0de72fb">
  <xsd:schema xmlns:xsd="http://www.w3.org/2001/XMLSchema" xmlns:xs="http://www.w3.org/2001/XMLSchema" xmlns:p="http://schemas.microsoft.com/office/2006/metadata/properties" xmlns:ns2="4ed50015-f427-4bca-b79c-7b0ef9a9fc90" xmlns:ns3="7ffaba63-cadb-4ee0-afcd-3a4a42323a6d" targetNamespace="http://schemas.microsoft.com/office/2006/metadata/properties" ma:root="true" ma:fieldsID="d0ac4cad5745c66a085e053ea80f398d" ns2:_="" ns3:_="">
    <xsd:import namespace="4ed50015-f427-4bca-b79c-7b0ef9a9fc90"/>
    <xsd:import namespace="7ffaba63-cadb-4ee0-afcd-3a4a42323a6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_x0031_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d50015-f427-4bca-b79c-7b0ef9a9fc9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Naposledy sdílel(a)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Čas posledního sdílení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faba63-cadb-4ee0-afcd-3a4a42323a6d" elementFormDefault="qualified">
    <xsd:import namespace="http://schemas.microsoft.com/office/2006/documentManagement/types"/>
    <xsd:import namespace="http://schemas.microsoft.com/office/infopath/2007/PartnerControls"/>
    <xsd:element name="_x0031_" ma:index="10" nillable="true" ma:displayName="1" ma:internalName="_x0031_">
      <xsd:simpleType>
        <xsd:restriction base="dms:Text"/>
      </xsd:simpleType>
    </xsd:element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3941426-BC99-488C-A3AE-71A51F5F2392}">
  <ds:schemaRefs>
    <ds:schemaRef ds:uri="4ed50015-f427-4bca-b79c-7b0ef9a9fc90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7ffaba63-cadb-4ee0-afcd-3a4a42323a6d"/>
    <ds:schemaRef ds:uri="http://purl.org/dc/terms/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3A7E188-00E6-43D3-B792-314626983C8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0FAE4EE-E17F-4D12-A6DF-B1FFDF92CC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d50015-f427-4bca-b79c-7b0ef9a9fc90"/>
    <ds:schemaRef ds:uri="7ffaba63-cadb-4ee0-afcd-3a4a42323a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1760</TotalTime>
  <Words>239</Words>
  <Application>Microsoft Office PowerPoint</Application>
  <PresentationFormat>Předvádění na obrazovce (4:3)</PresentationFormat>
  <Paragraphs>31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Motiv systému Office</vt:lpstr>
      <vt:lpstr>Vlastní návrh</vt:lpstr>
      <vt:lpstr>Inkluzivní a kvalitní vzdělávání  v územích se sociálně vyloučenými lokalitami</vt:lpstr>
      <vt:lpstr>Základní informace o projektu</vt:lpstr>
      <vt:lpstr>Postup spolupráce s MAP</vt:lpstr>
      <vt:lpstr>Příklady z plánů poradenství</vt:lpstr>
      <vt:lpstr>Příklady realizovaných aktivit</vt:lpstr>
    </vt:vector>
  </TitlesOfParts>
  <Company>Úřad vlády 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Vitha Lumír</dc:creator>
  <cp:lastModifiedBy>User NIDV</cp:lastModifiedBy>
  <cp:revision>196</cp:revision>
  <dcterms:created xsi:type="dcterms:W3CDTF">2016-08-10T08:28:13Z</dcterms:created>
  <dcterms:modified xsi:type="dcterms:W3CDTF">2018-10-29T11:48:36Z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0x010100A40B63935230ED4DB8231F1EAEE63E9B</vt:lpwstr>
  </property>
</Properties>
</file>