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60" r:id="rId5"/>
    <p:sldId id="340" r:id="rId6"/>
    <p:sldId id="341" r:id="rId7"/>
    <p:sldId id="342" r:id="rId8"/>
    <p:sldId id="343" r:id="rId9"/>
    <p:sldId id="347" r:id="rId10"/>
    <p:sldId id="344" r:id="rId11"/>
    <p:sldId id="348" r:id="rId12"/>
    <p:sldId id="349" r:id="rId13"/>
    <p:sldId id="268" r:id="rId14"/>
    <p:sldId id="269" r:id="rId15"/>
    <p:sldId id="338" r:id="rId16"/>
    <p:sldId id="291" r:id="rId17"/>
    <p:sldId id="292" r:id="rId18"/>
    <p:sldId id="305" r:id="rId19"/>
    <p:sldId id="316" r:id="rId20"/>
    <p:sldId id="326" r:id="rId21"/>
    <p:sldId id="264" r:id="rId22"/>
  </p:sldIdLst>
  <p:sldSz cx="9144000" cy="5143500" type="screen16x9"/>
  <p:notesSz cx="6794500" cy="9931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3429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6858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0287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3716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17145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0574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24003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27432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3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7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7696" autoAdjust="0"/>
  </p:normalViewPr>
  <p:slideViewPr>
    <p:cSldViewPr snapToGrid="0" snapToObjects="1">
      <p:cViewPr varScale="1">
        <p:scale>
          <a:sx n="147" d="100"/>
          <a:sy n="147" d="100"/>
        </p:scale>
        <p:origin x="486" y="114"/>
      </p:cViewPr>
      <p:guideLst>
        <p:guide orient="horz" pos="1620"/>
        <p:guide pos="2358"/>
      </p:guideLst>
    </p:cSldViewPr>
  </p:slideViewPr>
  <p:outlineViewPr>
    <p:cViewPr>
      <p:scale>
        <a:sx n="33" d="100"/>
        <a:sy n="33" d="100"/>
      </p:scale>
      <p:origin x="0" y="-38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46" d="100"/>
          <a:sy n="46" d="100"/>
        </p:scale>
        <p:origin x="1808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75620-4D92-4A45-8AA4-8365EFC5517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90D0D-AF50-4256-9A4D-A3FD2DB901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40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05934" y="4717415"/>
            <a:ext cx="4982633" cy="446913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386365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685800" latinLnBrk="0">
      <a:defRPr sz="1200">
        <a:latin typeface="+mn-lt"/>
        <a:ea typeface="+mn-ea"/>
        <a:cs typeface="+mn-cs"/>
        <a:sym typeface="Calibri"/>
      </a:defRPr>
    </a:lvl1pPr>
    <a:lvl2pPr indent="228600" defTabSz="685800" latinLnBrk="0">
      <a:defRPr sz="1200">
        <a:latin typeface="+mn-lt"/>
        <a:ea typeface="+mn-ea"/>
        <a:cs typeface="+mn-cs"/>
        <a:sym typeface="Calibri"/>
      </a:defRPr>
    </a:lvl2pPr>
    <a:lvl3pPr indent="457200" defTabSz="685800" latinLnBrk="0">
      <a:defRPr sz="1200">
        <a:latin typeface="+mn-lt"/>
        <a:ea typeface="+mn-ea"/>
        <a:cs typeface="+mn-cs"/>
        <a:sym typeface="Calibri"/>
      </a:defRPr>
    </a:lvl3pPr>
    <a:lvl4pPr indent="685800" defTabSz="685800" latinLnBrk="0">
      <a:defRPr sz="1200">
        <a:latin typeface="+mn-lt"/>
        <a:ea typeface="+mn-ea"/>
        <a:cs typeface="+mn-cs"/>
        <a:sym typeface="Calibri"/>
      </a:defRPr>
    </a:lvl4pPr>
    <a:lvl5pPr indent="914400" defTabSz="685800" latinLnBrk="0">
      <a:defRPr sz="1200">
        <a:latin typeface="+mn-lt"/>
        <a:ea typeface="+mn-ea"/>
        <a:cs typeface="+mn-cs"/>
        <a:sym typeface="Calibri"/>
      </a:defRPr>
    </a:lvl5pPr>
    <a:lvl6pPr indent="1143000" defTabSz="685800" latinLnBrk="0">
      <a:defRPr sz="1200">
        <a:latin typeface="+mn-lt"/>
        <a:ea typeface="+mn-ea"/>
        <a:cs typeface="+mn-cs"/>
        <a:sym typeface="Calibri"/>
      </a:defRPr>
    </a:lvl6pPr>
    <a:lvl7pPr indent="1371600" defTabSz="685800" latinLnBrk="0">
      <a:defRPr sz="1200">
        <a:latin typeface="+mn-lt"/>
        <a:ea typeface="+mn-ea"/>
        <a:cs typeface="+mn-cs"/>
        <a:sym typeface="Calibri"/>
      </a:defRPr>
    </a:lvl7pPr>
    <a:lvl8pPr indent="1600200" defTabSz="685800" latinLnBrk="0">
      <a:defRPr sz="1200">
        <a:latin typeface="+mn-lt"/>
        <a:ea typeface="+mn-ea"/>
        <a:cs typeface="+mn-cs"/>
        <a:sym typeface="Calibri"/>
      </a:defRPr>
    </a:lvl8pPr>
    <a:lvl9pPr indent="1828800" defTabSz="685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304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012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846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151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325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003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53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764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08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143000" y="841771"/>
            <a:ext cx="6858000" cy="1790701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t>Text názvu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143000" y="2701527"/>
            <a:ext cx="6858000" cy="124182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543675" y="273843"/>
            <a:ext cx="1971675" cy="435888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628650" y="273843"/>
            <a:ext cx="5800725" cy="4358880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623887" y="1282303"/>
            <a:ext cx="7886701" cy="2139554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t>Text názvu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623887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342900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685800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1028700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1371600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29841" y="273843"/>
            <a:ext cx="7886701" cy="994173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629841" y="1260871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29150" y="1260871"/>
            <a:ext cx="3887392" cy="617935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Text názvu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3887391" y="740568"/>
            <a:ext cx="4629151" cy="365522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629840" y="1543050"/>
            <a:ext cx="2949180" cy="285869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Text názvu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3887391" y="740568"/>
            <a:ext cx="4629151" cy="36552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295347" y="4801227"/>
            <a:ext cx="220003" cy="20591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hf hdr="0" ftr="0" dt="0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16485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19914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23343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26772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30201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3429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6858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0287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3716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7145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0574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24003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27432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nidv.cz/" TargetMode="External"/><Relationship Id="rId4" Type="http://schemas.openxmlformats.org/officeDocument/2006/relationships/hyperlink" Target="mailto:velickova@nidv.cz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ctrTitle"/>
          </p:nvPr>
        </p:nvSpPr>
        <p:spPr>
          <a:xfrm>
            <a:off x="204951" y="4413508"/>
            <a:ext cx="3200399" cy="5587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 fontAlgn="base"/>
            <a:r>
              <a:rPr lang="en-US" sz="1200" dirty="0"/>
              <a:t>reg. </a:t>
            </a:r>
            <a:r>
              <a:rPr lang="en-US" sz="1200" dirty="0" err="1"/>
              <a:t>číslo</a:t>
            </a:r>
            <a:r>
              <a:rPr lang="en-US" sz="1200" dirty="0"/>
              <a:t> </a:t>
            </a:r>
            <a:r>
              <a:rPr lang="en-US" sz="1200" dirty="0" err="1"/>
              <a:t>projektu</a:t>
            </a:r>
            <a:r>
              <a:rPr lang="en-US" sz="1200" dirty="0"/>
              <a:t>: ​</a:t>
            </a:r>
            <a:br>
              <a:rPr lang="en-US" sz="1200" dirty="0"/>
            </a:br>
            <a:r>
              <a:rPr lang="en-US" sz="1200" dirty="0" smtClean="0"/>
              <a:t>CZ.02.3.68/0.0/0.0/17_052/0008363</a:t>
            </a:r>
            <a:endParaRPr sz="1800" dirty="0"/>
          </a:p>
        </p:txBody>
      </p:sp>
      <p:sp>
        <p:nvSpPr>
          <p:cNvPr id="115" name="Shape 115"/>
          <p:cNvSpPr/>
          <p:nvPr/>
        </p:nvSpPr>
        <p:spPr>
          <a:xfrm flipV="1">
            <a:off x="591240" y="4033065"/>
            <a:ext cx="6952560" cy="45719"/>
          </a:xfrm>
          <a:prstGeom prst="rect">
            <a:avLst/>
          </a:prstGeom>
          <a:solidFill>
            <a:srgbClr val="F4981B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1316419" y="4385953"/>
            <a:ext cx="68580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lnSpc>
                <a:spcPct val="90000"/>
              </a:lnSpc>
              <a:spcBef>
                <a:spcPts val="700"/>
              </a:spcBef>
              <a:defRPr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endParaRPr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649" y="0"/>
            <a:ext cx="4757351" cy="1891419"/>
          </a:xfrm>
          <a:prstGeom prst="rect">
            <a:avLst/>
          </a:prstGeom>
        </p:spPr>
      </p:pic>
      <p:sp>
        <p:nvSpPr>
          <p:cNvPr id="12" name="Shape 116"/>
          <p:cNvSpPr/>
          <p:nvPr/>
        </p:nvSpPr>
        <p:spPr>
          <a:xfrm>
            <a:off x="1692876" y="4238177"/>
            <a:ext cx="68580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lnSpc>
                <a:spcPct val="90000"/>
              </a:lnSpc>
              <a:spcBef>
                <a:spcPts val="700"/>
              </a:spcBef>
              <a:defRPr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r"/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416590" y="929569"/>
            <a:ext cx="5187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F4971D"/>
                </a:solidFill>
                <a:latin typeface="Helvetica Neue Medium"/>
              </a:rPr>
              <a:t>Projekt SYPO </a:t>
            </a:r>
          </a:p>
          <a:p>
            <a:r>
              <a:rPr lang="cs-CZ" sz="2800" b="1" dirty="0" smtClean="0">
                <a:solidFill>
                  <a:srgbClr val="F4971D"/>
                </a:solidFill>
                <a:latin typeface="Helvetica Neue Medium"/>
              </a:rPr>
              <a:t>(Systém</a:t>
            </a:r>
            <a:r>
              <a:rPr lang="cs-CZ" sz="2800" b="1" dirty="0" smtClean="0">
                <a:latin typeface="Helvetica Neue Medium"/>
              </a:rPr>
              <a:t> </a:t>
            </a:r>
            <a:r>
              <a:rPr lang="cs-CZ" sz="2800" b="1" dirty="0" smtClean="0">
                <a:solidFill>
                  <a:srgbClr val="F4971D"/>
                </a:solidFill>
                <a:latin typeface="Helvetica Neue Medium"/>
              </a:rPr>
              <a:t>podpory profesního rozvoje učitelů a ředitelů)</a:t>
            </a:r>
            <a:endParaRPr lang="cs-CZ" sz="2800" b="1" dirty="0"/>
          </a:p>
        </p:txBody>
      </p:sp>
      <p:pic>
        <p:nvPicPr>
          <p:cNvPr id="1026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703" y="4177219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</a:t>
            </a:fld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12323" y="3313866"/>
            <a:ext cx="8304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smtClean="0"/>
              <a:t>Místní krajská konference </a:t>
            </a:r>
            <a:r>
              <a:rPr lang="cs-CZ" sz="1400" b="1" dirty="0"/>
              <a:t>projektu Strategické řízení a plánování ve školách a v územích (SRP</a:t>
            </a:r>
            <a:r>
              <a:rPr lang="cs-CZ" sz="1400" b="1" dirty="0" smtClean="0"/>
              <a:t>) – </a:t>
            </a:r>
            <a:r>
              <a:rPr lang="cs-CZ" sz="1400" b="1" dirty="0" smtClean="0"/>
              <a:t>Moravskoslezský kraj a Olomoucký kraj, 21</a:t>
            </a:r>
            <a:r>
              <a:rPr lang="cs-CZ" sz="1400" b="1" dirty="0" smtClean="0"/>
              <a:t>. 11. 2018</a:t>
            </a:r>
            <a:endParaRPr lang="cs-CZ" sz="3200" b="1" dirty="0">
              <a:solidFill>
                <a:srgbClr val="25416C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939166" y="2701368"/>
            <a:ext cx="18261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25416C"/>
                </a:solidFill>
                <a:latin typeface="Trebuchet MS" panose="020B0603020202020204" pitchFamily="34" charset="0"/>
              </a:rPr>
              <a:t>Eva Veličková</a:t>
            </a:r>
            <a:endParaRPr lang="cs-CZ" sz="2000" b="1" dirty="0">
              <a:solidFill>
                <a:srgbClr val="25416C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129721"/>
      </p:ext>
    </p:extLst>
  </p:cSld>
  <p:clrMapOvr>
    <a:masterClrMapping/>
  </p:clrMapOvr>
  <p:transition spd="med" advTm="1272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52652" y="733097"/>
            <a:ext cx="3914396" cy="688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Časový plán</a:t>
            </a:r>
            <a:endParaRPr sz="3200" b="1" dirty="0">
              <a:solidFill>
                <a:schemeClr val="accent2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386256" y="1595183"/>
            <a:ext cx="8395138" cy="3139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fontAlgn="base"/>
            <a:r>
              <a:rPr lang="cs-CZ" sz="2800" b="1" dirty="0" smtClean="0"/>
              <a:t>Období pilotáže – </a:t>
            </a:r>
            <a:r>
              <a:rPr lang="cs-CZ" sz="2800" dirty="0" smtClean="0"/>
              <a:t>III. 2018 – XII. 2020 ​</a:t>
            </a:r>
          </a:p>
          <a:p>
            <a:pPr fontAlgn="base">
              <a:spcAft>
                <a:spcPts val="1800"/>
              </a:spcAft>
            </a:pPr>
            <a:r>
              <a:rPr lang="cs-CZ" sz="2800" dirty="0" smtClean="0"/>
              <a:t>Tři pilotované kabinety </a:t>
            </a:r>
          </a:p>
          <a:p>
            <a:pPr fontAlgn="base">
              <a:spcAft>
                <a:spcPts val="1800"/>
              </a:spcAft>
            </a:pPr>
            <a:r>
              <a:rPr lang="cs-CZ" sz="2800" b="1" dirty="0" smtClean="0"/>
              <a:t>Revize pilotáže – </a:t>
            </a:r>
            <a:r>
              <a:rPr lang="cs-CZ" sz="2800" dirty="0" smtClean="0"/>
              <a:t>IX. 2020 – XII. 2020</a:t>
            </a:r>
          </a:p>
          <a:p>
            <a:pPr fontAlgn="base"/>
            <a:r>
              <a:rPr lang="cs-CZ" sz="2800" b="1" dirty="0" smtClean="0"/>
              <a:t>Období implementace: </a:t>
            </a:r>
            <a:r>
              <a:rPr lang="cs-CZ" sz="2800" dirty="0" smtClean="0"/>
              <a:t>I. 2021 - V. 2022​</a:t>
            </a:r>
          </a:p>
          <a:p>
            <a:pPr fontAlgn="base"/>
            <a:r>
              <a:rPr lang="cs-CZ" sz="2800" dirty="0" smtClean="0"/>
              <a:t>Tři pilotované kabinety + dalších 9 navržených</a:t>
            </a:r>
          </a:p>
          <a:p>
            <a:pPr fontAlgn="base"/>
            <a:endParaRPr lang="en-US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31" y="4373451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10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5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169704"/>
      </p:ext>
    </p:extLst>
  </p:cSld>
  <p:clrMapOvr>
    <a:masterClrMapping/>
  </p:clrMapOvr>
  <p:transition spd="med" advTm="32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/>
          <a:srcRect l="50870" t="29347" r="9366" b="12844"/>
          <a:stretch/>
        </p:blipFill>
        <p:spPr>
          <a:xfrm>
            <a:off x="6327972" y="4488680"/>
            <a:ext cx="1617744" cy="661477"/>
          </a:xfrm>
          <a:prstGeom prst="rect">
            <a:avLst/>
          </a:prstGeom>
        </p:spPr>
      </p:pic>
      <p:sp>
        <p:nvSpPr>
          <p:cNvPr id="120" name="Shape 120"/>
          <p:cNvSpPr/>
          <p:nvPr/>
        </p:nvSpPr>
        <p:spPr>
          <a:xfrm>
            <a:off x="452652" y="733097"/>
            <a:ext cx="3914396" cy="688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200" b="1" dirty="0" smtClean="0">
                <a:solidFill>
                  <a:schemeClr val="accent2"/>
                </a:solidFill>
              </a:rPr>
              <a:t>Metodické kabinety</a:t>
            </a:r>
            <a:endParaRPr sz="3200" b="1" dirty="0"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291662" y="1483871"/>
            <a:ext cx="8489732" cy="3567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 numCol="2">
            <a:spAutoFit/>
          </a:bodyPr>
          <a:lstStyle/>
          <a:p>
            <a:pPr fontAlgn="base"/>
            <a:r>
              <a:rPr lang="cs-CZ" sz="2000" b="1" dirty="0" smtClean="0"/>
              <a:t>Pilotní kabinety</a:t>
            </a:r>
            <a:r>
              <a:rPr lang="cs-CZ" sz="2000" dirty="0"/>
              <a:t> ​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matematika </a:t>
            </a:r>
            <a:r>
              <a:rPr lang="cs-CZ" sz="2000" dirty="0"/>
              <a:t>a její aplikace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český </a:t>
            </a:r>
            <a:r>
              <a:rPr lang="cs-CZ" sz="2000" dirty="0"/>
              <a:t>jazyk a literatura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informatika </a:t>
            </a:r>
            <a:r>
              <a:rPr lang="cs-CZ" sz="2000" dirty="0"/>
              <a:t>a </a:t>
            </a:r>
            <a:r>
              <a:rPr lang="cs-CZ" sz="2000" dirty="0" smtClean="0"/>
              <a:t>ICT</a:t>
            </a:r>
          </a:p>
          <a:p>
            <a:pPr lvl="0" fontAlgn="base"/>
            <a:endParaRPr lang="cs-CZ" sz="2000" dirty="0"/>
          </a:p>
          <a:p>
            <a:pPr lvl="0" fontAlgn="base"/>
            <a:endParaRPr lang="cs-CZ" sz="2000" dirty="0" smtClean="0"/>
          </a:p>
          <a:p>
            <a:pPr lvl="0" fontAlgn="base"/>
            <a:endParaRPr lang="cs-CZ" sz="2000" dirty="0"/>
          </a:p>
          <a:p>
            <a:pPr lvl="0" fontAlgn="base"/>
            <a:endParaRPr lang="cs-CZ" sz="2000" dirty="0" smtClean="0"/>
          </a:p>
          <a:p>
            <a:pPr lvl="0" fontAlgn="base"/>
            <a:endParaRPr lang="cs-CZ" sz="2000" dirty="0"/>
          </a:p>
          <a:p>
            <a:pPr lvl="0" fontAlgn="base"/>
            <a:endParaRPr lang="cs-CZ" sz="2000" dirty="0" smtClean="0"/>
          </a:p>
          <a:p>
            <a:pPr lvl="0" fontAlgn="base"/>
            <a:endParaRPr lang="cs-CZ" sz="2000" dirty="0"/>
          </a:p>
          <a:p>
            <a:pPr fontAlgn="base"/>
            <a:r>
              <a:rPr lang="cs-CZ" sz="2000" b="1" dirty="0" smtClean="0"/>
              <a:t>Další navrhované kabinety​</a:t>
            </a:r>
            <a:r>
              <a:rPr lang="cs-CZ" sz="2000" b="1" dirty="0"/>
              <a:t>:</a:t>
            </a:r>
            <a:endParaRPr lang="cs-CZ" sz="2000" dirty="0"/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předškolní </a:t>
            </a:r>
            <a:r>
              <a:rPr lang="cs-CZ" sz="2000" dirty="0"/>
              <a:t>vzdělávání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cizí </a:t>
            </a:r>
            <a:r>
              <a:rPr lang="cs-CZ" sz="2000" dirty="0"/>
              <a:t>jazyky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umělecké </a:t>
            </a:r>
            <a:r>
              <a:rPr lang="cs-CZ" sz="2000" dirty="0"/>
              <a:t>vzdělávání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společenskovědní </a:t>
            </a:r>
            <a:r>
              <a:rPr lang="cs-CZ" sz="2000" dirty="0"/>
              <a:t>vzdělávání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přírodovědné </a:t>
            </a:r>
            <a:r>
              <a:rPr lang="cs-CZ" sz="2000" dirty="0"/>
              <a:t>vzdělávání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pracovní </a:t>
            </a:r>
            <a:r>
              <a:rPr lang="cs-CZ" sz="2000" dirty="0"/>
              <a:t>činnosti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hudební </a:t>
            </a:r>
            <a:r>
              <a:rPr lang="cs-CZ" sz="2000" dirty="0"/>
              <a:t>a výtvarná výchova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prvostupňové </a:t>
            </a:r>
            <a:r>
              <a:rPr lang="cs-CZ" sz="2000" dirty="0"/>
              <a:t>vzdělávání</a:t>
            </a:r>
          </a:p>
          <a:p>
            <a:pPr marL="342900" lvl="0" indent="-342900" fontAlgn="base">
              <a:buFont typeface="Arial" panose="020B0604020202020204" pitchFamily="34" charset="0"/>
              <a:buChar char="•"/>
            </a:pPr>
            <a:r>
              <a:rPr lang="cs-CZ" sz="2000" dirty="0" smtClean="0"/>
              <a:t>tělesná </a:t>
            </a:r>
            <a:r>
              <a:rPr lang="cs-CZ" sz="2000" dirty="0"/>
              <a:t>výchova a výchova ke zdraví</a:t>
            </a:r>
          </a:p>
          <a:p>
            <a:pPr lvl="0" fontAlgn="base"/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89" y="4387689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744156"/>
      </p:ext>
    </p:extLst>
  </p:cSld>
  <p:clrMapOvr>
    <a:masterClrMapping/>
  </p:clrMapOvr>
  <p:transition spd="med" advTm="263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"/>
          <a:srcRect l="50870" t="29347" r="9366" b="12844"/>
          <a:stretch/>
        </p:blipFill>
        <p:spPr>
          <a:xfrm>
            <a:off x="6327972" y="4488680"/>
            <a:ext cx="1617744" cy="661477"/>
          </a:xfrm>
          <a:prstGeom prst="rect">
            <a:avLst/>
          </a:prstGeom>
        </p:spPr>
      </p:pic>
      <p:sp>
        <p:nvSpPr>
          <p:cNvPr id="120" name="Shape 120"/>
          <p:cNvSpPr/>
          <p:nvPr/>
        </p:nvSpPr>
        <p:spPr>
          <a:xfrm>
            <a:off x="452650" y="227382"/>
            <a:ext cx="5607908" cy="705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200" b="1" dirty="0" smtClean="0">
                <a:solidFill>
                  <a:schemeClr val="accent2"/>
                </a:solidFill>
              </a:rPr>
              <a:t>Členové kabinetů</a:t>
            </a:r>
            <a:endParaRPr sz="3200" b="1" dirty="0">
              <a:solidFill>
                <a:schemeClr val="accent2"/>
              </a:solidFill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386256" y="1595183"/>
            <a:ext cx="839513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96" y="4420255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12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886042"/>
              </p:ext>
            </p:extLst>
          </p:nvPr>
        </p:nvGraphicFramePr>
        <p:xfrm>
          <a:off x="64294" y="1196545"/>
          <a:ext cx="7836696" cy="32918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57475">
                  <a:extLst>
                    <a:ext uri="{9D8B030D-6E8A-4147-A177-3AD203B41FA5}">
                      <a16:colId xmlns:a16="http://schemas.microsoft.com/office/drawing/2014/main" val="573491990"/>
                    </a:ext>
                  </a:extLst>
                </a:gridCol>
                <a:gridCol w="2693194">
                  <a:extLst>
                    <a:ext uri="{9D8B030D-6E8A-4147-A177-3AD203B41FA5}">
                      <a16:colId xmlns:a16="http://schemas.microsoft.com/office/drawing/2014/main" val="3224109196"/>
                    </a:ext>
                  </a:extLst>
                </a:gridCol>
                <a:gridCol w="2486027">
                  <a:extLst>
                    <a:ext uri="{9D8B030D-6E8A-4147-A177-3AD203B41FA5}">
                      <a16:colId xmlns:a16="http://schemas.microsoft.com/office/drawing/2014/main" val="2245771833"/>
                    </a:ext>
                  </a:extLst>
                </a:gridCol>
              </a:tblGrid>
              <a:tr h="188789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cs-CZ" sz="1350" b="1" dirty="0">
                          <a:effectLst/>
                        </a:rPr>
                        <a:t>Národní </a:t>
                      </a:r>
                      <a:r>
                        <a:rPr lang="cs-CZ" sz="1350" b="1" dirty="0" smtClean="0">
                          <a:effectLst/>
                        </a:rPr>
                        <a:t>kabinety</a:t>
                      </a:r>
                      <a:endParaRPr lang="cs-CZ" sz="13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cs-CZ" sz="1350" b="1" dirty="0">
                          <a:effectLst/>
                        </a:rPr>
                        <a:t>Krajské </a:t>
                      </a:r>
                      <a:r>
                        <a:rPr lang="cs-CZ" sz="1350" b="1" dirty="0" smtClean="0">
                          <a:effectLst/>
                        </a:rPr>
                        <a:t>kabinety</a:t>
                      </a:r>
                      <a:endParaRPr lang="cs-CZ" sz="13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cs-CZ" sz="1350" b="1" dirty="0">
                          <a:effectLst/>
                        </a:rPr>
                        <a:t>Oblastní </a:t>
                      </a:r>
                      <a:r>
                        <a:rPr lang="cs-CZ" sz="1350" b="1" dirty="0" smtClean="0">
                          <a:effectLst/>
                        </a:rPr>
                        <a:t>kabinety</a:t>
                      </a:r>
                      <a:endParaRPr lang="cs-CZ" sz="13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48750908"/>
                  </a:ext>
                </a:extLst>
              </a:tr>
              <a:tr h="188789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zástupce MŠMT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OKM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 smtClean="0">
                          <a:effectLst/>
                        </a:rPr>
                        <a:t>člen </a:t>
                      </a:r>
                      <a:r>
                        <a:rPr lang="cs-CZ" sz="1350" dirty="0">
                          <a:effectLst/>
                        </a:rPr>
                        <a:t>oblastního kabinetu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1776394449"/>
                  </a:ext>
                </a:extLst>
              </a:tr>
              <a:tr h="377578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zástupce </a:t>
                      </a:r>
                      <a:r>
                        <a:rPr lang="cs-CZ" sz="135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ČŠI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 smtClean="0">
                          <a:effectLst/>
                        </a:rPr>
                        <a:t>člen </a:t>
                      </a:r>
                      <a:r>
                        <a:rPr lang="cs-CZ" sz="1350" dirty="0">
                          <a:effectLst/>
                        </a:rPr>
                        <a:t>krajského kabinetu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 smtClean="0">
                          <a:effectLst/>
                        </a:rPr>
                        <a:t>předsedové </a:t>
                      </a:r>
                      <a:r>
                        <a:rPr lang="cs-CZ" sz="1350" dirty="0">
                          <a:effectLst/>
                        </a:rPr>
                        <a:t>předmětových komisí/sdružení za jednotlivé školy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4052691945"/>
                  </a:ext>
                </a:extLst>
              </a:tr>
              <a:tr h="188789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zástupce NÚV </a:t>
                      </a:r>
                      <a:endParaRPr lang="cs-CZ" sz="135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 smtClean="0">
                          <a:effectLst/>
                        </a:rPr>
                        <a:t>zástupce </a:t>
                      </a:r>
                      <a:r>
                        <a:rPr lang="cs-CZ" sz="1350" dirty="0">
                          <a:effectLst/>
                        </a:rPr>
                        <a:t>ŠPP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>
                          <a:effectLst/>
                        </a:rPr>
                        <a:t> </a:t>
                      </a:r>
                      <a:endParaRPr lang="cs-CZ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3378950309"/>
                  </a:ext>
                </a:extLst>
              </a:tr>
              <a:tr h="377578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zástupce </a:t>
                      </a:r>
                      <a:r>
                        <a:rPr lang="cs-CZ" sz="135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NIDV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 smtClean="0">
                          <a:effectLst/>
                        </a:rPr>
                        <a:t>oblastní </a:t>
                      </a:r>
                      <a:r>
                        <a:rPr lang="cs-CZ" sz="1350" dirty="0">
                          <a:effectLst/>
                        </a:rPr>
                        <a:t>člen metodických kabinetů (podle počtu oblastí v kraji)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3185146874"/>
                  </a:ext>
                </a:extLst>
              </a:tr>
              <a:tr h="188789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2 zástupci učitelů ZŠ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extLst>
                  <a:ext uri="{0D108BD9-81ED-4DB2-BD59-A6C34878D82A}">
                    <a16:rowId xmlns:a16="http://schemas.microsoft.com/office/drawing/2014/main" val="1528297916"/>
                  </a:ext>
                </a:extLst>
              </a:tr>
              <a:tr h="188789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zástupce </a:t>
                      </a:r>
                      <a:r>
                        <a:rPr lang="cs-CZ" sz="135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SŠ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>
                          <a:effectLst/>
                        </a:rPr>
                        <a:t> </a:t>
                      </a:r>
                      <a:endParaRPr lang="cs-CZ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62542530"/>
                  </a:ext>
                </a:extLst>
              </a:tr>
              <a:tr h="188789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zástupce </a:t>
                      </a:r>
                      <a:r>
                        <a:rPr lang="cs-CZ" sz="135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profesních asociací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95638033"/>
                  </a:ext>
                </a:extLst>
              </a:tr>
              <a:tr h="188789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2 zástupci vedení škol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03885910"/>
                  </a:ext>
                </a:extLst>
              </a:tr>
              <a:tr h="377578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zástupce </a:t>
                      </a:r>
                      <a:r>
                        <a:rPr lang="cs-CZ" sz="135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školního poradenského pracoviště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75310301"/>
                  </a:ext>
                </a:extLst>
              </a:tr>
              <a:tr h="188789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externista </a:t>
                      </a:r>
                      <a:r>
                        <a:rPr lang="cs-CZ" sz="135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(kouč, mentor, </a:t>
                      </a:r>
                      <a:r>
                        <a:rPr lang="cs-CZ" sz="135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psycholog)</a:t>
                      </a:r>
                      <a:endParaRPr lang="cs-CZ" sz="135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>
                          <a:effectLst/>
                        </a:rPr>
                        <a:t> </a:t>
                      </a:r>
                      <a:endParaRPr lang="cs-CZ" sz="13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9561402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2 zástupci fakulty vzdělávající učitele</a:t>
                      </a: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cs-CZ" sz="1350" dirty="0">
                          <a:effectLst/>
                        </a:rPr>
                        <a:t> </a:t>
                      </a: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9316065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350" dirty="0" smtClean="0">
                          <a:effectLst/>
                        </a:rPr>
                        <a:t>člen krajského kabinetu</a:t>
                      </a:r>
                      <a:endParaRPr lang="cs-CZ" sz="135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cs-CZ" sz="13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36240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546400"/>
      </p:ext>
    </p:extLst>
  </p:cSld>
  <p:clrMapOvr>
    <a:masterClrMapping/>
  </p:clrMapOvr>
  <p:transition spd="med" advTm="53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52652" y="733097"/>
            <a:ext cx="3914396" cy="688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800" dirty="0"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386256" y="1595183"/>
            <a:ext cx="8395138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fontAlgn="base"/>
            <a:endParaRPr lang="en-US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96" y="4257840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549796" y="1636933"/>
            <a:ext cx="797601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Aft>
                <a:spcPts val="1200"/>
              </a:spcAft>
              <a:buSzPct val="68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1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Model </a:t>
            </a:r>
            <a:r>
              <a:rPr lang="cs-CZ" sz="2100" b="1" dirty="0">
                <a:latin typeface="Arial" panose="020B0604020202020204" pitchFamily="34" charset="0"/>
                <a:ea typeface="Times New Roman" panose="02020603050405020304" pitchFamily="18" charset="0"/>
              </a:rPr>
              <a:t>systému profesní podpory </a:t>
            </a:r>
            <a:r>
              <a:rPr lang="cs-CZ" sz="2100" dirty="0">
                <a:latin typeface="Arial" panose="020B0604020202020204" pitchFamily="34" charset="0"/>
                <a:ea typeface="Times New Roman" panose="02020603050405020304" pitchFamily="18" charset="0"/>
              </a:rPr>
              <a:t>pro jednotlivé kabinety – klíčový dokument rozvoje dané vzdělávací oblasti/předmětu​</a:t>
            </a:r>
            <a:endParaRPr lang="cs-CZ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1200"/>
              </a:spcAft>
              <a:buSzPct val="68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100" b="1" dirty="0">
                <a:latin typeface="Arial" panose="020B0604020202020204" pitchFamily="34" charset="0"/>
                <a:ea typeface="Times New Roman" panose="02020603050405020304" pitchFamily="18" charset="0"/>
              </a:rPr>
              <a:t>Metodické příručky </a:t>
            </a:r>
            <a:r>
              <a:rPr lang="cs-CZ" sz="2100" dirty="0">
                <a:latin typeface="Arial" panose="020B0604020202020204" pitchFamily="34" charset="0"/>
                <a:ea typeface="Times New Roman" panose="02020603050405020304" pitchFamily="18" charset="0"/>
              </a:rPr>
              <a:t>rozvoje </a:t>
            </a:r>
            <a:r>
              <a:rPr lang="cs-CZ" sz="2100" u="sng" dirty="0">
                <a:latin typeface="Arial" panose="020B0604020202020204" pitchFamily="34" charset="0"/>
                <a:ea typeface="Times New Roman" panose="02020603050405020304" pitchFamily="18" charset="0"/>
              </a:rPr>
              <a:t>příslušné oblasti </a:t>
            </a:r>
            <a:r>
              <a:rPr lang="cs-CZ" sz="2100" dirty="0">
                <a:latin typeface="Arial" panose="020B0604020202020204" pitchFamily="34" charset="0"/>
                <a:ea typeface="Times New Roman" panose="02020603050405020304" pitchFamily="18" charset="0"/>
              </a:rPr>
              <a:t>tří pilotovaných metodických kabinetů – na konkrétní, vytipované téma​</a:t>
            </a:r>
            <a:endParaRPr lang="cs-CZ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1200"/>
              </a:spcAft>
              <a:buSzPct val="68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100" b="1" dirty="0">
                <a:latin typeface="Arial" panose="020B0604020202020204" pitchFamily="34" charset="0"/>
                <a:ea typeface="Times New Roman" panose="02020603050405020304" pitchFamily="18" charset="0"/>
              </a:rPr>
              <a:t>Metodická příručka </a:t>
            </a:r>
            <a:r>
              <a:rPr lang="cs-CZ" sz="2100" dirty="0">
                <a:latin typeface="Arial" panose="020B0604020202020204" pitchFamily="34" charset="0"/>
                <a:ea typeface="Times New Roman" panose="02020603050405020304" pitchFamily="18" charset="0"/>
              </a:rPr>
              <a:t>– pro </a:t>
            </a:r>
            <a:r>
              <a:rPr lang="cs-CZ" sz="2100" u="sng" dirty="0">
                <a:latin typeface="Arial" panose="020B0604020202020204" pitchFamily="34" charset="0"/>
                <a:ea typeface="Times New Roman" panose="02020603050405020304" pitchFamily="18" charset="0"/>
              </a:rPr>
              <a:t>metodická sdružení </a:t>
            </a:r>
            <a:r>
              <a:rPr lang="cs-CZ" sz="2100" dirty="0">
                <a:latin typeface="Arial" panose="020B0604020202020204" pitchFamily="34" charset="0"/>
                <a:ea typeface="Times New Roman" panose="02020603050405020304" pitchFamily="18" charset="0"/>
              </a:rPr>
              <a:t>a </a:t>
            </a:r>
            <a:r>
              <a:rPr lang="cs-CZ" sz="2100" u="sng" dirty="0">
                <a:latin typeface="Arial" panose="020B0604020202020204" pitchFamily="34" charset="0"/>
                <a:ea typeface="Times New Roman" panose="02020603050405020304" pitchFamily="18" charset="0"/>
              </a:rPr>
              <a:t>předmětové skupiny</a:t>
            </a:r>
            <a:r>
              <a:rPr lang="cs-CZ" sz="2100" dirty="0">
                <a:latin typeface="Arial" panose="020B0604020202020204" pitchFamily="34" charset="0"/>
                <a:ea typeface="Times New Roman" panose="02020603050405020304" pitchFamily="18" charset="0"/>
              </a:rPr>
              <a:t> ve školách – doporučení pro školní úroveň kabinetů​</a:t>
            </a:r>
            <a:endParaRPr lang="cs-CZ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9796" y="308345"/>
            <a:ext cx="6286940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</a:pP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Podpora škol v rámci metodických kabinetů</a:t>
            </a:r>
            <a:r>
              <a:rPr lang="cs-CZ" sz="2400" dirty="0">
                <a:solidFill>
                  <a:schemeClr val="accent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endParaRPr lang="cs-CZ" sz="24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13</a:t>
            </a:fld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4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051308"/>
      </p:ext>
    </p:extLst>
  </p:cSld>
  <p:clrMapOvr>
    <a:masterClrMapping/>
  </p:clrMapOvr>
  <p:transition spd="med" advTm="37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52652" y="733097"/>
            <a:ext cx="3914396" cy="688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800" dirty="0"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386256" y="1595183"/>
            <a:ext cx="8395138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fontAlgn="base"/>
            <a:endParaRPr lang="en-US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96" y="4257840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86255" y="1559664"/>
            <a:ext cx="8198853" cy="276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714375" fontAlgn="base">
              <a:lnSpc>
                <a:spcPct val="110000"/>
              </a:lnSpc>
              <a:buSzPct val="65000"/>
              <a:buFont typeface="Symbol" panose="05050102010706020507" pitchFamily="18" charset="2"/>
              <a:buChar char=""/>
            </a:pPr>
            <a:r>
              <a:rPr lang="cs-CZ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​</a:t>
            </a:r>
            <a:r>
              <a:rPr lang="cs-CZ" sz="1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prezenční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vzdělávání 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​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2755" fontAlgn="base">
              <a:lnSpc>
                <a:spcPct val="110000"/>
              </a:lnSpc>
              <a:spcAft>
                <a:spcPts val="600"/>
              </a:spcAft>
            </a:pPr>
            <a:r>
              <a:rPr lang="cs-CZ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řízení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kabinetů – pro školní úroveň </a:t>
            </a:r>
            <a:r>
              <a:rPr lang="cs-CZ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kabinetů​</a:t>
            </a:r>
            <a:endParaRPr lang="cs-CZ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defTabSz="714375" fontAlgn="base">
              <a:lnSpc>
                <a:spcPct val="110000"/>
              </a:lnSpc>
              <a:buSzPct val="65000"/>
              <a:buFont typeface="Symbol" panose="05050102010706020507" pitchFamily="18" charset="2"/>
              <a:buChar char=""/>
            </a:pPr>
            <a:r>
              <a:rPr lang="cs-CZ" sz="1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distanční forma vzdělávání</a:t>
            </a:r>
            <a:r>
              <a:rPr lang="cs-CZ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cs-CZ" sz="18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webináře</a:t>
            </a:r>
            <a:r>
              <a:rPr lang="cs-CZ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e-</a:t>
            </a:r>
            <a:r>
              <a:rPr lang="cs-CZ" sz="18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learning</a:t>
            </a:r>
            <a:r>
              <a:rPr lang="cs-CZ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)​</a:t>
            </a:r>
            <a:endParaRPr lang="cs-CZ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2755" fontAlgn="base">
              <a:lnSpc>
                <a:spcPct val="110000"/>
              </a:lnSpc>
            </a:pPr>
            <a:r>
              <a:rPr lang="cs-CZ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oborové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novinky ​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2755" fontAlgn="base">
              <a:lnSpc>
                <a:spcPct val="110000"/>
              </a:lnSpc>
              <a:spcAft>
                <a:spcPts val="600"/>
              </a:spcAft>
            </a:pPr>
            <a:r>
              <a:rPr lang="cs-CZ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prohloubení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didaktických dovedností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defTabSz="714375" fontAlgn="base">
              <a:lnSpc>
                <a:spcPct val="110000"/>
              </a:lnSpc>
              <a:spcAft>
                <a:spcPts val="600"/>
              </a:spcAft>
              <a:buSzPct val="65000"/>
              <a:buFont typeface="Arial" panose="020B0604020202020204" pitchFamily="34" charset="0"/>
              <a:buChar char="●"/>
            </a:pPr>
            <a:r>
              <a:rPr lang="cs-CZ" sz="1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krajské </a:t>
            </a: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workshopy 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</a:rPr>
              <a:t>​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8595" fontAlgn="base">
              <a:lnSpc>
                <a:spcPct val="110000"/>
              </a:lnSpc>
            </a:pPr>
            <a:r>
              <a:rPr lang="cs-CZ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​</a:t>
            </a:r>
            <a:r>
              <a:rPr lang="cs-CZ" sz="18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inspirativní </a:t>
            </a:r>
            <a:r>
              <a:rPr lang="cs-CZ" sz="1800" b="1" dirty="0">
                <a:latin typeface="Arial" panose="020B0604020202020204" pitchFamily="34" charset="0"/>
                <a:ea typeface="Calibri" panose="020F0502020204030204" pitchFamily="34" charset="0"/>
              </a:rPr>
              <a:t>praxe, nové trendy v oboru, prohloubení didaktických dovedností</a:t>
            </a:r>
            <a:endParaRPr lang="cs-CZ" sz="1600" dirty="0"/>
          </a:p>
        </p:txBody>
      </p:sp>
      <p:sp>
        <p:nvSpPr>
          <p:cNvPr id="4" name="Obdélník 3"/>
          <p:cNvSpPr/>
          <p:nvPr/>
        </p:nvSpPr>
        <p:spPr>
          <a:xfrm>
            <a:off x="423314" y="767548"/>
            <a:ext cx="6287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Realizace </a:t>
            </a:r>
            <a:r>
              <a:rPr lang="cs-CZ" sz="3200" b="1" dirty="0" smtClean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září </a:t>
            </a: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2019 – únor 2022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14</a:t>
            </a:fld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4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794418"/>
      </p:ext>
    </p:extLst>
  </p:cSld>
  <p:clrMapOvr>
    <a:masterClrMapping/>
  </p:clrMapOvr>
  <p:transition spd="med" advTm="56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52652" y="394138"/>
            <a:ext cx="3914396" cy="1012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400" b="1" dirty="0"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354724" y="1595182"/>
            <a:ext cx="8064062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lvl="0" indent="-28575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0" y="4309874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15</a:t>
            </a:fld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3594" y="788132"/>
            <a:ext cx="50561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Stálá konference ředitelů</a:t>
            </a:r>
            <a:r>
              <a:rPr lang="cs-CZ" sz="2800" b="1" dirty="0" smtClean="0">
                <a:latin typeface="Helvetica Neue"/>
              </a:rPr>
              <a:t>​</a:t>
            </a:r>
            <a:endParaRPr lang="cs-CZ" sz="2800" b="1" dirty="0">
              <a:latin typeface="&amp;quo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52652" y="1521873"/>
            <a:ext cx="829854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Helvetica Neue"/>
              </a:rPr>
              <a:t>nositel podpory pro vedení škol​</a:t>
            </a:r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Helvetica Neue"/>
              </a:rPr>
              <a:t>národní úroveň​</a:t>
            </a:r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Helvetica Neue"/>
              </a:rPr>
              <a:t>čtyři sekce – MŠ, ZŠ, SŠ/VOŠ a ZUŠ​</a:t>
            </a:r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  <a:latin typeface="Helvetica Neue"/>
              </a:rPr>
              <a:t>členové: ředitelé škol, zástupci ředitelů škol, zástupci MŠMT, ČŠI, OPŘO, VŠ, zřizovatelů a odborné veřejnosti</a:t>
            </a:r>
            <a:r>
              <a:rPr lang="cs-CZ" sz="2400" dirty="0" smtClean="0">
                <a:latin typeface="Helvetica Neue"/>
              </a:rPr>
              <a:t>​</a:t>
            </a:r>
            <a:endParaRPr lang="cs-CZ" sz="2400" dirty="0">
              <a:latin typeface="Arial" panose="020B0604020202020204" pitchFamily="34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4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16404"/>
      </p:ext>
    </p:extLst>
  </p:cSld>
  <p:clrMapOvr>
    <a:masterClrMapping/>
  </p:clrMapOvr>
  <p:transition spd="med" advTm="281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516450" y="723014"/>
            <a:ext cx="4693506" cy="6834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KA 06 Začínající učitel</a:t>
            </a:r>
            <a:endParaRPr sz="3200" b="1" dirty="0">
              <a:solidFill>
                <a:schemeClr val="accent2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0" y="4309874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16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92894" y="1532582"/>
            <a:ext cx="8608219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600"/>
              </a:spcAft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Východisko: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marL="342900" indent="-34290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chybějící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systémová podpora začínajících učitelů​</a:t>
            </a:r>
          </a:p>
          <a:p>
            <a:pPr marL="342900" indent="-34290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předčasné odchody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začínajících učitelů ze školství​</a:t>
            </a:r>
          </a:p>
          <a:p>
            <a:pPr fontAlgn="base">
              <a:spcBef>
                <a:spcPts val="1200"/>
              </a:spcBef>
              <a:spcAft>
                <a:spcPts val="600"/>
              </a:spcAft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Řešení: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  <a:p>
            <a:pPr marL="342900" indent="-34290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navržení a ověření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systému podpory začínajících učitelů, a to ve spolupráci s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uvádějícím učitelem a vedením školy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34277"/>
      </p:ext>
    </p:extLst>
  </p:cSld>
  <p:clrMapOvr>
    <a:masterClrMapping/>
  </p:clrMapOvr>
  <p:transition spd="med" advTm="2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52652" y="733097"/>
            <a:ext cx="3914396" cy="688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800" dirty="0"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386256" y="1595183"/>
            <a:ext cx="8395138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fontAlgn="base"/>
            <a:endParaRPr lang="en-US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96" y="4257840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821834" y="1636933"/>
            <a:ext cx="4693516" cy="3154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Ing. Eva Veličková, Ph.D.</a:t>
            </a:r>
            <a:endParaRPr lang="cs-CZ" sz="2000" dirty="0"/>
          </a:p>
          <a:p>
            <a:r>
              <a:rPr lang="cs-CZ" sz="2000" dirty="0"/>
              <a:t>Odborný krajský metodik</a:t>
            </a:r>
          </a:p>
          <a:p>
            <a:r>
              <a:rPr lang="cs-CZ" sz="2000" dirty="0" smtClean="0"/>
              <a:t>Národní </a:t>
            </a:r>
            <a:r>
              <a:rPr lang="cs-CZ" sz="2000" dirty="0"/>
              <a:t>institut pro další vzdělávání</a:t>
            </a:r>
          </a:p>
          <a:p>
            <a:r>
              <a:rPr lang="cs-CZ" sz="2000" dirty="0"/>
              <a:t>Krajské pracoviště Ostrava</a:t>
            </a:r>
          </a:p>
          <a:p>
            <a:r>
              <a:rPr lang="cs-CZ" sz="2000" dirty="0"/>
              <a:t>Blahoslavova 1576/2</a:t>
            </a:r>
          </a:p>
          <a:p>
            <a:r>
              <a:rPr lang="cs-CZ" sz="2000" dirty="0"/>
              <a:t>702 00 Ostrava</a:t>
            </a:r>
            <a:br>
              <a:rPr lang="cs-CZ" sz="2000" dirty="0"/>
            </a:br>
            <a:r>
              <a:rPr lang="cs-CZ" sz="2000" dirty="0"/>
              <a:t>GSM:    +420 770 171 674</a:t>
            </a:r>
          </a:p>
          <a:p>
            <a:r>
              <a:rPr lang="cs-CZ" sz="2000" dirty="0"/>
              <a:t>E-mail: </a:t>
            </a:r>
            <a:r>
              <a:rPr lang="cs-CZ" sz="2000" u="sng" dirty="0">
                <a:hlinkClick r:id="rId4"/>
              </a:rPr>
              <a:t>velickova@nidv.cz</a:t>
            </a:r>
            <a:endParaRPr lang="cs-CZ" sz="2000" dirty="0"/>
          </a:p>
          <a:p>
            <a:r>
              <a:rPr lang="cs-CZ" sz="2000" u="sng" dirty="0" smtClean="0">
                <a:hlinkClick r:id="rId5"/>
              </a:rPr>
              <a:t>www.nidv.cz</a:t>
            </a:r>
            <a:r>
              <a:rPr lang="cs-CZ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​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9796" y="733097"/>
            <a:ext cx="1709122" cy="580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07000"/>
              </a:lnSpc>
            </a:pP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Kontakt​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17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6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23050"/>
      </p:ext>
    </p:extLst>
  </p:cSld>
  <p:clrMapOvr>
    <a:masterClrMapping/>
  </p:clrMapOvr>
  <p:transition spd="med" advTm="52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28"/>
          <p:cNvSpPr txBox="1">
            <a:spLocks/>
          </p:cNvSpPr>
          <p:nvPr/>
        </p:nvSpPr>
        <p:spPr>
          <a:xfrm>
            <a:off x="1143000" y="2174485"/>
            <a:ext cx="6858000" cy="7945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marL="0" marR="0" indent="0" algn="ctr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5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6858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hangingPunct="1"/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9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649" y="0"/>
            <a:ext cx="4757351" cy="1891419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18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  <p:pic>
        <p:nvPicPr>
          <p:cNvPr id="6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96" y="4257840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546301"/>
      </p:ext>
    </p:extLst>
  </p:cSld>
  <p:clrMapOvr>
    <a:masterClrMapping/>
  </p:clrMapOvr>
  <p:transition spd="med" advTm="27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72359" y="790103"/>
            <a:ext cx="3914396" cy="586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0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Cíl projektu</a:t>
            </a:r>
            <a:endParaRPr sz="3000" b="1" dirty="0">
              <a:solidFill>
                <a:schemeClr val="accent2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72358" y="1564193"/>
            <a:ext cx="8735935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fontAlgn="base">
              <a:spcAft>
                <a:spcPts val="600"/>
              </a:spcAft>
            </a:pPr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0" y="4412898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72359" y="1595182"/>
            <a:ext cx="831013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</a:rPr>
              <a:t>systematická podpora profesního rozvoje, </a:t>
            </a:r>
            <a:endParaRPr lang="cs-CZ" sz="2400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</a:rPr>
              <a:t>individuální </a:t>
            </a:r>
            <a:r>
              <a:rPr lang="cs-CZ" sz="2400" dirty="0">
                <a:latin typeface="Arial" panose="020B0604020202020204" pitchFamily="34" charset="0"/>
              </a:rPr>
              <a:t>potřeby i potřeby vzdělávacího systému, </a:t>
            </a:r>
            <a:endParaRPr lang="cs-CZ" sz="2400" dirty="0" smtClean="0">
              <a:latin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</a:rPr>
              <a:t>praktické zaměření,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</a:rPr>
              <a:t>nejnovější vědecké poznatky,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</a:rPr>
              <a:t>podpora vzájemného sdílení </a:t>
            </a:r>
            <a:r>
              <a:rPr lang="cs-CZ" sz="2400" dirty="0">
                <a:latin typeface="Arial" panose="020B0604020202020204" pitchFamily="34" charset="0"/>
              </a:rPr>
              <a:t>zkušeností, </a:t>
            </a:r>
            <a:r>
              <a:rPr lang="cs-CZ" sz="2400" dirty="0" smtClean="0">
                <a:latin typeface="Arial" panose="020B0604020202020204" pitchFamily="34" charset="0"/>
              </a:rPr>
              <a:t>hodnotících procesů </a:t>
            </a:r>
            <a:r>
              <a:rPr lang="cs-CZ" sz="2400" dirty="0">
                <a:latin typeface="Arial" panose="020B0604020202020204" pitchFamily="34" charset="0"/>
              </a:rPr>
              <a:t>a </a:t>
            </a:r>
            <a:r>
              <a:rPr lang="cs-CZ" sz="2400" dirty="0" smtClean="0">
                <a:latin typeface="Arial" panose="020B0604020202020204" pitchFamily="34" charset="0"/>
              </a:rPr>
              <a:t>plánů </a:t>
            </a:r>
            <a:r>
              <a:rPr lang="cs-CZ" sz="2400" dirty="0">
                <a:latin typeface="Arial" panose="020B0604020202020204" pitchFamily="34" charset="0"/>
              </a:rPr>
              <a:t>profesního rozvoje. 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36106"/>
      </p:ext>
    </p:extLst>
  </p:cSld>
  <p:clrMapOvr>
    <a:masterClrMapping/>
  </p:clrMapOvr>
  <p:transition spd="med" advTm="4588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0" y="4412898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Shape 120"/>
          <p:cNvSpPr/>
          <p:nvPr/>
        </p:nvSpPr>
        <p:spPr>
          <a:xfrm>
            <a:off x="525524" y="747571"/>
            <a:ext cx="3914396" cy="586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Dosažení cíle</a:t>
            </a:r>
            <a:endParaRPr sz="3200" b="1" dirty="0">
              <a:solidFill>
                <a:schemeClr val="accent2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14338" y="1564193"/>
            <a:ext cx="8793956" cy="2985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cs-CZ" sz="2100" dirty="0" smtClean="0"/>
              <a:t>Vytvoření </a:t>
            </a:r>
            <a:r>
              <a:rPr lang="cs-CZ" sz="2100" dirty="0"/>
              <a:t>kolegiálních </a:t>
            </a:r>
            <a:r>
              <a:rPr lang="cs-CZ" sz="2100" dirty="0" smtClean="0"/>
              <a:t>sítí: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b="1" dirty="0" smtClean="0"/>
              <a:t>metodické kabinety</a:t>
            </a:r>
            <a:r>
              <a:rPr lang="cs-CZ" sz="2100" dirty="0" smtClean="0"/>
              <a:t>,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100" dirty="0" smtClean="0"/>
              <a:t>tzv</a:t>
            </a:r>
            <a:r>
              <a:rPr lang="cs-CZ" sz="2100" dirty="0"/>
              <a:t>. </a:t>
            </a:r>
            <a:r>
              <a:rPr lang="cs-CZ" sz="2100" b="1" dirty="0" smtClean="0"/>
              <a:t>stálá konference ředitelů </a:t>
            </a:r>
            <a:r>
              <a:rPr lang="cs-CZ" sz="2100" dirty="0" smtClean="0"/>
              <a:t>(ekvivalent kabinetu vedení)</a:t>
            </a:r>
          </a:p>
          <a:p>
            <a:r>
              <a:rPr lang="cs-CZ" sz="2100" dirty="0" smtClean="0"/>
              <a:t>Kabinety po </a:t>
            </a:r>
            <a:r>
              <a:rPr lang="cs-CZ" sz="2100" dirty="0"/>
              <a:t>skončení </a:t>
            </a:r>
            <a:r>
              <a:rPr lang="cs-CZ" sz="2100" dirty="0" smtClean="0"/>
              <a:t>projektu: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dirty="0" smtClean="0"/>
              <a:t>nositelé </a:t>
            </a:r>
            <a:r>
              <a:rPr lang="cs-CZ" sz="2100" dirty="0"/>
              <a:t>průběžných </a:t>
            </a:r>
            <a:r>
              <a:rPr lang="cs-CZ" sz="2100" dirty="0" smtClean="0"/>
              <a:t>inovací </a:t>
            </a:r>
            <a:r>
              <a:rPr lang="cs-CZ" sz="2100" dirty="0"/>
              <a:t>i přímé profesní </a:t>
            </a:r>
            <a:r>
              <a:rPr lang="cs-CZ" sz="2100" dirty="0" smtClean="0"/>
              <a:t>podpory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100" dirty="0" smtClean="0"/>
              <a:t>poradní </a:t>
            </a:r>
            <a:r>
              <a:rPr lang="cs-CZ" sz="2100" dirty="0"/>
              <a:t>grémium MŠMT v otázkách </a:t>
            </a:r>
            <a:r>
              <a:rPr lang="cs-CZ" sz="2100" dirty="0" smtClean="0"/>
              <a:t>profesního </a:t>
            </a:r>
            <a:r>
              <a:rPr lang="cs-CZ" sz="2100" dirty="0"/>
              <a:t>rozvoje učitelů a </a:t>
            </a:r>
            <a:r>
              <a:rPr lang="cs-CZ" sz="2100" dirty="0" smtClean="0"/>
              <a:t>ředitelů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cs-CZ" sz="2100" i="1" dirty="0" smtClean="0"/>
              <a:t>pilotní ověření 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cs-CZ" sz="2100" i="1" dirty="0" smtClean="0"/>
              <a:t>v </a:t>
            </a:r>
            <a:r>
              <a:rPr lang="cs-CZ" sz="2100" i="1" dirty="0"/>
              <a:t>případě potřeby </a:t>
            </a:r>
            <a:r>
              <a:rPr lang="cs-CZ" sz="2100" i="1" dirty="0" smtClean="0"/>
              <a:t>- zaměření modifikováno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3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5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687260"/>
      </p:ext>
    </p:extLst>
  </p:cSld>
  <p:clrMapOvr>
    <a:masterClrMapping/>
  </p:clrMapOvr>
  <p:transition spd="med" advTm="1429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72359" y="811369"/>
            <a:ext cx="3914396" cy="586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400" b="1" dirty="0"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14338" y="1564193"/>
            <a:ext cx="8793956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0" y="4412898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4</a:t>
            </a:fld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72359" y="1821656"/>
            <a:ext cx="79072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</a:rPr>
              <a:t>další </a:t>
            </a:r>
            <a:r>
              <a:rPr lang="cs-CZ" sz="2400" dirty="0">
                <a:latin typeface="Arial" panose="020B0604020202020204" pitchFamily="34" charset="0"/>
              </a:rPr>
              <a:t>podoba </a:t>
            </a:r>
            <a:r>
              <a:rPr lang="cs-CZ" sz="2400" dirty="0" smtClean="0">
                <a:latin typeface="Arial" panose="020B0604020202020204" pitchFamily="34" charset="0"/>
              </a:rPr>
              <a:t>kolegiální sítě v </a:t>
            </a:r>
            <a:r>
              <a:rPr lang="cs-CZ" sz="2400" dirty="0">
                <a:latin typeface="Arial" panose="020B0604020202020204" pitchFamily="34" charset="0"/>
              </a:rPr>
              <a:t>rámci aktivity Kabinety </a:t>
            </a:r>
            <a:endParaRPr lang="cs-CZ" sz="24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</a:rPr>
              <a:t>podpora</a:t>
            </a:r>
            <a:r>
              <a:rPr lang="cs-CZ" sz="2400" dirty="0" smtClean="0">
                <a:latin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</a:rPr>
              <a:t>školních </a:t>
            </a:r>
            <a:r>
              <a:rPr lang="cs-CZ" sz="2400" dirty="0" smtClean="0">
                <a:latin typeface="Arial" panose="020B0604020202020204" pitchFamily="34" charset="0"/>
              </a:rPr>
              <a:t>koordinátorů </a:t>
            </a:r>
            <a:r>
              <a:rPr lang="cs-CZ" sz="2400" dirty="0">
                <a:latin typeface="Arial" panose="020B0604020202020204" pitchFamily="34" charset="0"/>
              </a:rPr>
              <a:t>ICT, vedení škol a učitelů v oblasti </a:t>
            </a:r>
            <a:r>
              <a:rPr lang="cs-CZ" sz="2400" b="1" dirty="0">
                <a:latin typeface="Arial" panose="020B0604020202020204" pitchFamily="34" charset="0"/>
              </a:rPr>
              <a:t>zavádění</a:t>
            </a:r>
            <a:r>
              <a:rPr lang="cs-CZ" sz="2400" dirty="0">
                <a:latin typeface="Arial" panose="020B0604020202020204" pitchFamily="34" charset="0"/>
              </a:rPr>
              <a:t> digitálních technologií do </a:t>
            </a:r>
            <a:r>
              <a:rPr lang="cs-CZ" sz="2400" b="1" dirty="0">
                <a:latin typeface="Arial" panose="020B0604020202020204" pitchFamily="34" charset="0"/>
              </a:rPr>
              <a:t>výuky</a:t>
            </a:r>
            <a:r>
              <a:rPr lang="cs-CZ" sz="2400" dirty="0">
                <a:latin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</a:rPr>
              <a:t>a </a:t>
            </a:r>
            <a:r>
              <a:rPr lang="cs-CZ" sz="2400" b="1" dirty="0" smtClean="0">
                <a:latin typeface="Arial" panose="020B0604020202020204" pitchFamily="34" charset="0"/>
              </a:rPr>
              <a:t>řízení</a:t>
            </a:r>
            <a:r>
              <a:rPr lang="cs-CZ" sz="2400" dirty="0" smtClean="0">
                <a:latin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</a:rPr>
              <a:t>školy </a:t>
            </a:r>
            <a:r>
              <a:rPr lang="cs-CZ" sz="2400" dirty="0" smtClean="0">
                <a:latin typeface="Arial" panose="020B0604020202020204" pitchFamily="34" charset="0"/>
              </a:rPr>
              <a:t>(v </a:t>
            </a:r>
            <a:r>
              <a:rPr lang="cs-CZ" sz="2400" dirty="0">
                <a:latin typeface="Arial" panose="020B0604020202020204" pitchFamily="34" charset="0"/>
              </a:rPr>
              <a:t>souladu se Strategií digitálního vzdělávání do roku </a:t>
            </a:r>
            <a:r>
              <a:rPr lang="cs-CZ" sz="2400" dirty="0" smtClean="0">
                <a:latin typeface="Arial" panose="020B0604020202020204" pitchFamily="34" charset="0"/>
              </a:rPr>
              <a:t>2020)</a:t>
            </a:r>
            <a:endParaRPr lang="cs-CZ" sz="2400" dirty="0">
              <a:latin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2359" y="777417"/>
            <a:ext cx="54825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Síť krajských metodiků ICT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5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00747"/>
      </p:ext>
    </p:extLst>
  </p:cSld>
  <p:clrMapOvr>
    <a:masterClrMapping/>
  </p:clrMapOvr>
  <p:transition spd="med" advTm="5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72359" y="747571"/>
            <a:ext cx="3914396" cy="586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Cíle kabinetů</a:t>
            </a:r>
            <a:endParaRPr sz="3200" b="1" dirty="0">
              <a:solidFill>
                <a:schemeClr val="accent2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14337" y="1564192"/>
            <a:ext cx="8315325" cy="2923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prostor </a:t>
            </a:r>
            <a:r>
              <a:rPr lang="cs-CZ" sz="2300" b="1" dirty="0"/>
              <a:t>pro odborný růst a profesní rozvoj </a:t>
            </a:r>
            <a:r>
              <a:rPr lang="cs-CZ" sz="2300" dirty="0"/>
              <a:t>pedagogických </a:t>
            </a:r>
            <a:r>
              <a:rPr lang="cs-CZ" sz="2300" dirty="0" smtClean="0"/>
              <a:t>pracovníků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systematický </a:t>
            </a:r>
            <a:r>
              <a:rPr lang="cs-CZ" sz="2300" dirty="0"/>
              <a:t>a koordinovaný </a:t>
            </a:r>
            <a:r>
              <a:rPr lang="cs-CZ" sz="2300" b="1" dirty="0"/>
              <a:t>rozvoj předmětových didaktik </a:t>
            </a:r>
            <a:r>
              <a:rPr lang="cs-CZ" sz="2300" dirty="0"/>
              <a:t>na </a:t>
            </a:r>
            <a:r>
              <a:rPr lang="cs-CZ" sz="2300" dirty="0" smtClean="0"/>
              <a:t>úrovni </a:t>
            </a:r>
            <a:r>
              <a:rPr lang="cs-CZ" sz="2300" dirty="0"/>
              <a:t>jednotlivých krajů a oblastí </a:t>
            </a:r>
            <a:r>
              <a:rPr lang="cs-CZ" sz="2300" dirty="0" smtClean="0"/>
              <a:t>s využitím </a:t>
            </a:r>
            <a:r>
              <a:rPr lang="cs-CZ" sz="2300" dirty="0"/>
              <a:t>stávajících </a:t>
            </a:r>
            <a:r>
              <a:rPr lang="cs-CZ" sz="2300" dirty="0" smtClean="0"/>
              <a:t>struktur –(</a:t>
            </a:r>
            <a:r>
              <a:rPr lang="cs-CZ" sz="2300" b="1" dirty="0" smtClean="0"/>
              <a:t>předmětových </a:t>
            </a:r>
            <a:r>
              <a:rPr lang="cs-CZ" sz="2300" b="1" dirty="0"/>
              <a:t>komisí </a:t>
            </a:r>
            <a:r>
              <a:rPr lang="cs-CZ" sz="2300" dirty="0" smtClean="0"/>
              <a:t>a </a:t>
            </a:r>
            <a:r>
              <a:rPr lang="cs-CZ" sz="2300" b="1" dirty="0" smtClean="0"/>
              <a:t>metodických sdružení</a:t>
            </a:r>
            <a:r>
              <a:rPr lang="cs-CZ" sz="2300" dirty="0" smtClean="0"/>
              <a:t>)</a:t>
            </a:r>
          </a:p>
          <a:p>
            <a:r>
              <a:rPr lang="cs-CZ" sz="2300" dirty="0" smtClean="0"/>
              <a:t>Metodické kabinety - otevřená </a:t>
            </a:r>
            <a:r>
              <a:rPr lang="cs-CZ" sz="2300" dirty="0"/>
              <a:t>platforma reflektující možnost mezioborové spolupráce </a:t>
            </a:r>
            <a:r>
              <a:rPr lang="cs-CZ" sz="2300" dirty="0" smtClean="0"/>
              <a:t>s důrazem </a:t>
            </a:r>
            <a:r>
              <a:rPr lang="cs-CZ" sz="2300" dirty="0"/>
              <a:t>na jejich </a:t>
            </a:r>
            <a:r>
              <a:rPr lang="cs-CZ" sz="2300" b="1" dirty="0"/>
              <a:t>začlenění </a:t>
            </a:r>
            <a:r>
              <a:rPr lang="cs-CZ" sz="2300" b="1" dirty="0" smtClean="0"/>
              <a:t>do </a:t>
            </a:r>
            <a:r>
              <a:rPr lang="cs-CZ" sz="2300" b="1" dirty="0"/>
              <a:t>struktury </a:t>
            </a:r>
            <a:r>
              <a:rPr lang="cs-CZ" sz="2300" b="1" dirty="0" smtClean="0"/>
              <a:t>podpory </a:t>
            </a:r>
            <a:r>
              <a:rPr lang="cs-CZ" sz="2300" b="1" dirty="0"/>
              <a:t>pedagogických pracovníků</a:t>
            </a:r>
            <a:r>
              <a:rPr lang="cs-CZ" sz="2300" b="1" dirty="0" smtClean="0"/>
              <a:t>.</a:t>
            </a:r>
            <a:endParaRPr lang="cs-CZ" sz="23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0" y="4412898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5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5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985159"/>
      </p:ext>
    </p:extLst>
  </p:cSld>
  <p:clrMapOvr>
    <a:masterClrMapping/>
  </p:clrMapOvr>
  <p:transition spd="med" advTm="28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52650" y="737804"/>
            <a:ext cx="5716330" cy="59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Vertikální členění kabinetů</a:t>
            </a:r>
            <a:endParaRPr sz="3200" b="1" dirty="0">
              <a:solidFill>
                <a:schemeClr val="accent2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742950" y="1595183"/>
            <a:ext cx="6915150" cy="2031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b="1" dirty="0" smtClean="0"/>
              <a:t>národní kabinety​</a:t>
            </a:r>
          </a:p>
          <a:p>
            <a:pPr marL="285750" indent="-285750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b="1" dirty="0" smtClean="0"/>
              <a:t>krajské kabinety</a:t>
            </a:r>
            <a:r>
              <a:rPr lang="cs-CZ" sz="3200" dirty="0" smtClean="0"/>
              <a:t> ​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200" b="1" dirty="0" smtClean="0"/>
              <a:t>oblastní kabinety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96" y="4398823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6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63902"/>
      </p:ext>
    </p:extLst>
  </p:cSld>
  <p:clrMapOvr>
    <a:masterClrMapping/>
  </p:clrMapOvr>
  <p:transition spd="med" advTm="2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72359" y="811369"/>
            <a:ext cx="3914396" cy="586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400" b="1" dirty="0"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14338" y="1564193"/>
            <a:ext cx="3900487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cs-CZ" sz="3200" b="1" dirty="0" smtClean="0"/>
              <a:t>Moravskoslezský kraj: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OK Karviná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OK Opava</a:t>
            </a: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OK </a:t>
            </a:r>
            <a:r>
              <a:rPr lang="cs-CZ" sz="3200" dirty="0" smtClean="0"/>
              <a:t>Nový Jičín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OK Ostrava</a:t>
            </a:r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0" y="4412898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7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49796" y="795444"/>
            <a:ext cx="3597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200"/>
              </a:spcAft>
            </a:pP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Oblastní kabinety</a:t>
            </a:r>
          </a:p>
        </p:txBody>
      </p:sp>
      <p:sp>
        <p:nvSpPr>
          <p:cNvPr id="12" name="Shape 124"/>
          <p:cNvSpPr/>
          <p:nvPr/>
        </p:nvSpPr>
        <p:spPr>
          <a:xfrm>
            <a:off x="5050631" y="1570036"/>
            <a:ext cx="3011508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cs-CZ" sz="3200" b="1" dirty="0" smtClean="0"/>
              <a:t>Olomoucký kraj: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OK </a:t>
            </a:r>
            <a:r>
              <a:rPr lang="cs-CZ" sz="3200" dirty="0" smtClean="0"/>
              <a:t>Přerov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OK Prostějov</a:t>
            </a:r>
            <a:endParaRPr 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OK </a:t>
            </a:r>
            <a:r>
              <a:rPr lang="cs-CZ" sz="3200" dirty="0" smtClean="0"/>
              <a:t>Olomouc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OK Šumperk</a:t>
            </a:r>
            <a:endParaRPr lang="cs-CZ" sz="3200" dirty="0" smtClean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4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973318"/>
      </p:ext>
    </p:extLst>
  </p:cSld>
  <p:clrMapOvr>
    <a:masterClrMapping/>
  </p:clrMapOvr>
  <p:transition spd="med" advTm="28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0" y="4412898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Shape 120"/>
          <p:cNvSpPr/>
          <p:nvPr/>
        </p:nvSpPr>
        <p:spPr>
          <a:xfrm>
            <a:off x="472359" y="811369"/>
            <a:ext cx="3914396" cy="586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400" b="1" dirty="0"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364330" y="1484680"/>
            <a:ext cx="8779669" cy="2800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Kolokvium třikrát ročně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Model systému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profesní podpory pro daný metodický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kabinet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Definování požadavků:</a:t>
            </a:r>
          </a:p>
          <a:p>
            <a:pPr marL="900113" lvl="5" indent="-271463">
              <a:buFontTx/>
              <a:buChar char="­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vzdělávací programy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 členy metodických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kabinetů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na krajské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úrovni</a:t>
            </a:r>
          </a:p>
          <a:p>
            <a:pPr marL="900113" lvl="5" indent="-271463">
              <a:buFontTx/>
              <a:buChar char="­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kompetence členů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krajských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oblastních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kabinetů 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0113" lvl="5" indent="-271463">
              <a:buFontTx/>
              <a:buChar char="­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 tvorbu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metodických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příruček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vzdělávacích programů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 členy krajských a oblastních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kabinetů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49796" y="786966"/>
            <a:ext cx="3280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Národní kabinet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5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30703"/>
      </p:ext>
    </p:extLst>
  </p:cSld>
  <p:clrMapOvr>
    <a:masterClrMapping/>
  </p:clrMapOvr>
  <p:transition spd="med" advTm="36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472359" y="811369"/>
            <a:ext cx="3914396" cy="586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400" b="1" dirty="0">
              <a:solidFill>
                <a:schemeClr val="accent2"/>
              </a:solidFill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549796" y="1463386"/>
            <a:ext cx="8035312" cy="1"/>
          </a:xfrm>
          <a:prstGeom prst="line">
            <a:avLst/>
          </a:prstGeom>
          <a:ln w="6350">
            <a:solidFill>
              <a:srgbClr val="F4971E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414338" y="1564193"/>
            <a:ext cx="8793956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744" y="0"/>
            <a:ext cx="3349256" cy="1331591"/>
          </a:xfrm>
          <a:prstGeom prst="rect">
            <a:avLst/>
          </a:prstGeom>
        </p:spPr>
      </p:pic>
      <p:pic>
        <p:nvPicPr>
          <p:cNvPr id="7" name="Picture 2" descr="https://www.nidv.cz/media/materialy/projekty/Logolink_OP_VVV_hor_barva_c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0" y="4423531"/>
            <a:ext cx="3272038" cy="7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t>9</a:t>
            </a:fld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49796" y="728025"/>
            <a:ext cx="3212739" cy="6289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3200" b="1" dirty="0">
                <a:solidFill>
                  <a:schemeClr val="accent2"/>
                </a:solidFill>
                <a:latin typeface="Arial"/>
                <a:ea typeface="Arial"/>
                <a:cs typeface="Arial"/>
              </a:rPr>
              <a:t>Krajský kabinet</a:t>
            </a:r>
          </a:p>
        </p:txBody>
      </p:sp>
      <p:sp>
        <p:nvSpPr>
          <p:cNvPr id="5" name="Obdélník 4"/>
          <p:cNvSpPr/>
          <p:nvPr/>
        </p:nvSpPr>
        <p:spPr>
          <a:xfrm>
            <a:off x="414338" y="1474604"/>
            <a:ext cx="843194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dvakrát ročně,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</a:rPr>
              <a:t>Příprava a realizace </a:t>
            </a:r>
            <a:r>
              <a:rPr lang="cs-CZ" sz="2000" dirty="0">
                <a:latin typeface="Arial" panose="020B0604020202020204" pitchFamily="34" charset="0"/>
              </a:rPr>
              <a:t>KK, </a:t>
            </a:r>
            <a:endParaRPr lang="cs-CZ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</a:rPr>
              <a:t>Informace a podněty z oblastních </a:t>
            </a:r>
            <a:r>
              <a:rPr lang="cs-CZ" sz="2000" dirty="0">
                <a:latin typeface="Arial" panose="020B0604020202020204" pitchFamily="34" charset="0"/>
              </a:rPr>
              <a:t>kabinetů směrem </a:t>
            </a:r>
            <a:r>
              <a:rPr lang="cs-CZ" sz="2000" dirty="0" smtClean="0">
                <a:latin typeface="Arial" panose="020B0604020202020204" pitchFamily="34" charset="0"/>
              </a:rPr>
              <a:t>k národním </a:t>
            </a:r>
            <a:r>
              <a:rPr lang="cs-CZ" sz="2000" dirty="0">
                <a:latin typeface="Arial" panose="020B0604020202020204" pitchFamily="34" charset="0"/>
              </a:rPr>
              <a:t>kabinetům a zpět</a:t>
            </a:r>
            <a:r>
              <a:rPr lang="cs-CZ" sz="2000" dirty="0" smtClean="0">
                <a:latin typeface="Arial" panose="020B0604020202020204" pitchFamily="34" charset="0"/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 panose="020B0604020202020204" pitchFamily="34" charset="0"/>
              </a:rPr>
              <a:t>Připomínkování</a:t>
            </a:r>
            <a:r>
              <a:rPr lang="cs-CZ" sz="2000" dirty="0" smtClean="0">
                <a:latin typeface="Arial" panose="020B0604020202020204" pitchFamily="34" charset="0"/>
              </a:rPr>
              <a:t> dokumentů, </a:t>
            </a:r>
            <a:r>
              <a:rPr lang="cs-CZ" sz="2000" dirty="0">
                <a:latin typeface="Arial" panose="020B0604020202020204" pitchFamily="34" charset="0"/>
              </a:rPr>
              <a:t>které vytváří </a:t>
            </a:r>
            <a:r>
              <a:rPr lang="cs-CZ" sz="2000" b="1" dirty="0">
                <a:latin typeface="Arial" panose="020B0604020202020204" pitchFamily="34" charset="0"/>
              </a:rPr>
              <a:t>národní </a:t>
            </a:r>
            <a:r>
              <a:rPr lang="cs-CZ" sz="2000" b="1" dirty="0" smtClean="0">
                <a:latin typeface="Arial" panose="020B0604020202020204" pitchFamily="34" charset="0"/>
              </a:rPr>
              <a:t>kabinet</a:t>
            </a:r>
            <a:r>
              <a:rPr lang="cs-CZ" sz="2000" dirty="0" smtClean="0">
                <a:latin typeface="Arial" panose="020B0604020202020204" pitchFamily="34" charset="0"/>
              </a:rPr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 panose="020B0604020202020204" pitchFamily="34" charset="0"/>
              </a:rPr>
              <a:t>Metodické </a:t>
            </a:r>
            <a:r>
              <a:rPr lang="cs-CZ" sz="2000" b="1" dirty="0">
                <a:latin typeface="Arial" panose="020B0604020202020204" pitchFamily="34" charset="0"/>
              </a:rPr>
              <a:t>vedení </a:t>
            </a:r>
            <a:r>
              <a:rPr lang="cs-CZ" sz="2000" dirty="0">
                <a:latin typeface="Arial" panose="020B0604020202020204" pitchFamily="34" charset="0"/>
              </a:rPr>
              <a:t>a </a:t>
            </a:r>
            <a:r>
              <a:rPr lang="cs-CZ" sz="2000" b="1" dirty="0" smtClean="0">
                <a:latin typeface="Arial" panose="020B0604020202020204" pitchFamily="34" charset="0"/>
              </a:rPr>
              <a:t>pomoc</a:t>
            </a:r>
            <a:r>
              <a:rPr lang="cs-CZ" sz="2000" dirty="0" smtClean="0">
                <a:latin typeface="Arial" panose="020B0604020202020204" pitchFamily="34" charset="0"/>
              </a:rPr>
              <a:t> </a:t>
            </a:r>
            <a:r>
              <a:rPr lang="cs-CZ" sz="2000" b="1" dirty="0" smtClean="0">
                <a:latin typeface="Arial" panose="020B0604020202020204" pitchFamily="34" charset="0"/>
              </a:rPr>
              <a:t>předmětovým </a:t>
            </a:r>
            <a:r>
              <a:rPr lang="cs-CZ" sz="2000" b="1" dirty="0">
                <a:latin typeface="Arial" panose="020B0604020202020204" pitchFamily="34" charset="0"/>
              </a:rPr>
              <a:t>komisím </a:t>
            </a:r>
            <a:r>
              <a:rPr lang="cs-CZ" sz="2000" dirty="0" smtClean="0">
                <a:latin typeface="Arial" panose="020B0604020202020204" pitchFamily="34" charset="0"/>
              </a:rPr>
              <a:t>a </a:t>
            </a:r>
            <a:r>
              <a:rPr lang="cs-CZ" sz="2000" b="1" dirty="0" smtClean="0">
                <a:latin typeface="Arial" panose="020B0604020202020204" pitchFamily="34" charset="0"/>
              </a:rPr>
              <a:t>metodickým </a:t>
            </a:r>
            <a:r>
              <a:rPr lang="cs-CZ" sz="2000" b="1" dirty="0">
                <a:latin typeface="Arial" panose="020B0604020202020204" pitchFamily="34" charset="0"/>
              </a:rPr>
              <a:t>sdružením </a:t>
            </a:r>
            <a:r>
              <a:rPr lang="cs-CZ" sz="2000" dirty="0">
                <a:latin typeface="Arial" panose="020B0604020202020204" pitchFamily="34" charset="0"/>
              </a:rPr>
              <a:t>jednotlivých škol, </a:t>
            </a:r>
            <a:endParaRPr lang="cs-CZ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</a:rPr>
              <a:t>Realizace </a:t>
            </a:r>
            <a:r>
              <a:rPr lang="cs-CZ" sz="2000" b="1" dirty="0" smtClean="0">
                <a:latin typeface="Arial" panose="020B0604020202020204" pitchFamily="34" charset="0"/>
              </a:rPr>
              <a:t>partnerských </a:t>
            </a:r>
            <a:r>
              <a:rPr lang="cs-CZ" sz="2000" b="1" dirty="0">
                <a:latin typeface="Arial" panose="020B0604020202020204" pitchFamily="34" charset="0"/>
              </a:rPr>
              <a:t>kooperací</a:t>
            </a:r>
            <a:r>
              <a:rPr lang="cs-CZ" sz="2000" dirty="0">
                <a:latin typeface="Arial" panose="020B0604020202020204" pitchFamily="34" charset="0"/>
              </a:rPr>
              <a:t>, </a:t>
            </a:r>
            <a:endParaRPr lang="cs-CZ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</a:rPr>
              <a:t>Podněty k realizaci </a:t>
            </a:r>
            <a:r>
              <a:rPr lang="cs-CZ" sz="2000" b="1" dirty="0">
                <a:latin typeface="Arial" panose="020B0604020202020204" pitchFamily="34" charset="0"/>
              </a:rPr>
              <a:t>individuálních intervizí</a:t>
            </a:r>
            <a:r>
              <a:rPr lang="cs-CZ" sz="2000" dirty="0">
                <a:latin typeface="Arial" panose="020B0604020202020204" pitchFamily="34" charset="0"/>
              </a:rPr>
              <a:t>, </a:t>
            </a:r>
            <a:endParaRPr lang="cs-CZ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Arial" panose="020B0604020202020204" pitchFamily="34" charset="0"/>
              </a:rPr>
              <a:t>Vzdělávání</a:t>
            </a:r>
            <a:r>
              <a:rPr lang="cs-CZ" sz="2000" dirty="0" smtClean="0">
                <a:latin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</a:rPr>
              <a:t>pro </a:t>
            </a:r>
            <a:r>
              <a:rPr lang="cs-CZ" sz="2000" dirty="0" smtClean="0">
                <a:latin typeface="Arial" panose="020B0604020202020204" pitchFamily="34" charset="0"/>
              </a:rPr>
              <a:t>členy </a:t>
            </a:r>
            <a:r>
              <a:rPr lang="cs-CZ" sz="2000" dirty="0">
                <a:latin typeface="Arial" panose="020B0604020202020204" pitchFamily="34" charset="0"/>
              </a:rPr>
              <a:t>KK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5"/>
          <a:srcRect l="50870" t="29347" r="9366" b="12844"/>
          <a:stretch/>
        </p:blipFill>
        <p:spPr>
          <a:xfrm>
            <a:off x="6327972" y="4435515"/>
            <a:ext cx="1617744" cy="6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428078"/>
      </p:ext>
    </p:extLst>
  </p:cSld>
  <p:clrMapOvr>
    <a:masterClrMapping/>
  </p:clrMapOvr>
  <p:transition spd="med" advTm="284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a592d7c4820fb3bc5035362fa5f033fe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2bd6f9fc3077a0c85c008914eb3a4b56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A86883-3D2D-4DB1-A2D4-C9CFDB3DF967}">
  <ds:schemaRefs>
    <ds:schemaRef ds:uri="79f3c8e0-e428-4d9a-be2b-a90ae07d11c8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a1c2036-36f5-4773-a353-a11a7cdf52ae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DF1EFF3-5A83-4412-BA0A-EF07527AB83D}"/>
</file>

<file path=customXml/itemProps3.xml><?xml version="1.0" encoding="utf-8"?>
<ds:datastoreItem xmlns:ds="http://schemas.openxmlformats.org/officeDocument/2006/customXml" ds:itemID="{2FC97BEB-A276-4CBF-A2C1-34D55685A1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35478</TotalTime>
  <Words>635</Words>
  <Application>Microsoft Office PowerPoint</Application>
  <PresentationFormat>Předvádění na obrazovce (16:9)</PresentationFormat>
  <Paragraphs>177</Paragraphs>
  <Slides>18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8" baseType="lpstr">
      <vt:lpstr>&amp;quot</vt:lpstr>
      <vt:lpstr>Arial</vt:lpstr>
      <vt:lpstr>Calibri</vt:lpstr>
      <vt:lpstr>Calibri Light</vt:lpstr>
      <vt:lpstr>Helvetica Neue</vt:lpstr>
      <vt:lpstr>Helvetica Neue Medium</vt:lpstr>
      <vt:lpstr>Symbol</vt:lpstr>
      <vt:lpstr>Times New Roman</vt:lpstr>
      <vt:lpstr>Trebuchet MS</vt:lpstr>
      <vt:lpstr>Motiv Office</vt:lpstr>
      <vt:lpstr>reg. číslo projektu: ​ CZ.02.3.68/0.0/0.0/17_052/0008363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Ales</dc:creator>
  <cp:lastModifiedBy>NIDVuser01</cp:lastModifiedBy>
  <cp:revision>167</cp:revision>
  <cp:lastPrinted>2018-09-05T07:28:09Z</cp:lastPrinted>
  <dcterms:modified xsi:type="dcterms:W3CDTF">2018-11-14T07:36:48Z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