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89" r:id="rId5"/>
    <p:sldId id="261" r:id="rId6"/>
    <p:sldId id="257" r:id="rId7"/>
    <p:sldId id="334" r:id="rId8"/>
    <p:sldId id="262" r:id="rId9"/>
    <p:sldId id="265" r:id="rId10"/>
    <p:sldId id="267" r:id="rId11"/>
    <p:sldId id="341" r:id="rId12"/>
    <p:sldId id="293" r:id="rId13"/>
    <p:sldId id="342" r:id="rId14"/>
    <p:sldId id="327" r:id="rId15"/>
    <p:sldId id="328" r:id="rId16"/>
    <p:sldId id="260" r:id="rId17"/>
    <p:sldId id="329" r:id="rId18"/>
    <p:sldId id="331" r:id="rId19"/>
    <p:sldId id="343" r:id="rId20"/>
    <p:sldId id="258" r:id="rId21"/>
    <p:sldId id="333" r:id="rId22"/>
    <p:sldId id="340" r:id="rId23"/>
  </p:sldIdLst>
  <p:sldSz cx="9144000" cy="5143500" type="screen16x9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kola Jiří" initials="N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2889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1200">
        <a:latin typeface="+mn-lt"/>
        <a:ea typeface="+mn-ea"/>
        <a:cs typeface="+mn-cs"/>
        <a:sym typeface="Calibri"/>
      </a:defRPr>
    </a:lvl1pPr>
    <a:lvl2pPr indent="228600" defTabSz="685800" latinLnBrk="0">
      <a:defRPr sz="1200">
        <a:latin typeface="+mn-lt"/>
        <a:ea typeface="+mn-ea"/>
        <a:cs typeface="+mn-cs"/>
        <a:sym typeface="Calibri"/>
      </a:defRPr>
    </a:lvl2pPr>
    <a:lvl3pPr indent="457200" defTabSz="685800" latinLnBrk="0">
      <a:defRPr sz="1200">
        <a:latin typeface="+mn-lt"/>
        <a:ea typeface="+mn-ea"/>
        <a:cs typeface="+mn-cs"/>
        <a:sym typeface="Calibri"/>
      </a:defRPr>
    </a:lvl3pPr>
    <a:lvl4pPr indent="685800" defTabSz="685800" latinLnBrk="0">
      <a:defRPr sz="1200">
        <a:latin typeface="+mn-lt"/>
        <a:ea typeface="+mn-ea"/>
        <a:cs typeface="+mn-cs"/>
        <a:sym typeface="Calibri"/>
      </a:defRPr>
    </a:lvl4pPr>
    <a:lvl5pPr indent="914400" defTabSz="685800" latinLnBrk="0">
      <a:defRPr sz="1200">
        <a:latin typeface="+mn-lt"/>
        <a:ea typeface="+mn-ea"/>
        <a:cs typeface="+mn-cs"/>
        <a:sym typeface="Calibri"/>
      </a:defRPr>
    </a:lvl5pPr>
    <a:lvl6pPr indent="1143000" defTabSz="685800" latinLnBrk="0">
      <a:defRPr sz="1200">
        <a:latin typeface="+mn-lt"/>
        <a:ea typeface="+mn-ea"/>
        <a:cs typeface="+mn-cs"/>
        <a:sym typeface="Calibri"/>
      </a:defRPr>
    </a:lvl6pPr>
    <a:lvl7pPr indent="1371600" defTabSz="685800" latinLnBrk="0">
      <a:defRPr sz="1200">
        <a:latin typeface="+mn-lt"/>
        <a:ea typeface="+mn-ea"/>
        <a:cs typeface="+mn-cs"/>
        <a:sym typeface="Calibri"/>
      </a:defRPr>
    </a:lvl7pPr>
    <a:lvl8pPr indent="1600200" defTabSz="685800" latinLnBrk="0">
      <a:defRPr sz="1200">
        <a:latin typeface="+mn-lt"/>
        <a:ea typeface="+mn-ea"/>
        <a:cs typeface="+mn-cs"/>
        <a:sym typeface="Calibri"/>
      </a:defRPr>
    </a:lvl8pPr>
    <a:lvl9pPr indent="1828800" defTabSz="685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17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64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62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94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16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76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29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23160" y="-1320401"/>
            <a:ext cx="9190320" cy="8495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567044" y="2694256"/>
            <a:ext cx="1158360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539748" y="403808"/>
            <a:ext cx="7886703" cy="1591415"/>
          </a:xfrm>
          <a:prstGeom prst="rect">
            <a:avLst/>
          </a:prstGeom>
        </p:spPr>
        <p:txBody>
          <a:bodyPr anchor="b"/>
          <a:lstStyle>
            <a:lvl1pPr>
              <a:defRPr sz="3100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52450" y="3393290"/>
            <a:ext cx="7886700" cy="69199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4404" y="4109599"/>
            <a:ext cx="4574196" cy="101518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168453" y="1351520"/>
            <a:ext cx="3752655" cy="214608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554344" y="933983"/>
            <a:ext cx="567373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562095" y="1412244"/>
            <a:ext cx="4383090" cy="25476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7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91333" y="4794966"/>
            <a:ext cx="224018" cy="218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554344" y="933983"/>
            <a:ext cx="567373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508000" y="2163079"/>
            <a:ext cx="6858000" cy="1334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512762" y="1147079"/>
            <a:ext cx="6721476" cy="504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84077" y="4796836"/>
            <a:ext cx="231274" cy="21469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554344" y="933983"/>
            <a:ext cx="567373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1790702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6"/>
            <a:ext cx="6858000" cy="12418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162498" y="3568921"/>
            <a:ext cx="224018" cy="218437"/>
          </a:xfrm>
          <a:prstGeom prst="rect">
            <a:avLst/>
          </a:prstGeom>
        </p:spPr>
        <p:txBody>
          <a:bodyPr/>
          <a:lstStyle>
            <a:lvl1pPr defTabSz="68578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2163080"/>
            <a:ext cx="6858000" cy="133451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3" name="Shape 122"/>
          <p:cNvSpPr/>
          <p:nvPr/>
        </p:nvSpPr>
        <p:spPr>
          <a:xfrm>
            <a:off x="554344" y="933983"/>
            <a:ext cx="567372" cy="2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4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pic>
        <p:nvPicPr>
          <p:cNvPr id="21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91334" y="4794966"/>
            <a:ext cx="224018" cy="218437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2076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554344" y="933983"/>
            <a:ext cx="567373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5304" y="4109599"/>
            <a:ext cx="4574196" cy="10151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73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91335" y="4794966"/>
            <a:ext cx="224018" cy="2184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4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4" marR="0" indent="-276954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4" marR="0" indent="-276954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4" marR="0" indent="-276954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4" marR="0" indent="-276954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Nadpis 1"/>
          <p:cNvSpPr txBox="1">
            <a:spLocks noGrp="1"/>
          </p:cNvSpPr>
          <p:nvPr>
            <p:ph type="title"/>
          </p:nvPr>
        </p:nvSpPr>
        <p:spPr>
          <a:xfrm>
            <a:off x="531691" y="615211"/>
            <a:ext cx="4219828" cy="1277089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r>
              <a:rPr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podpory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profesního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rozvoje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učitelů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ředitelů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(SYPO)</a:t>
            </a:r>
          </a:p>
        </p:txBody>
      </p:sp>
      <p:sp>
        <p:nvSpPr>
          <p:cNvPr id="87" name="Zástupný symbol pro text 2"/>
          <p:cNvSpPr txBox="1">
            <a:spLocks noGrp="1"/>
          </p:cNvSpPr>
          <p:nvPr>
            <p:ph type="body" sz="quarter" idx="1"/>
          </p:nvPr>
        </p:nvSpPr>
        <p:spPr>
          <a:xfrm>
            <a:off x="552448" y="2081201"/>
            <a:ext cx="3047359" cy="691996"/>
          </a:xfrm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reg.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 sz="1400"/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CZ.02.3.68/0.0/0.0/17_052/0008363</a:t>
            </a:r>
          </a:p>
        </p:txBody>
      </p:sp>
    </p:spTree>
    <p:extLst>
      <p:ext uri="{BB962C8B-B14F-4D97-AF65-F5344CB8AC3E}">
        <p14:creationId xmlns:p14="http://schemas.microsoft.com/office/powerpoint/2010/main" val="12189039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0"/>
          <p:cNvSpPr txBox="1"/>
          <p:nvPr/>
        </p:nvSpPr>
        <p:spPr>
          <a:xfrm>
            <a:off x="465187" y="865038"/>
            <a:ext cx="7619688" cy="76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2400" b="1" dirty="0"/>
              <a:t>Podpora školních ICT koordinátorů a ICT metodiků:</a:t>
            </a:r>
            <a:endParaRPr lang="cs-CZ" sz="2400" dirty="0"/>
          </a:p>
        </p:txBody>
      </p:sp>
      <p:sp>
        <p:nvSpPr>
          <p:cNvPr id="7" name="Shape 120">
            <a:extLst>
              <a:ext uri="{FF2B5EF4-FFF2-40B4-BE49-F238E27FC236}">
                <a16:creationId xmlns:a16="http://schemas.microsoft.com/office/drawing/2014/main" id="{ECF5E72D-1E84-40CC-A19F-10163E10F475}"/>
              </a:ext>
            </a:extLst>
          </p:cNvPr>
          <p:cNvSpPr txBox="1"/>
          <p:nvPr/>
        </p:nvSpPr>
        <p:spPr>
          <a:xfrm>
            <a:off x="465187" y="1292208"/>
            <a:ext cx="7619688" cy="3127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vytvoření sítě krajských ICT metodiků a Manuálu podpory školních ICT koordinátorů a školních ICT metodiků napříč všemi oblastmi vzdělávání,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odborná a metodická pomoc školám v oblasti digitálních technologií,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jejich úkolem bude šetření aktuálního stavu, podmínek a potřeb na školách,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tvorba metodických materiálů,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metodická podpora prezenční i on-line formou,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organizování metodických setkání (9 setkání po dobu tří let pilotáže).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02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adpis 1"/>
          <p:cNvSpPr txBox="1">
            <a:spLocks noGrp="1"/>
          </p:cNvSpPr>
          <p:nvPr>
            <p:ph type="title"/>
          </p:nvPr>
        </p:nvSpPr>
        <p:spPr>
          <a:xfrm>
            <a:off x="531692" y="615209"/>
            <a:ext cx="4219826" cy="1553557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KA06 Management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844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121"/>
          <p:cNvSpPr txBox="1"/>
          <p:nvPr/>
        </p:nvSpPr>
        <p:spPr>
          <a:xfrm>
            <a:off x="524617" y="1861882"/>
            <a:ext cx="7649382" cy="2248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81525" lvl="1" indent="-200525" defTabSz="457189">
              <a:lnSpc>
                <a:spcPct val="120000"/>
              </a:lnSpc>
              <a:spcBef>
                <a:spcPts val="500"/>
              </a:spcBef>
              <a:buSzPct val="100000"/>
              <a:buFontTx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tx1"/>
                </a:solidFill>
              </a:rPr>
              <a:t>navrhnout a ověřit </a:t>
            </a:r>
            <a:r>
              <a:rPr lang="cs-CZ" b="1" dirty="0">
                <a:solidFill>
                  <a:schemeClr val="tx1"/>
                </a:solidFill>
              </a:rPr>
              <a:t>Model systému podpory profesního rozvoje vedení škol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1800" dirty="0">
                <a:sym typeface="Arial"/>
              </a:rPr>
              <a:t>se zaměřením na oblast pedagogického řízení,</a:t>
            </a:r>
            <a:endParaRPr lang="cs-CZ" dirty="0">
              <a:solidFill>
                <a:schemeClr val="tx1"/>
              </a:solidFill>
            </a:endParaRPr>
          </a:p>
          <a:p>
            <a:pPr marL="581525" lvl="1" indent="-200525" defTabSz="457189">
              <a:lnSpc>
                <a:spcPct val="120000"/>
              </a:lnSpc>
              <a:spcBef>
                <a:spcPts val="500"/>
              </a:spcBef>
              <a:buSzPct val="100000"/>
              <a:buFontTx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tx1"/>
                </a:solidFill>
              </a:rPr>
              <a:t>uvést v činnost </a:t>
            </a:r>
            <a:r>
              <a:rPr lang="cs-CZ" b="1" dirty="0">
                <a:solidFill>
                  <a:schemeClr val="tx1"/>
                </a:solidFill>
              </a:rPr>
              <a:t>stálou konferenci ředitelů</a:t>
            </a:r>
            <a:r>
              <a:rPr lang="cs-CZ" dirty="0">
                <a:solidFill>
                  <a:schemeClr val="tx1"/>
                </a:solidFill>
              </a:rPr>
              <a:t>, tzv. kabinet vedení,</a:t>
            </a:r>
          </a:p>
          <a:p>
            <a:pPr marL="581525" lvl="1" indent="-200525" defTabSz="457189">
              <a:lnSpc>
                <a:spcPct val="120000"/>
              </a:lnSpc>
              <a:spcBef>
                <a:spcPts val="500"/>
              </a:spcBef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tx1"/>
                </a:solidFill>
              </a:rPr>
              <a:t>navrhnout a realizovat vlastní podporu profesního rozvoje vedení škol.</a:t>
            </a:r>
          </a:p>
          <a:p>
            <a:pPr marL="581525" lvl="1" indent="-200525" defTabSz="457189">
              <a:lnSpc>
                <a:spcPct val="120000"/>
              </a:lnSpc>
              <a:spcBef>
                <a:spcPts val="500"/>
              </a:spcBef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dirty="0" err="1"/>
          </a:p>
        </p:txBody>
      </p:sp>
      <p:sp>
        <p:nvSpPr>
          <p:cNvPr id="90" name="Shape 120"/>
          <p:cNvSpPr txBox="1"/>
          <p:nvPr/>
        </p:nvSpPr>
        <p:spPr>
          <a:xfrm>
            <a:off x="524393" y="1157998"/>
            <a:ext cx="6655896" cy="65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dirty="0"/>
              <a:t>Cíl klíčové aktivity 06 - Management: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5316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121"/>
          <p:cNvSpPr txBox="1"/>
          <p:nvPr/>
        </p:nvSpPr>
        <p:spPr>
          <a:xfrm>
            <a:off x="550018" y="1940236"/>
            <a:ext cx="8433904" cy="1402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lvl="3" indent="-285750" defTabSz="457189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ositel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národní úrovni,</a:t>
            </a:r>
          </a:p>
          <a:p>
            <a:pPr marL="285750" lvl="3" indent="-285750" defTabSz="457189">
              <a:lnSpc>
                <a:spcPct val="15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čtyř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sekcí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MŠ, ZŠ, SŠ/VOŠ a ZUŠ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37 členů, z toho 24 ŘŠ/ZŘŠ, další zástupci MŠMT, NUV, NIDV, ČŠI, VŠ, zřizovatelů, odborné veřejnosti</a:t>
            </a:r>
            <a:r>
              <a:rPr lang="cs-CZ" sz="1400" dirty="0"/>
              <a:t>.</a:t>
            </a:r>
            <a:endParaRPr lang="cs-CZ" sz="1600" dirty="0"/>
          </a:p>
        </p:txBody>
      </p:sp>
      <p:sp>
        <p:nvSpPr>
          <p:cNvPr id="99" name="Shape 120"/>
          <p:cNvSpPr txBox="1"/>
          <p:nvPr/>
        </p:nvSpPr>
        <p:spPr>
          <a:xfrm>
            <a:off x="498993" y="1208798"/>
            <a:ext cx="5448930" cy="79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Stálá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konference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ředitelů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884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21"/>
          <p:cNvSpPr txBox="1"/>
          <p:nvPr/>
        </p:nvSpPr>
        <p:spPr>
          <a:xfrm>
            <a:off x="461118" y="1455400"/>
            <a:ext cx="66739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/>
              <a:t>zavedení systémové podpory profesního rozvoje vedení škol,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/>
              <a:t>účast na oblastních konferencích,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/>
              <a:t>využití osobních konzultací s kolegy,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/>
              <a:t>možnost využít služeb konzultanta/kouče/mentora,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/>
              <a:t>proniknout více do kritérií kvalitní školy ČŠI,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/>
              <a:t>nové nástroje pro efektivní řízení pedagogického procesu a nové podněty pro budování kultury a klimatu školy,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/>
              <a:t>podpora hledání cest k zatraktivnění školy pro zájemce o vzdělávání i zaměstnání.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/>
              <a:t>účast na setkání ředitelů ze stejného druhu školy.</a:t>
            </a:r>
          </a:p>
        </p:txBody>
      </p:sp>
      <p:sp>
        <p:nvSpPr>
          <p:cNvPr id="118" name="Shape 120"/>
          <p:cNvSpPr txBox="1"/>
          <p:nvPr/>
        </p:nvSpPr>
        <p:spPr>
          <a:xfrm>
            <a:off x="524395" y="872188"/>
            <a:ext cx="7906230" cy="65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Přínosy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7624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adpis 1"/>
          <p:cNvSpPr txBox="1">
            <a:spLocks noGrp="1"/>
          </p:cNvSpPr>
          <p:nvPr>
            <p:ph type="title"/>
          </p:nvPr>
        </p:nvSpPr>
        <p:spPr>
          <a:xfrm>
            <a:off x="531692" y="615209"/>
            <a:ext cx="4219826" cy="1553557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KA08 Začínající učitel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567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20"/>
          <p:cNvSpPr txBox="1"/>
          <p:nvPr/>
        </p:nvSpPr>
        <p:spPr>
          <a:xfrm>
            <a:off x="524395" y="872188"/>
            <a:ext cx="7906230" cy="65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55000" lnSpcReduction="20000"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cs-CZ" b="1" dirty="0"/>
              <a:t>Fáze uvádění do praxe pro plně kvalifikované učitele v Evropě (</a:t>
            </a:r>
            <a:r>
              <a:rPr lang="cs-CZ" b="1" dirty="0" err="1"/>
              <a:t>šk.rok</a:t>
            </a:r>
            <a:r>
              <a:rPr lang="cs-CZ" b="1" dirty="0"/>
              <a:t> 2013/2014)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40838B-F110-4EC9-84B5-65ECB19A6F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10" y="1202101"/>
            <a:ext cx="4079750" cy="30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061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Vytvoření, ověření a implementace systému podpory profesního rozvoje učitelů a ředitelů a navržení a ověření nástrojů a metod hodnocení kvality DVPP."/>
          <p:cNvSpPr txBox="1">
            <a:spLocks noGrp="1"/>
          </p:cNvSpPr>
          <p:nvPr>
            <p:ph type="body" sz="quarter" idx="1"/>
          </p:nvPr>
        </p:nvSpPr>
        <p:spPr>
          <a:xfrm>
            <a:off x="507999" y="1891384"/>
            <a:ext cx="7258417" cy="20433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defRPr sz="1800">
                <a:solidFill>
                  <a:srgbClr val="535353"/>
                </a:solidFill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navrhnout a ověřit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Model systému podpory začínajících učitelů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Model bude obsahovat kompetenční profil začínajícího a uvádějícího učitele a profil vedení školy ve vztahu k adaptaci začínajících učitelů a metody hodnocení dosažených kompetencí.</a:t>
            </a:r>
          </a:p>
          <a:p>
            <a:endParaRPr dirty="0"/>
          </a:p>
        </p:txBody>
      </p:sp>
      <p:sp>
        <p:nvSpPr>
          <p:cNvPr id="294" name="Shape 120"/>
          <p:cNvSpPr txBox="1"/>
          <p:nvPr/>
        </p:nvSpPr>
        <p:spPr>
          <a:xfrm>
            <a:off x="498994" y="1018298"/>
            <a:ext cx="7258416" cy="979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klíčové aktivity 08 – Začínající učitel: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636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120"/>
          <p:cNvSpPr txBox="1"/>
          <p:nvPr/>
        </p:nvSpPr>
        <p:spPr>
          <a:xfrm>
            <a:off x="498994" y="828758"/>
            <a:ext cx="6015814" cy="763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Přínosy: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Zástupný symbol pro obsah 2"/>
          <p:cNvSpPr txBox="1"/>
          <p:nvPr/>
        </p:nvSpPr>
        <p:spPr>
          <a:xfrm>
            <a:off x="507007" y="1296156"/>
            <a:ext cx="7587110" cy="315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systematizace podpory a pomoci začínajícím učitelům v počátku jejich praxe,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vzdělávání bude zaměřeno na podporu funkční spolupráce triády - začínající učitel, uvádějící učitel a vedení školy,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podpora vedení škol při plánování rozvoje pedagogických pracovníků a při plánování rozvoje školy,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inspirace učitelů i škol navzájem,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možnost využít pomoc konzultanta v adaptačním období začínajícího učitele (v případě zapojení školy do pilotáže),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účast na DVPP pro začínající učitele, uvádějící učitele, vedení školy,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aktivní účast na workshopech,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on-line podpora.</a:t>
            </a: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cs-CZ" dirty="0"/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cs-CZ" dirty="0"/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56506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Nadpis 1"/>
          <p:cNvSpPr txBox="1">
            <a:spLocks noGrp="1"/>
          </p:cNvSpPr>
          <p:nvPr>
            <p:ph type="title"/>
          </p:nvPr>
        </p:nvSpPr>
        <p:spPr>
          <a:xfrm>
            <a:off x="534983" y="1016810"/>
            <a:ext cx="6092242" cy="132370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Děkuji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pozornost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Zástupný symbol pro text 2"/>
          <p:cNvSpPr txBox="1">
            <a:spLocks noGrp="1"/>
          </p:cNvSpPr>
          <p:nvPr>
            <p:ph type="body" sz="quarter" idx="1"/>
          </p:nvPr>
        </p:nvSpPr>
        <p:spPr>
          <a:xfrm>
            <a:off x="552447" y="3047999"/>
            <a:ext cx="3554857" cy="114924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</a:t>
            </a:r>
            <a:r>
              <a:rPr lang="cs-CZ"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Pavel Šreibr</a:t>
            </a:r>
          </a:p>
          <a:p>
            <a:pPr>
              <a:spcBef>
                <a:spcPts val="0"/>
              </a:spcBef>
              <a:defRPr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Odborný krajský metodik</a:t>
            </a:r>
            <a:r>
              <a:rPr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sreibr</a:t>
            </a:r>
            <a:r>
              <a:rPr sz="1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@nidv.cz</a:t>
            </a:r>
            <a:endParaRPr lang="cs-CZ" sz="1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770 171 672</a:t>
            </a:r>
            <a:endParaRPr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831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21"/>
          <p:cNvSpPr txBox="1"/>
          <p:nvPr/>
        </p:nvSpPr>
        <p:spPr>
          <a:xfrm>
            <a:off x="509377" y="779842"/>
            <a:ext cx="7649383" cy="4137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SYPO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reaguje na současný stav podpory pedagogů, který postrádá ucelený systém profesní podpory učitelů a ředitelů. Další vzdělávání obou cílových skupin je až na výjimky nesystematické, chybí koncepční podpora. A proto SYPO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připravuje novou koncepci, která systematicky a komplexně podpoří odborný růst s důrazem na kvalitu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 to za pomoci těchto nástrojů: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metodické kabinety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na národní, krajské a vybrané oblastní úrovni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stálá konference ředitelů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(kabinet vedení)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podpora začínajících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učitelů. </a:t>
            </a:r>
          </a:p>
          <a:p>
            <a:pPr lvl="0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 projektu se lze zapojit: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jaře roku 2019,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vlastní podpora škol bude realizována od září 2019.</a:t>
            </a:r>
          </a:p>
          <a:p>
            <a:pPr lvl="0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92" lvl="1" indent="-342892" defTabSz="457189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adpis 1"/>
          <p:cNvSpPr txBox="1">
            <a:spLocks noGrp="1"/>
          </p:cNvSpPr>
          <p:nvPr>
            <p:ph type="title"/>
          </p:nvPr>
        </p:nvSpPr>
        <p:spPr>
          <a:xfrm>
            <a:off x="531692" y="615209"/>
            <a:ext cx="4219826" cy="1553557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KA04 Kabinety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21"/>
          <p:cNvSpPr txBox="1"/>
          <p:nvPr/>
        </p:nvSpPr>
        <p:spPr>
          <a:xfrm>
            <a:off x="524394" y="2078543"/>
            <a:ext cx="7649383" cy="2494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vytvořit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Model systému profesní podpory pro jednotlivé kabinety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vytvořit prostor pro odborný růst a profesní rozvoj pedagogických pracovníků (sdílení a setkávání),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systematický a koordinovaný rozvoj předmětových didaktik,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začlenění metodických kabinetů do struktury podpory pedagogů (udržitelnost – kmen NIDV).</a:t>
            </a:r>
          </a:p>
          <a:p>
            <a:pPr lvl="1" defTabSz="457189">
              <a:lnSpc>
                <a:spcPct val="120000"/>
              </a:lnSpc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898989"/>
              </a:solidFill>
            </a:endParaRPr>
          </a:p>
          <a:p>
            <a:pPr marL="685792" lvl="1" indent="-342892" defTabSz="457189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898989"/>
              </a:solidFill>
            </a:endParaRPr>
          </a:p>
        </p:txBody>
      </p:sp>
      <p:sp>
        <p:nvSpPr>
          <p:cNvPr id="103" name="Shape 120"/>
          <p:cNvSpPr txBox="1"/>
          <p:nvPr/>
        </p:nvSpPr>
        <p:spPr>
          <a:xfrm>
            <a:off x="524394" y="1157999"/>
            <a:ext cx="6015813" cy="65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dirty="0"/>
              <a:t>Cíl klíčové aktivity 04 - Kabinety: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0993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21"/>
          <p:cNvSpPr txBox="1"/>
          <p:nvPr/>
        </p:nvSpPr>
        <p:spPr>
          <a:xfrm>
            <a:off x="550018" y="2029137"/>
            <a:ext cx="7676616" cy="399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být aktivním členem sítě pedagogů stejné odborné kvalifikace,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podílet se na koncepci rozvoje příslušné vzdělávací oblasti,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prohlubovat cíleně svou odbornou kvalifikaci,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podílet se na tvorbě metodických materiálů,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sdílet příklady inspirativní praxe a zkušenosti,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mít ucelený informační zdroj o daném předmětu.</a:t>
            </a:r>
          </a:p>
          <a:p>
            <a:pPr defTabSz="457189">
              <a:lnSpc>
                <a:spcPct val="120000"/>
              </a:lnSpc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1" defTabSz="457189">
              <a:lnSpc>
                <a:spcPct val="120000"/>
              </a:lnSpc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685792" lvl="1" indent="-342892" defTabSz="457189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685792" lvl="1" indent="-342892" defTabSz="457189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685792" lvl="1" indent="-342892" defTabSz="457189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685792" lvl="1" indent="-342892" defTabSz="457189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6" name="Shape 120"/>
          <p:cNvSpPr txBox="1"/>
          <p:nvPr/>
        </p:nvSpPr>
        <p:spPr>
          <a:xfrm>
            <a:off x="524395" y="1157999"/>
            <a:ext cx="7906230" cy="65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dirty="0"/>
              <a:t>U</a:t>
            </a:r>
            <a:r>
              <a:rPr dirty="0" err="1"/>
              <a:t>čitelé</a:t>
            </a:r>
            <a:r>
              <a:rPr dirty="0"/>
              <a:t> </a:t>
            </a:r>
            <a:r>
              <a:rPr dirty="0" err="1"/>
              <a:t>budou</a:t>
            </a:r>
            <a:r>
              <a:rPr dirty="0"/>
              <a:t> </a:t>
            </a:r>
            <a:r>
              <a:rPr dirty="0" err="1"/>
              <a:t>moci</a:t>
            </a:r>
            <a:r>
              <a:rPr dirty="0"/>
              <a:t> v </a:t>
            </a:r>
            <a:r>
              <a:rPr dirty="0" err="1"/>
              <a:t>kabinetech</a:t>
            </a:r>
            <a:r>
              <a:rPr lang="cs-CZ" dirty="0"/>
              <a:t>: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21"/>
          <p:cNvSpPr txBox="1"/>
          <p:nvPr/>
        </p:nvSpPr>
        <p:spPr>
          <a:xfrm>
            <a:off x="537318" y="1427540"/>
            <a:ext cx="8433904" cy="1225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Matematika a její aplikace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Český jazyk a literatura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Informatika a ICT</a:t>
            </a:r>
          </a:p>
          <a:p>
            <a:pPr lvl="1" defTabSz="457189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Shape 120"/>
          <p:cNvSpPr txBox="1"/>
          <p:nvPr/>
        </p:nvSpPr>
        <p:spPr>
          <a:xfrm>
            <a:off x="524395" y="975119"/>
            <a:ext cx="7906230" cy="65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2400" dirty="0"/>
              <a:t>Období pilotáže – III. 2019 – XII. 2020</a:t>
            </a:r>
            <a:endParaRPr sz="2400" dirty="0"/>
          </a:p>
        </p:txBody>
      </p:sp>
      <p:sp>
        <p:nvSpPr>
          <p:cNvPr id="5" name="Shape 120">
            <a:extLst>
              <a:ext uri="{FF2B5EF4-FFF2-40B4-BE49-F238E27FC236}">
                <a16:creationId xmlns:a16="http://schemas.microsoft.com/office/drawing/2014/main" id="{5C0728A4-A904-4D34-A6DC-3296A3C722CD}"/>
              </a:ext>
            </a:extLst>
          </p:cNvPr>
          <p:cNvSpPr txBox="1"/>
          <p:nvPr/>
        </p:nvSpPr>
        <p:spPr>
          <a:xfrm>
            <a:off x="524395" y="2322831"/>
            <a:ext cx="8279971" cy="65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2400" dirty="0"/>
              <a:t>Období implementace dalších kabinetů – I. 2021 – V.2022</a:t>
            </a:r>
            <a:endParaRPr sz="2400" dirty="0"/>
          </a:p>
        </p:txBody>
      </p:sp>
      <p:sp>
        <p:nvSpPr>
          <p:cNvPr id="6" name="Shape 121">
            <a:extLst>
              <a:ext uri="{FF2B5EF4-FFF2-40B4-BE49-F238E27FC236}">
                <a16:creationId xmlns:a16="http://schemas.microsoft.com/office/drawing/2014/main" id="{50B14591-67F4-46EE-879D-5136C86083C4}"/>
              </a:ext>
            </a:extLst>
          </p:cNvPr>
          <p:cNvSpPr txBox="1"/>
          <p:nvPr/>
        </p:nvSpPr>
        <p:spPr>
          <a:xfrm>
            <a:off x="537318" y="2852640"/>
            <a:ext cx="8433904" cy="150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Předškolní vzdělávání, Společenskovědní vzdělávání, Pracovní činnosti, Prvostupňové vzdělávání, Cizí jazyky, Přírodovědné vzdělávání, Hudební a výtvarná výchova, Tělesná výchova a výchova ke zdraví, Umělecké vzdělávání,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Matematika a její aplikace, Český jazyk a literatura, Informatika a ICT.</a:t>
            </a:r>
          </a:p>
          <a:p>
            <a:pPr lvl="1" defTabSz="457189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537318" y="1672046"/>
            <a:ext cx="8433904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Národní kabinety: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XII. 2018 – první Národní kolokvium,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14 stálých členů NK – po jednom zástupci MŠMT, ČŠI, NUV, NIDV, profesních asociací, 2 zástupci fakulty vzdělávající učitele, 2 zástupci z řad učitelů ZŠ,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zástupci z řad učitelů SŠ, dva zástupci vedení školy (ZŠ a SŠ), zástupce ŠPP, externista (mentor, kouč, psycholog),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scházejí se 3x ročně,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členové NK budou honorováni.</a:t>
            </a:r>
          </a:p>
        </p:txBody>
      </p:sp>
      <p:sp>
        <p:nvSpPr>
          <p:cNvPr id="122" name="Shape 120"/>
          <p:cNvSpPr txBox="1"/>
          <p:nvPr/>
        </p:nvSpPr>
        <p:spPr>
          <a:xfrm>
            <a:off x="537318" y="910662"/>
            <a:ext cx="7906230" cy="65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dirty="0"/>
              <a:t>Č</a:t>
            </a:r>
            <a:r>
              <a:rPr dirty="0" err="1"/>
              <a:t>lenění</a:t>
            </a:r>
            <a:r>
              <a:rPr dirty="0"/>
              <a:t> </a:t>
            </a:r>
            <a:r>
              <a:rPr dirty="0" err="1"/>
              <a:t>kabinetů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537318" y="1463806"/>
            <a:ext cx="8433904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Krajské kabinety: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scházejí se 2x ročně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JMK – 9 členů – administrátor (OKM), předseda (aktivní učitel v daném oboru), člen ŠPP, 6 členů oblastních kabinetů,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členové KK budou honorováni.</a:t>
            </a:r>
          </a:p>
        </p:txBody>
      </p:sp>
      <p:sp>
        <p:nvSpPr>
          <p:cNvPr id="122" name="Shape 120"/>
          <p:cNvSpPr txBox="1"/>
          <p:nvPr/>
        </p:nvSpPr>
        <p:spPr>
          <a:xfrm>
            <a:off x="537318" y="910662"/>
            <a:ext cx="7906230" cy="65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dirty="0"/>
              <a:t>Č</a:t>
            </a:r>
            <a:r>
              <a:rPr dirty="0" err="1"/>
              <a:t>lenění</a:t>
            </a:r>
            <a:r>
              <a:rPr dirty="0"/>
              <a:t> </a:t>
            </a:r>
            <a:r>
              <a:rPr dirty="0" err="1"/>
              <a:t>kabinetů</a:t>
            </a:r>
            <a:endParaRPr dirty="0"/>
          </a:p>
        </p:txBody>
      </p:sp>
      <p:sp>
        <p:nvSpPr>
          <p:cNvPr id="4" name="Shape 121">
            <a:extLst>
              <a:ext uri="{FF2B5EF4-FFF2-40B4-BE49-F238E27FC236}">
                <a16:creationId xmlns:a16="http://schemas.microsoft.com/office/drawing/2014/main" id="{9DD68066-5FBA-4AB9-960D-D5C348F42CAB}"/>
              </a:ext>
            </a:extLst>
          </p:cNvPr>
          <p:cNvSpPr txBox="1"/>
          <p:nvPr/>
        </p:nvSpPr>
        <p:spPr>
          <a:xfrm>
            <a:off x="537318" y="2941129"/>
            <a:ext cx="843390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Oblastní kabinety: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Členové – člen oblastního kabinetu, předsedové předmětových komisí a metodických sdružení,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Blansko, Brno, Brno-venkov, Břeclav, Vyškov, Znojmo.</a:t>
            </a:r>
          </a:p>
        </p:txBody>
      </p:sp>
    </p:spTree>
    <p:extLst>
      <p:ext uri="{BB962C8B-B14F-4D97-AF65-F5344CB8AC3E}">
        <p14:creationId xmlns:p14="http://schemas.microsoft.com/office/powerpoint/2010/main" val="3654655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0"/>
          <p:cNvSpPr txBox="1"/>
          <p:nvPr/>
        </p:nvSpPr>
        <p:spPr>
          <a:xfrm>
            <a:off x="465187" y="986958"/>
            <a:ext cx="7619688" cy="76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2000" b="1" dirty="0"/>
              <a:t>Hlavní činnosti kabinetů:</a:t>
            </a:r>
            <a:endParaRPr lang="cs-CZ" sz="2000" dirty="0"/>
          </a:p>
        </p:txBody>
      </p:sp>
      <p:sp>
        <p:nvSpPr>
          <p:cNvPr id="7" name="Shape 120">
            <a:extLst>
              <a:ext uri="{FF2B5EF4-FFF2-40B4-BE49-F238E27FC236}">
                <a16:creationId xmlns:a16="http://schemas.microsoft.com/office/drawing/2014/main" id="{ECF5E72D-1E84-40CC-A19F-10163E10F475}"/>
              </a:ext>
            </a:extLst>
          </p:cNvPr>
          <p:cNvSpPr txBox="1"/>
          <p:nvPr/>
        </p:nvSpPr>
        <p:spPr>
          <a:xfrm>
            <a:off x="465187" y="1292208"/>
            <a:ext cx="7619688" cy="2368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workshopy, skupinové intervize (sdílení případové práce, předávání zkušeností, podpora a reflexe), partnerské kooperace (exkurze, vzájemné hospitace, působení mentora přímo na škole),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sdílení informací napříč všemi úrovněmi,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podněty pro témata DVPP,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tvorba metodických materiálů,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sdílení praktických zkušeností,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analýza potřeb škol,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metodická podpora,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056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E8237B2A1A2C4781C8833C3A111D8C" ma:contentTypeVersion="5" ma:contentTypeDescription="Vytvoří nový dokument" ma:contentTypeScope="" ma:versionID="cfc50539b1df75068703053a62c4248c">
  <xsd:schema xmlns:xsd="http://www.w3.org/2001/XMLSchema" xmlns:xs="http://www.w3.org/2001/XMLSchema" xmlns:p="http://schemas.microsoft.com/office/2006/metadata/properties" xmlns:ns2="0a59df58-45bb-4dac-9775-edc79fcc58ec" targetNamespace="http://schemas.microsoft.com/office/2006/metadata/properties" ma:root="true" ma:fieldsID="76ebe24323cfddadffdce36cba832c3f" ns2:_="">
    <xsd:import namespace="0a59df58-45bb-4dac-9775-edc79fcc58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9df58-45bb-4dac-9775-edc79fcc5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CC6769-5903-4A05-8B5F-55CB60726B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0026D3-7041-40DE-AA6B-07FDBA24DDBA}">
  <ds:schemaRefs>
    <ds:schemaRef ds:uri="0a59df58-45bb-4dac-9775-edc79fcc58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517C57-61BA-4288-9CEE-B78667F483E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a59df58-45bb-4dac-9775-edc79fcc58e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644</Words>
  <Application>Microsoft Office PowerPoint</Application>
  <PresentationFormat>Předvádění na obrazovce (16:9)</PresentationFormat>
  <Paragraphs>103</Paragraphs>
  <Slides>19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Helvetica Neue</vt:lpstr>
      <vt:lpstr>Helvetica Neue Medium</vt:lpstr>
      <vt:lpstr>Motiv Office</vt:lpstr>
      <vt:lpstr>Systém podpory profesního rozvoje učitelů a ředitelů (SYPO)</vt:lpstr>
      <vt:lpstr>Prezentace aplikace PowerPoint</vt:lpstr>
      <vt:lpstr>KA04 Kabinety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KA06 Management</vt:lpstr>
      <vt:lpstr>Prezentace aplikace PowerPoint</vt:lpstr>
      <vt:lpstr>Prezentace aplikace PowerPoint</vt:lpstr>
      <vt:lpstr>Prezentace aplikace PowerPoint</vt:lpstr>
      <vt:lpstr>KA08 Začínající učitel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podpory profesního rozvoje učitelů a ředitelů (SYPO)</dc:title>
  <dc:creator>Sáblová Šárka</dc:creator>
  <cp:lastModifiedBy>Plevová Marie</cp:lastModifiedBy>
  <cp:revision>72</cp:revision>
  <cp:lastPrinted>2018-09-19T09:02:26Z</cp:lastPrinted>
  <dcterms:modified xsi:type="dcterms:W3CDTF">2018-10-16T13:36:25Z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0x0101002EE8237B2A1A2C4781C8833C3A111D8C</vt:lpwstr>
  </property>
</Properties>
</file>