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57" r:id="rId3"/>
    <p:sldId id="374" r:id="rId4"/>
    <p:sldId id="376" r:id="rId5"/>
    <p:sldId id="377" r:id="rId6"/>
    <p:sldId id="37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D3196D7-1AFD-47C3-9740-72A0AF7161E3}">
          <p14:sldIdLst>
            <p14:sldId id="257"/>
            <p14:sldId id="374"/>
            <p14:sldId id="376"/>
            <p14:sldId id="377"/>
            <p14:sldId id="37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934" autoAdjust="0"/>
  </p:normalViewPr>
  <p:slideViewPr>
    <p:cSldViewPr>
      <p:cViewPr>
        <p:scale>
          <a:sx n="90" d="100"/>
          <a:sy n="90" d="100"/>
        </p:scale>
        <p:origin x="-2250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6BF36-A4E5-4819-A8AD-83CF2AD746F2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EBA0A-F5E1-41DB-BE9D-583A4EDAD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679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A05B6-54B3-4EF2-AA7C-F2DA7D9FAD77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64317-55CE-43E3-82FD-C00486BF9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735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249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906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535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896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063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973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51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02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91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5167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39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514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448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675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743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658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94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09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418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196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078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738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vitha\Desktop\ASZ_logo-rgb.jpg"/>
          <p:cNvPicPr>
            <a:picLocks noChangeAspect="1" noChangeArrowheads="1"/>
          </p:cNvPicPr>
          <p:nvPr userDrawn="1"/>
        </p:nvPicPr>
        <p:blipFill rotWithShape="1"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3542"/>
          <a:stretch/>
        </p:blipFill>
        <p:spPr bwMode="auto">
          <a:xfrm>
            <a:off x="4043480" y="946887"/>
            <a:ext cx="5100520" cy="534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msmt.cz/uploads/OP_VVV/Pravidla_pro_publicitu/logolinky/Logolink_OP_VVV_hor_barva_cz.jpg"/>
          <p:cNvPicPr>
            <a:picLocks noChangeAspect="1" noChangeArrowheads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6" t="16772" r="3165" b="15437"/>
          <a:stretch/>
        </p:blipFill>
        <p:spPr bwMode="auto">
          <a:xfrm>
            <a:off x="1835696" y="5935201"/>
            <a:ext cx="5191028" cy="82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uvcr-logo-sablony-zahlavi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6812"/>
            <a:ext cx="2085975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ulka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1698030"/>
              </p:ext>
            </p:extLst>
          </p:nvPr>
        </p:nvGraphicFramePr>
        <p:xfrm>
          <a:off x="1846326" y="346812"/>
          <a:ext cx="3250704" cy="718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0704"/>
              </a:tblGrid>
              <a:tr h="718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765810" algn="l"/>
                        </a:tabLst>
                      </a:pPr>
                      <a:r>
                        <a:rPr lang="cs-CZ" sz="2100" dirty="0">
                          <a:solidFill>
                            <a:schemeClr val="tx2"/>
                          </a:solidFill>
                          <a:effectLst/>
                        </a:rPr>
                        <a:t>Úřad vlády České republiky</a:t>
                      </a:r>
                      <a:br>
                        <a:rPr lang="cs-CZ" sz="2100" dirty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cs-CZ" sz="1400" dirty="0">
                          <a:solidFill>
                            <a:schemeClr val="tx2"/>
                          </a:solidFill>
                          <a:effectLst/>
                        </a:rPr>
                        <a:t>Odbor (Agentura) pro sociální začleňování</a:t>
                      </a:r>
                      <a:endParaRPr lang="cs-CZ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5" marR="66165" marT="0" marB="0">
                    <a:noFill/>
                  </a:tcPr>
                </a:tc>
              </a:tr>
            </a:tbl>
          </a:graphicData>
        </a:graphic>
      </p:graphicFrame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61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C:\Users\vitha\Desktop\ASZ_logo-rgb.jpg"/>
          <p:cNvPicPr>
            <a:picLocks noChangeAspect="1" noChangeArrowheads="1"/>
          </p:cNvPicPr>
          <p:nvPr userDrawn="1"/>
        </p:nvPicPr>
        <p:blipFill rotWithShape="1"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645" r="23542"/>
          <a:stretch/>
        </p:blipFill>
        <p:spPr bwMode="auto">
          <a:xfrm>
            <a:off x="5539688" y="0"/>
            <a:ext cx="3608579" cy="341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 descr="Z:\PROPAGACE\grafický balíček\loga\OPVVV_loga\Logolink_OP_VVV_hor_barva_cz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812" y="5947845"/>
            <a:ext cx="4062730" cy="89979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12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67544" y="1484784"/>
            <a:ext cx="8229600" cy="223224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Inkluzivní a kvalitní vzdělávání 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v územích se sociálně vyloučenými lokalitami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" name="Podnadpis 9"/>
          <p:cNvSpPr txBox="1">
            <a:spLocks/>
          </p:cNvSpPr>
          <p:nvPr/>
        </p:nvSpPr>
        <p:spPr>
          <a:xfrm>
            <a:off x="1475656" y="3429000"/>
            <a:ext cx="6400800" cy="1944216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6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6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6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6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cs-CZ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www.socialni-zaclenovani.cz</a:t>
            </a:r>
          </a:p>
          <a:p>
            <a:pPr marL="0" indent="0" algn="ctr">
              <a:buNone/>
            </a:pP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informace o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Realizace projektu od 1.7.2016 do 30.4.2022</a:t>
            </a:r>
          </a:p>
          <a:p>
            <a:r>
              <a:rPr lang="cs-CZ" dirty="0" smtClean="0"/>
              <a:t>Dlouhodobá spolupráce v obcích a ORP se sociálně vyloučenými lokalitami (KPSVL, MAP)</a:t>
            </a:r>
          </a:p>
          <a:p>
            <a:r>
              <a:rPr lang="cs-CZ" dirty="0" smtClean="0"/>
              <a:t>Dlouhodobá spolupráce s kraji (KAP)</a:t>
            </a:r>
          </a:p>
          <a:p>
            <a:r>
              <a:rPr lang="cs-CZ" dirty="0" smtClean="0"/>
              <a:t>Organizace seminářů, konferencí, veřejných setkání, vzdělávání realizačních týmů v oblasti sociálního vyloučení</a:t>
            </a:r>
          </a:p>
          <a:p>
            <a:r>
              <a:rPr lang="cs-CZ" dirty="0" smtClean="0"/>
              <a:t>Metodická podpora území, nabídka služeb mediace a facilitace</a:t>
            </a:r>
          </a:p>
          <a:p>
            <a:r>
              <a:rPr lang="cs-CZ" dirty="0" smtClean="0"/>
              <a:t>Výzkum mechanismů segregace</a:t>
            </a:r>
          </a:p>
        </p:txBody>
      </p:sp>
    </p:spTree>
    <p:extLst>
      <p:ext uri="{BB962C8B-B14F-4D97-AF65-F5344CB8AC3E}">
        <p14:creationId xmlns:p14="http://schemas.microsoft.com/office/powerpoint/2010/main" val="418055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spolupráce s MAP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Spolupráce je dobrovolná, v průběhu MAP II bude otevřena i dalším ORP</a:t>
            </a:r>
          </a:p>
          <a:p>
            <a:r>
              <a:rPr lang="cs-CZ" dirty="0" smtClean="0"/>
              <a:t>Účast na řídicích výborech</a:t>
            </a:r>
          </a:p>
          <a:p>
            <a:r>
              <a:rPr lang="cs-CZ" dirty="0" smtClean="0"/>
              <a:t>Účast na pracovní skupině inkluze</a:t>
            </a:r>
          </a:p>
          <a:p>
            <a:r>
              <a:rPr lang="cs-CZ" dirty="0" smtClean="0"/>
              <a:t>Facilitace pracovních skupin</a:t>
            </a:r>
          </a:p>
          <a:p>
            <a:r>
              <a:rPr lang="cs-CZ" dirty="0" smtClean="0"/>
              <a:t>Připomínkování akčního plánu, návrhy aktivit na základě dobrých praxí z jiných území</a:t>
            </a:r>
          </a:p>
          <a:p>
            <a:r>
              <a:rPr lang="cs-CZ" dirty="0" smtClean="0"/>
              <a:t>Vypracování plánu poradenství a Memoranda o spolupráci na základě vytipovaných oblastí a priorit v akčním plánu a znalosti území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85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z plánů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Prevence diskriminace a rasismu – práce s Persona </a:t>
            </a:r>
            <a:r>
              <a:rPr lang="cs-CZ" dirty="0" err="1" smtClean="0"/>
              <a:t>dolls</a:t>
            </a:r>
            <a:r>
              <a:rPr lang="cs-CZ" dirty="0" smtClean="0"/>
              <a:t> a Anti-</a:t>
            </a:r>
            <a:r>
              <a:rPr lang="cs-CZ" dirty="0" err="1" smtClean="0"/>
              <a:t>bias</a:t>
            </a:r>
            <a:endParaRPr lang="cs-CZ" dirty="0" smtClean="0"/>
          </a:p>
          <a:p>
            <a:r>
              <a:rPr lang="cs-CZ" dirty="0" smtClean="0"/>
              <a:t>Podpora pozitivního klimatu školy – dlouhodobý výcvik v mediaci pro učitele</a:t>
            </a:r>
          </a:p>
          <a:p>
            <a:r>
              <a:rPr lang="cs-CZ" dirty="0" smtClean="0"/>
              <a:t>Rozvoj čtenářské gramotnosti – podpora spolupráce škol a knihoven, čtenářské kluby, nabídka doučování mimo školu</a:t>
            </a:r>
          </a:p>
          <a:p>
            <a:r>
              <a:rPr lang="cs-CZ" dirty="0" smtClean="0"/>
              <a:t>Analýza poptávky a nabídky neformálního vzdělávání</a:t>
            </a:r>
          </a:p>
          <a:p>
            <a:r>
              <a:rPr lang="cs-CZ" dirty="0" smtClean="0"/>
              <a:t>Analýza potřeb dětí a rodičů ze sociálně vyloučených lokalit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677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realizovaných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Workshopy na základních školách – mapování potřeb dětí, zapracování návrhů do akčního plánu</a:t>
            </a:r>
          </a:p>
          <a:p>
            <a:r>
              <a:rPr lang="cs-CZ" dirty="0" smtClean="0"/>
              <a:t>Workshopy pro učitele na téma Práce s dětmi a žáky ohroženými sociálním vyloučením</a:t>
            </a:r>
          </a:p>
          <a:p>
            <a:r>
              <a:rPr lang="cs-CZ" dirty="0" smtClean="0"/>
              <a:t>Workshopy pro rodiče na téma inkluzivního vzdělávání</a:t>
            </a:r>
          </a:p>
          <a:p>
            <a:r>
              <a:rPr lang="cs-CZ" dirty="0" smtClean="0"/>
              <a:t>Natáčení medailonků úspěšných romských aktérů z důrazem na jejich vzdělávací dráhu a klíčovou podporu ze strany učitelů a dalších dospělých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745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1759</TotalTime>
  <Words>239</Words>
  <Application>Microsoft Office PowerPoint</Application>
  <PresentationFormat>Předvádění na obrazovce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Motiv systému Office</vt:lpstr>
      <vt:lpstr>Vlastní návrh</vt:lpstr>
      <vt:lpstr>Inkluzivní a kvalitní vzdělávání  v územích se sociálně vyloučenými lokalitami</vt:lpstr>
      <vt:lpstr>Základní informace o projektu</vt:lpstr>
      <vt:lpstr>Postup spolupráce s MAP</vt:lpstr>
      <vt:lpstr>Příklady z plánů poradenství</vt:lpstr>
      <vt:lpstr>Příklady realizovaných aktivit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Vitha Lumír</dc:creator>
  <cp:lastModifiedBy>Dobeš Martin</cp:lastModifiedBy>
  <cp:revision>196</cp:revision>
  <dcterms:created xsi:type="dcterms:W3CDTF">2016-08-10T08:28:13Z</dcterms:created>
  <dcterms:modified xsi:type="dcterms:W3CDTF">2018-10-16T12:26:06Z</dcterms:modified>
</cp:coreProperties>
</file>