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387" r:id="rId3"/>
    <p:sldId id="407" r:id="rId4"/>
    <p:sldId id="408" r:id="rId5"/>
    <p:sldId id="409" r:id="rId6"/>
    <p:sldId id="404" r:id="rId7"/>
    <p:sldId id="410" r:id="rId8"/>
    <p:sldId id="413" r:id="rId9"/>
    <p:sldId id="389" r:id="rId10"/>
    <p:sldId id="328" r:id="rId11"/>
    <p:sldId id="398" r:id="rId12"/>
    <p:sldId id="397" r:id="rId13"/>
    <p:sldId id="400" r:id="rId14"/>
    <p:sldId id="394" r:id="rId15"/>
    <p:sldId id="395" r:id="rId16"/>
    <p:sldId id="406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CCE5E-F630-4CC1-BA6F-67AFA221437B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B246-897B-45B7-AC69-A91F5D84B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1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AC75-55AF-48B0-BAC1-32DD4F36ACF1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D219-F4BE-43BF-9B12-01592557F5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30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75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98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639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39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09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31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5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44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55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2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3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6655-519B-4E13-9A55-CD5D8969E7D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31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76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61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64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60" y="3592342"/>
            <a:ext cx="1544481" cy="5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8489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40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2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4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49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36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7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88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FC69-12BC-4E50-A2F2-569D5E10D01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0FB7-A55E-4AE6-BC9F-C7107F8CF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49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osslerova@nidv.cz" TargetMode="External"/><Relationship Id="rId4" Type="http://schemas.openxmlformats.org/officeDocument/2006/relationships/hyperlink" Target="mailto:cisarova@nidv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adpis 1"/>
          <p:cNvSpPr txBox="1">
            <a:spLocks noGrp="1"/>
          </p:cNvSpPr>
          <p:nvPr>
            <p:ph type="title"/>
          </p:nvPr>
        </p:nvSpPr>
        <p:spPr>
          <a:xfrm>
            <a:off x="736599" y="1090104"/>
            <a:ext cx="5603151" cy="119164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  <a:t>podpory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  <a:t>profesního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rozvoje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ředitelů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(SYPO)</a:t>
            </a:r>
          </a:p>
        </p:txBody>
      </p:sp>
      <p:sp>
        <p:nvSpPr>
          <p:cNvPr id="120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736599" y="4256601"/>
            <a:ext cx="4063143" cy="922659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reg.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 sz="1400"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CZ.02.3.68/0.0/0.0/17_052/0008363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/>
            </a:pPr>
            <a:r>
              <a:rPr lang="cs-CZ" sz="1400" dirty="0"/>
              <a:t>Doba trvání 58 měsíců: </a:t>
            </a:r>
            <a:r>
              <a:rPr lang="cs-CZ" sz="1400" b="1" dirty="0"/>
              <a:t>1. ledna 2018 – 31. října 2022</a:t>
            </a:r>
          </a:p>
          <a:p>
            <a:pPr>
              <a:defRPr sz="14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6599" y="2678156"/>
            <a:ext cx="653242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Místní </a:t>
            </a:r>
            <a:r>
              <a:rPr lang="cs-CZ" b="1" dirty="0"/>
              <a:t>krajská konference projektu SRP - Jihočeský kraj a Vysočina,</a:t>
            </a:r>
            <a:endParaRPr lang="cs-CZ" dirty="0"/>
          </a:p>
          <a:p>
            <a:r>
              <a:rPr lang="cs-CZ" b="1" dirty="0"/>
              <a:t>8.11.2018 </a:t>
            </a:r>
            <a:endParaRPr lang="cs-CZ" dirty="0"/>
          </a:p>
          <a:p>
            <a:r>
              <a:rPr lang="cs-CZ" b="1" dirty="0"/>
              <a:t>Jindřichův Hradec, Hotel Concertino- Zlatá Husa</a:t>
            </a:r>
            <a:endParaRPr lang="cs-CZ" dirty="0"/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2706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7" y="857692"/>
            <a:ext cx="10511970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Podpora ICT koordinátorů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951182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6" name="Shape 121"/>
          <p:cNvSpPr/>
          <p:nvPr/>
        </p:nvSpPr>
        <p:spPr>
          <a:xfrm>
            <a:off x="716424" y="2126909"/>
            <a:ext cx="11245203" cy="363791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 vzdělávací politiky ČR do roku 2020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 digitálního vzdělávání</a:t>
            </a:r>
          </a:p>
          <a:p>
            <a:pPr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Účel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Plošná, jednotná a koordinovaná podpora ICT koordinátorů/metodiků ve školách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konzultace, metodické schůzky, on-line podpora, přenos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Provázanost s metodickými kabinety (prioritně Informatika a ICT) a aktivitami management – kabinety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vedení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8" y="5829300"/>
            <a:ext cx="4610100" cy="10287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857692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KA Management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951182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24" name="Shape 124"/>
          <p:cNvSpPr/>
          <p:nvPr/>
        </p:nvSpPr>
        <p:spPr>
          <a:xfrm>
            <a:off x="733063" y="1951182"/>
            <a:ext cx="10173248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Stálá konference ředitelů</a:t>
            </a:r>
          </a:p>
          <a:p>
            <a:pPr marL="457189" indent="-457189">
              <a:buFont typeface="Arial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ositel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podpory pro vedení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škol na národní úroveň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Font typeface="Arial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rozděleno do čtyř sekcí – MŠ, ZŠ, SŠ/VOŠ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ZUŠ</a:t>
            </a:r>
          </a:p>
          <a:p>
            <a:pPr marL="457189" indent="-457189">
              <a:buFont typeface="Arial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Členové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budou ředitelé škol, zástupci ředitelů škol, zástupci MŠMT, ČŠI, OPŘO, VŠ, zřizovatelů a odborné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veřejnosti</a:t>
            </a:r>
          </a:p>
          <a:p>
            <a:pPr marL="457189" indent="-457189">
              <a:buFont typeface="Arial" charset="0"/>
              <a:buChar char="•"/>
            </a:pPr>
            <a:r>
              <a:rPr lang="cs-CZ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Zajištění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včasné reflexe změn v oblasti vzdělávání směrem k cílové skupině a </a:t>
            </a:r>
            <a:r>
              <a:rPr lang="cs-CZ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naopak</a:t>
            </a:r>
          </a:p>
          <a:p>
            <a:pPr marL="457189" indent="-457189">
              <a:buFont typeface="Arial" charset="0"/>
              <a:buChar char="•"/>
            </a:pPr>
            <a:r>
              <a:rPr lang="cs-CZ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Kooperace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při řešení konkrétních problémů ředitelů škol</a:t>
            </a:r>
          </a:p>
          <a:p>
            <a:pPr marL="457189" indent="-457189">
              <a:buFont typeface="Arial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Font typeface="Arial" charset="0"/>
              <a:buChar char="•"/>
            </a:pPr>
            <a:endParaRPr lang="cs-CZ" dirty="0" smtClean="0"/>
          </a:p>
          <a:p>
            <a:pPr marL="457189" indent="-457189">
              <a:buFont typeface="Arial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49BF2E-D768-E74B-932A-79BE2013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15" y="5529624"/>
            <a:ext cx="6040360" cy="13478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08EFF2F-A763-A64F-BE6D-2A3F3983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857692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KA Management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951182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24" name="Shape 124"/>
          <p:cNvSpPr/>
          <p:nvPr/>
        </p:nvSpPr>
        <p:spPr>
          <a:xfrm>
            <a:off x="716425" y="2257771"/>
            <a:ext cx="10173248" cy="362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Model systému podpory profesního rozvoje vedení škol</a:t>
            </a:r>
          </a:p>
          <a:p>
            <a:pPr marL="457189" indent="-457189">
              <a:buFont typeface="Arial" charset="0"/>
              <a:buChar char="•"/>
            </a:pPr>
            <a:endParaRPr lang="cs-CZ" dirty="0" smtClean="0"/>
          </a:p>
          <a:p>
            <a:pPr marL="457189" indent="-457189">
              <a:buFont typeface="Arial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obsahovat:</a:t>
            </a:r>
          </a:p>
          <a:p>
            <a:pPr marL="1181070" lvl="1" indent="-457189">
              <a:buFont typeface="Arial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Kompetenční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vedení škol</a:t>
            </a:r>
          </a:p>
          <a:p>
            <a:pPr marL="1181070" lvl="1" indent="-457189">
              <a:buFont typeface="Arial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Metody a způsoby hodnocení úrovně kompetencí</a:t>
            </a:r>
          </a:p>
          <a:p>
            <a:pPr marL="1181070" lvl="1" indent="-457189">
              <a:buFont typeface="Arial" charset="0"/>
              <a:buChar char="•"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Možnosti a způsoby plánování profesního rozvoje</a:t>
            </a:r>
          </a:p>
          <a:p>
            <a:pPr marL="1181070" lvl="1" indent="-457189">
              <a:buFont typeface="Arial" charset="0"/>
              <a:buChar char="•"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Návod a doporučení postupu k profesním rozvoji dle úrovně kompetencí </a:t>
            </a:r>
          </a:p>
          <a:p>
            <a:pPr marL="507987" lvl="1" defTabSz="609570">
              <a:lnSpc>
                <a:spcPct val="12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49BF2E-D768-E74B-932A-79BE2013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15" y="5529624"/>
            <a:ext cx="6040360" cy="13478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08EFF2F-A763-A64F-BE6D-2A3F3983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857692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KA Management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951182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24" name="Shape 124"/>
          <p:cNvSpPr/>
          <p:nvPr/>
        </p:nvSpPr>
        <p:spPr>
          <a:xfrm>
            <a:off x="733063" y="2285480"/>
            <a:ext cx="10173248" cy="260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>
              <a:lnSpc>
                <a:spcPct val="12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Vlastní podpora vedení škol</a:t>
            </a:r>
          </a:p>
          <a:p>
            <a:pPr marL="280728" indent="-280728" defTabSz="609570">
              <a:lnSpc>
                <a:spcPct val="120000"/>
              </a:lnSpc>
              <a:spcBef>
                <a:spcPts val="667"/>
              </a:spcBef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 dirty="0" smtClean="0"/>
              <a:t>Formy </a:t>
            </a:r>
            <a:r>
              <a:rPr lang="cs-CZ" sz="2400" dirty="0"/>
              <a:t>podpory – konference, individuální konzultace, skupinové konzultace, workshopy, </a:t>
            </a:r>
            <a:r>
              <a:rPr lang="cs-CZ" sz="2400" dirty="0" err="1"/>
              <a:t>benchlearning</a:t>
            </a:r>
            <a:r>
              <a:rPr lang="cs-CZ" sz="2400" dirty="0"/>
              <a:t>, on-line podpora</a:t>
            </a:r>
          </a:p>
          <a:p>
            <a:pPr marL="457189" indent="-457189">
              <a:buFont typeface="Arial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Font typeface="Arial" charset="0"/>
              <a:buChar char="•"/>
            </a:pPr>
            <a:endParaRPr lang="cs-CZ" dirty="0" smtClean="0"/>
          </a:p>
          <a:p>
            <a:pPr marL="457189" indent="-457189">
              <a:buFont typeface="Arial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49BF2E-D768-E74B-932A-79BE2013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15" y="5529624"/>
            <a:ext cx="6040360" cy="13478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08EFF2F-A763-A64F-BE6D-2A3F3983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857692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KA Začínající učitel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951182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24" name="Shape 124"/>
          <p:cNvSpPr/>
          <p:nvPr/>
        </p:nvSpPr>
        <p:spPr>
          <a:xfrm>
            <a:off x="716425" y="2257772"/>
            <a:ext cx="9895132" cy="40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defTabSz="609585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867" dirty="0"/>
          </a:p>
        </p:txBody>
      </p:sp>
      <p:sp>
        <p:nvSpPr>
          <p:cNvPr id="2" name="Obdélník 1"/>
          <p:cNvSpPr/>
          <p:nvPr/>
        </p:nvSpPr>
        <p:spPr>
          <a:xfrm>
            <a:off x="906307" y="2257772"/>
            <a:ext cx="9850183" cy="363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67"/>
              </a:spcBef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800" dirty="0"/>
              <a:t>Vymezení pojmů pro potřeby projektu:</a:t>
            </a:r>
          </a:p>
          <a:p>
            <a:pPr marL="457189" indent="-457189">
              <a:lnSpc>
                <a:spcPct val="110000"/>
              </a:lnSpc>
              <a:spcBef>
                <a:spcPts val="667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800" dirty="0"/>
              <a:t>Začínající učitel – pedagog, jehož profesní praxe je kratší než dva roky</a:t>
            </a:r>
          </a:p>
          <a:p>
            <a:pPr marL="457189" indent="-457189">
              <a:lnSpc>
                <a:spcPct val="110000"/>
              </a:lnSpc>
              <a:spcBef>
                <a:spcPts val="667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800" dirty="0"/>
              <a:t>Uvádějící učitel- zkušený pedagog, který podporuje profesní rozvoj začínajícího učitele</a:t>
            </a:r>
          </a:p>
          <a:p>
            <a:pPr marL="457189" indent="-457189">
              <a:lnSpc>
                <a:spcPct val="110000"/>
              </a:lnSpc>
              <a:spcBef>
                <a:spcPts val="667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800" dirty="0"/>
              <a:t>Adaptační období – období jednoho </a:t>
            </a:r>
            <a:r>
              <a:rPr lang="cs-CZ" sz="2800" dirty="0" smtClean="0"/>
              <a:t>školního roku</a:t>
            </a:r>
            <a:endParaRPr lang="cs-CZ" sz="2800" dirty="0"/>
          </a:p>
          <a:p>
            <a:pPr marL="342900" indent="-342900">
              <a:buFont typeface="Arial" charset="0"/>
              <a:buChar char="•"/>
            </a:pPr>
            <a:endParaRPr lang="cs-CZ" sz="2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DFEA566-0F61-8F47-AAD4-0CDAC6FF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15" y="5529624"/>
            <a:ext cx="6040360" cy="13478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BE605E1-2D7B-F347-9F46-94E50F2FC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857692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KA Začínající učitel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951182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24" name="Shape 124"/>
          <p:cNvSpPr/>
          <p:nvPr/>
        </p:nvSpPr>
        <p:spPr>
          <a:xfrm>
            <a:off x="716425" y="2257772"/>
            <a:ext cx="9895132" cy="1896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>
              <a:lnSpc>
                <a:spcPct val="110000"/>
              </a:lnSpc>
              <a:spcBef>
                <a:spcPts val="667"/>
              </a:spcBef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/>
              <a:t>Vzdělávání</a:t>
            </a:r>
          </a:p>
          <a:p>
            <a:pPr marL="457189" indent="-457189">
              <a:lnSpc>
                <a:spcPct val="110000"/>
              </a:lnSpc>
              <a:spcBef>
                <a:spcPts val="667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/>
              <a:t>Formy podpory:</a:t>
            </a:r>
          </a:p>
          <a:p>
            <a:pPr marL="1181070" lvl="1" indent="-457189">
              <a:lnSpc>
                <a:spcPct val="110000"/>
              </a:lnSpc>
              <a:spcBef>
                <a:spcPts val="667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/>
              <a:t>Prezenční a e-learningové vzdělávací programy, workshopy, on-line podpora </a:t>
            </a: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DFEA566-0F61-8F47-AAD4-0CDAC6FF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15" y="5529624"/>
            <a:ext cx="6040360" cy="13478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BE605E1-2D7B-F347-9F46-94E50F2FC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08EFF2F-A763-A64F-BE6D-2A3F3983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249BF2E-D768-E74B-932A-79BE2013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15" y="5529624"/>
            <a:ext cx="6040360" cy="1347849"/>
          </a:xfrm>
          <a:prstGeom prst="rect">
            <a:avLst/>
          </a:prstGeom>
        </p:spPr>
      </p:pic>
      <p:sp>
        <p:nvSpPr>
          <p:cNvPr id="4" name="Shape 124"/>
          <p:cNvSpPr/>
          <p:nvPr/>
        </p:nvSpPr>
        <p:spPr>
          <a:xfrm>
            <a:off x="1303934" y="406400"/>
            <a:ext cx="9419484" cy="558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lnSpc>
                <a:spcPct val="12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cs-CZ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VÁM </a:t>
            </a:r>
            <a:r>
              <a:rPr lang="cs-CZ" sz="4000" b="1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4000" b="1" smtClean="0">
                <a:solidFill>
                  <a:srgbClr val="53535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POZORNOST</a:t>
            </a:r>
          </a:p>
          <a:p>
            <a:pPr algn="ctr">
              <a:lnSpc>
                <a:spcPct val="12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cs-CZ" sz="4000" b="1" dirty="0" smtClean="0">
              <a:solidFill>
                <a:srgbClr val="535353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Mgr. Hana Císařová                      Mgr. Jana Rösslerová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Odborný krajský metodik			odborný krajský metodik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NIDV České Budějovice			NIDV Jihlava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cisarova@nidv.cz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rosslerova@nidv.cz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773 907 004 					770 171 664</a:t>
            </a:r>
          </a:p>
          <a:p>
            <a:pPr algn="ctr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Font typeface="Arial" charset="0"/>
              <a:buChar char="•"/>
            </a:pPr>
            <a:endParaRPr lang="cs-CZ" dirty="0" smtClean="0"/>
          </a:p>
          <a:p>
            <a:pPr marL="457189" indent="-457189">
              <a:buFont typeface="Arial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512651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KA Kabinet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312038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6" name="Shape 121"/>
          <p:cNvSpPr/>
          <p:nvPr/>
        </p:nvSpPr>
        <p:spPr>
          <a:xfrm>
            <a:off x="733063" y="1319203"/>
            <a:ext cx="11245203" cy="629710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457189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Účel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Vytvořit organizační/institucionální, personální a obsahové podmínky pro činnost kabinetů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Prostor pro odborný růst a profesní rozvoj PP (sdílení a setkávání)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Systematický a koordinovaný rozvoj předmětových didaktik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Začlenění metodických kabinetů do struktury podpory PP (udržitelnost – kmen NIDV) </a:t>
            </a: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CA2B8C-5A2F-1640-9EA2-1680008A9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15" y="5529624"/>
            <a:ext cx="6040360" cy="13478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33063" y="643534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>
                <a:solidFill>
                  <a:srgbClr val="898989"/>
                </a:solidFill>
                <a:latin typeface="Arial"/>
                <a:ea typeface="Arial"/>
                <a:cs typeface="Arial"/>
              </a:rPr>
              <a:t>Národní kabinety</a:t>
            </a:r>
            <a:endParaRPr sz="4400" dirty="0">
              <a:solidFill>
                <a:srgbClr val="89898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40700" y="1391573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16" y="1391573"/>
            <a:ext cx="9719958" cy="4597283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4" y="5673102"/>
            <a:ext cx="4610100" cy="1028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56" y="232772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663349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Krajské kabinety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507015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42" y="1507015"/>
            <a:ext cx="8257073" cy="5063747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53" y="5829300"/>
            <a:ext cx="4610100" cy="1028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56" y="232772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8" y="567640"/>
            <a:ext cx="7847832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Oblastní kabinety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2" y="1368426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03" y="1425702"/>
            <a:ext cx="8293924" cy="4917948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48" y="5829300"/>
            <a:ext cx="4610100" cy="1028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56" y="232772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0"/>
          <p:cNvSpPr txBox="1"/>
          <p:nvPr/>
        </p:nvSpPr>
        <p:spPr>
          <a:xfrm>
            <a:off x="620251" y="1315947"/>
            <a:ext cx="7194909" cy="71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defPPr marL="0" marR="0" indent="0" algn="l" defTabSz="121917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cs-CZ" sz="3200" dirty="0" smtClean="0"/>
              <a:t>Oblastní metodické </a:t>
            </a:r>
            <a:r>
              <a:rPr lang="cs-CZ" sz="3200" dirty="0"/>
              <a:t>kabinety:</a:t>
            </a:r>
            <a:endParaRPr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7" y="2265660"/>
            <a:ext cx="11398055" cy="28866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56" y="232772"/>
            <a:ext cx="1043078" cy="8436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FEA566-0F61-8F47-AAD4-0CDAC6FF7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73" y="5510151"/>
            <a:ext cx="6040360" cy="13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0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0"/>
          <p:cNvSpPr txBox="1"/>
          <p:nvPr/>
        </p:nvSpPr>
        <p:spPr>
          <a:xfrm>
            <a:off x="620251" y="1315947"/>
            <a:ext cx="7194909" cy="71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defPPr marL="0" marR="0" indent="0" algn="l" defTabSz="121917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cs-CZ" sz="3200" dirty="0" smtClean="0"/>
              <a:t>Oblastní metodické </a:t>
            </a:r>
            <a:r>
              <a:rPr lang="cs-CZ" sz="3200" dirty="0"/>
              <a:t>kabinety:</a:t>
            </a:r>
            <a:endParaRPr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56" y="232772"/>
            <a:ext cx="1043078" cy="8436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FEA566-0F61-8F47-AAD4-0CDAC6FF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73" y="5510151"/>
            <a:ext cx="6040360" cy="13478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93" y="2114647"/>
            <a:ext cx="10072571" cy="33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232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06307" y="857692"/>
            <a:ext cx="10511970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Horizontální členění kabinetů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733063" y="1951182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6" name="Shape 121"/>
          <p:cNvSpPr/>
          <p:nvPr/>
        </p:nvSpPr>
        <p:spPr>
          <a:xfrm>
            <a:off x="716424" y="2126909"/>
            <a:ext cx="11245203" cy="319472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Rozdělení kabinetů volně vychází z RVP (Výzva projektu)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Kabinety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se dělí podle vzdělávacích oblastí </a:t>
            </a:r>
            <a:r>
              <a:rPr lang="mr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–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kabinetů bude celkem 12</a:t>
            </a: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" descr="Obráze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561" y="3724269"/>
            <a:ext cx="9826868" cy="2474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972203" y="728383"/>
            <a:ext cx="10511970" cy="101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400" dirty="0"/>
              <a:t>Horizontální členění kabinetů</a:t>
            </a:r>
            <a:endParaRPr sz="4400" dirty="0"/>
          </a:p>
        </p:txBody>
      </p:sp>
      <p:sp>
        <p:nvSpPr>
          <p:cNvPr id="122" name="Shape 122"/>
          <p:cNvSpPr/>
          <p:nvPr/>
        </p:nvSpPr>
        <p:spPr>
          <a:xfrm>
            <a:off x="677645" y="1602067"/>
            <a:ext cx="10023428" cy="1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6" name="Shape 121"/>
          <p:cNvSpPr/>
          <p:nvPr/>
        </p:nvSpPr>
        <p:spPr>
          <a:xfrm>
            <a:off x="605586" y="1776558"/>
            <a:ext cx="11245203" cy="526297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Tři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pilotované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kabinety </a:t>
            </a: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od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2018 –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prosinec 2020 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MATEMATIKA 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A JEJÍ 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APLIKACE</a:t>
            </a: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ČESKÝ JAZYK A 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LITERATURA</a:t>
            </a: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INFORMATIKA A 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ICT</a:t>
            </a: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Od ledna 2021 – implementace dalších 9 kabinetů – celkem 12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  <a:p>
            <a:pPr lvl="1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100900-61FA-924A-81DF-C3771108A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56" y="59207"/>
            <a:ext cx="1043078" cy="843667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8" y="5829300"/>
            <a:ext cx="4610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32669E42-F5B8-4EF8-A3E0-D82542A6A14B}"/>
</file>

<file path=customXml/itemProps2.xml><?xml version="1.0" encoding="utf-8"?>
<ds:datastoreItem xmlns:ds="http://schemas.openxmlformats.org/officeDocument/2006/customXml" ds:itemID="{F5E36453-BB0E-453E-939F-139F07DB355E}"/>
</file>

<file path=customXml/itemProps3.xml><?xml version="1.0" encoding="utf-8"?>
<ds:datastoreItem xmlns:ds="http://schemas.openxmlformats.org/officeDocument/2006/customXml" ds:itemID="{19A77A46-8369-4E63-B0D7-9BDBDF9FB4C8}"/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412</Words>
  <Application>Microsoft Office PowerPoint</Application>
  <PresentationFormat>Širokoúhlá obrazovka</PresentationFormat>
  <Paragraphs>90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Neue</vt:lpstr>
      <vt:lpstr>Helvetica Neue Medium</vt:lpstr>
      <vt:lpstr>Motiv Office</vt:lpstr>
      <vt:lpstr>Systém podpory profesního rozvoje učitelů a ředitelů (SYPO)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podpory profesního rozvoje učitelů a ředitelů (SYPO)</dc:title>
  <dc:creator>Císařová Hana</dc:creator>
  <cp:lastModifiedBy>User NIDV</cp:lastModifiedBy>
  <cp:revision>44</cp:revision>
  <cp:lastPrinted>2018-09-19T10:18:56Z</cp:lastPrinted>
  <dcterms:created xsi:type="dcterms:W3CDTF">2018-08-28T10:32:15Z</dcterms:created>
  <dcterms:modified xsi:type="dcterms:W3CDTF">2018-10-30T10:22:58Z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