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3" r:id="rId6"/>
    <p:sldId id="273" r:id="rId7"/>
    <p:sldId id="261" r:id="rId8"/>
    <p:sldId id="257" r:id="rId9"/>
    <p:sldId id="259" r:id="rId10"/>
    <p:sldId id="265" r:id="rId11"/>
    <p:sldId id="270" r:id="rId12"/>
    <p:sldId id="260" r:id="rId13"/>
    <p:sldId id="262" r:id="rId14"/>
    <p:sldId id="264" r:id="rId15"/>
    <p:sldId id="266" r:id="rId16"/>
    <p:sldId id="271" r:id="rId17"/>
    <p:sldId id="272" r:id="rId18"/>
    <p:sldId id="267" r:id="rId19"/>
    <p:sldId id="268" r:id="rId20"/>
    <p:sldId id="269" r:id="rId21"/>
    <p:sldId id="25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42BFDC"/>
    <a:srgbClr val="363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98C6F-F207-4CD1-8F73-67F78A6FDC0E}" v="1" dt="2018-08-28T12:39:26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3" autoAdjust="0"/>
    <p:restoredTop sz="94630" autoAdjust="0"/>
  </p:normalViewPr>
  <p:slideViewPr>
    <p:cSldViewPr snapToGrid="0">
      <p:cViewPr varScale="1">
        <p:scale>
          <a:sx n="83" d="100"/>
          <a:sy n="83" d="100"/>
        </p:scale>
        <p:origin x="23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ková Věra" userId="S::duskova@nidv.cz::ae95f02b-e5e7-4b7d-ba84-84cab40402e5" providerId="AD" clId="Web-{9C898C6F-F207-4CD1-8F73-67F78A6FDC0E}"/>
    <pc:docChg chg="modSld">
      <pc:chgData name="Dušková Věra" userId="S::duskova@nidv.cz::ae95f02b-e5e7-4b7d-ba84-84cab40402e5" providerId="AD" clId="Web-{9C898C6F-F207-4CD1-8F73-67F78A6FDC0E}" dt="2018-08-28T12:40:24.771" v="76" actId="20577"/>
      <pc:docMkLst>
        <pc:docMk/>
      </pc:docMkLst>
      <pc:sldChg chg="modSp">
        <pc:chgData name="Dušková Věra" userId="S::duskova@nidv.cz::ae95f02b-e5e7-4b7d-ba84-84cab40402e5" providerId="AD" clId="Web-{9C898C6F-F207-4CD1-8F73-67F78A6FDC0E}" dt="2018-08-28T12:40:24.771" v="75" actId="20577"/>
        <pc:sldMkLst>
          <pc:docMk/>
          <pc:sldMk cId="2500591811" sldId="256"/>
        </pc:sldMkLst>
        <pc:spChg chg="mod">
          <ac:chgData name="Dušková Věra" userId="S::duskova@nidv.cz::ae95f02b-e5e7-4b7d-ba84-84cab40402e5" providerId="AD" clId="Web-{9C898C6F-F207-4CD1-8F73-67F78A6FDC0E}" dt="2018-08-28T12:38:27.861" v="10" actId="20577"/>
          <ac:spMkLst>
            <pc:docMk/>
            <pc:sldMk cId="2500591811" sldId="256"/>
            <ac:spMk id="4" creationId="{00000000-0000-0000-0000-000000000000}"/>
          </ac:spMkLst>
        </pc:spChg>
        <pc:spChg chg="mod">
          <ac:chgData name="Dušková Věra" userId="S::duskova@nidv.cz::ae95f02b-e5e7-4b7d-ba84-84cab40402e5" providerId="AD" clId="Web-{9C898C6F-F207-4CD1-8F73-67F78A6FDC0E}" dt="2018-08-28T12:40:24.771" v="75" actId="20577"/>
          <ac:spMkLst>
            <pc:docMk/>
            <pc:sldMk cId="2500591811" sldId="256"/>
            <ac:spMk id="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55D01-E45B-4CA1-BB70-53EAD163946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3ED0D47A-66C0-425F-869B-D88EDDF1FDCF}">
      <dgm:prSet phldrT="[Text]" custT="1"/>
      <dgm:spPr>
        <a:solidFill>
          <a:srgbClr val="3636A0"/>
        </a:solidFill>
      </dgm:spPr>
      <dgm:t>
        <a:bodyPr/>
        <a:lstStyle/>
        <a:p>
          <a:r>
            <a:rPr lang="cs-CZ" sz="3200" b="1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Gisela Kostelecká</a:t>
          </a:r>
        </a:p>
      </dgm:t>
    </dgm:pt>
    <dgm:pt modelId="{B3F593A4-580B-4540-9F89-3280147DDD00}" type="parTrans" cxnId="{C30A629E-1F69-43C8-B2C7-C5640AF944B2}">
      <dgm:prSet/>
      <dgm:spPr/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1AF572DB-BAFA-43C5-B7E0-7CCCE3F8C762}" type="sibTrans" cxnId="{C30A629E-1F69-43C8-B2C7-C5640AF944B2}">
      <dgm:prSet/>
      <dgm:spPr/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28435FEA-0382-4F50-B990-C98B2F2CA64E}">
      <dgm:prSet phldrT="[Text]" custT="1"/>
      <dgm:spPr>
        <a:solidFill>
          <a:srgbClr val="42BFDC"/>
        </a:solidFill>
      </dgm:spPr>
      <dgm:t>
        <a:bodyPr/>
        <a:lstStyle/>
        <a:p>
          <a:pPr algn="ctr"/>
          <a:r>
            <a:rPr lang="cs-CZ" sz="28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ředitelkou </a:t>
          </a:r>
          <a:r>
            <a:rPr lang="cs-CZ" sz="2800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ZŠ</a:t>
          </a:r>
        </a:p>
      </dgm:t>
    </dgm:pt>
    <dgm:pt modelId="{88438F26-1B99-4E85-A8FB-E8A6256C7786}" type="parTrans" cxnId="{A5986EB1-E58C-4DA7-9F28-7890117A4E06}">
      <dgm:prSet/>
      <dgm:spPr>
        <a:solidFill>
          <a:srgbClr val="42BFDC"/>
        </a:solidFill>
        <a:ln>
          <a:solidFill>
            <a:srgbClr val="42BFDC"/>
          </a:solidFill>
        </a:ln>
      </dgm:spPr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FD58E8B8-74AF-40D5-BA01-44143DDB663D}" type="sibTrans" cxnId="{A5986EB1-E58C-4DA7-9F28-7890117A4E06}">
      <dgm:prSet/>
      <dgm:spPr/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7B52CE25-6784-452E-9363-651AE1B999C7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sz="32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lektorkou</a:t>
          </a:r>
          <a:endParaRPr lang="cs-CZ" sz="3200" dirty="0">
            <a:solidFill>
              <a:schemeClr val="lt1">
                <a:alpha val="80000"/>
              </a:schemeClr>
            </a:solidFill>
            <a:latin typeface="Calibri" panose="020F0502020204030204" pitchFamily="34" charset="0"/>
          </a:endParaRPr>
        </a:p>
      </dgm:t>
    </dgm:pt>
    <dgm:pt modelId="{1A520CF4-9691-4C7C-BF17-F8B2DA564CF3}" type="parTrans" cxnId="{7DD5581D-B964-490A-93BB-68BBE0E4BF8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9BA966AF-87BE-4B28-8973-400DB0D08386}" type="sibTrans" cxnId="{7DD5581D-B964-490A-93BB-68BBE0E4BF87}">
      <dgm:prSet/>
      <dgm:spPr/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86CAEF7A-1891-4779-89EF-5A9AE9FFE06D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sz="28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Členkou ŘV </a:t>
          </a:r>
          <a:endParaRPr lang="cs-CZ" sz="2800" dirty="0">
            <a:solidFill>
              <a:schemeClr val="lt1">
                <a:alpha val="80000"/>
              </a:schemeClr>
            </a:solidFill>
            <a:latin typeface="Calibri" panose="020F0502020204030204" pitchFamily="34" charset="0"/>
          </a:endParaRPr>
        </a:p>
        <a:p>
          <a:r>
            <a:rPr lang="cs-CZ" sz="2000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MAP ORP Pardubice</a:t>
          </a:r>
        </a:p>
      </dgm:t>
    </dgm:pt>
    <dgm:pt modelId="{C46F5031-E81E-4FC6-820C-6A22F879E517}" type="parTrans" cxnId="{8B5FE345-5559-44D4-A87E-11BDEA42486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CFDDCA20-9DFD-44B0-A4B3-C23B38A7952A}" type="sibTrans" cxnId="{8B5FE345-5559-44D4-A87E-11BDEA424869}">
      <dgm:prSet/>
      <dgm:spPr/>
      <dgm:t>
        <a:bodyPr/>
        <a:lstStyle/>
        <a:p>
          <a:endParaRPr lang="cs-CZ">
            <a:solidFill>
              <a:schemeClr val="lt1">
                <a:alpha val="80000"/>
              </a:schemeClr>
            </a:solidFill>
          </a:endParaRPr>
        </a:p>
      </dgm:t>
    </dgm:pt>
    <dgm:pt modelId="{D14003F3-96E8-4C60-8E0C-725DCACB0E88}" type="pres">
      <dgm:prSet presAssocID="{54255D01-E45B-4CA1-BB70-53EAD163946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7221E9E-7417-4160-A866-56097C34F55A}" type="pres">
      <dgm:prSet presAssocID="{3ED0D47A-66C0-425F-869B-D88EDDF1FDCF}" presName="centerShape" presStyleLbl="node0" presStyleIdx="0" presStyleCnt="1" custScaleX="244530" custScaleY="143254" custLinFactNeighborX="-62363" custLinFactNeighborY="-153"/>
      <dgm:spPr/>
      <dgm:t>
        <a:bodyPr/>
        <a:lstStyle/>
        <a:p>
          <a:endParaRPr lang="cs-CZ"/>
        </a:p>
      </dgm:t>
    </dgm:pt>
    <dgm:pt modelId="{CAB05036-241C-4532-AA88-E5CFD2DF88FB}" type="pres">
      <dgm:prSet presAssocID="{88438F26-1B99-4E85-A8FB-E8A6256C7786}" presName="parTrans" presStyleLbl="sibTrans2D1" presStyleIdx="0" presStyleCnt="3" custLinFactNeighborX="-5896" custLinFactNeighborY="-8070"/>
      <dgm:spPr/>
      <dgm:t>
        <a:bodyPr/>
        <a:lstStyle/>
        <a:p>
          <a:endParaRPr lang="cs-CZ"/>
        </a:p>
      </dgm:t>
    </dgm:pt>
    <dgm:pt modelId="{1BD17281-1BB3-41E1-853B-B0585D108F99}" type="pres">
      <dgm:prSet presAssocID="{88438F26-1B99-4E85-A8FB-E8A6256C7786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4A8B9291-7CB0-4330-9DAA-000EF3F34A08}" type="pres">
      <dgm:prSet presAssocID="{28435FEA-0382-4F50-B990-C98B2F2CA64E}" presName="node" presStyleLbl="node1" presStyleIdx="0" presStyleCnt="3" custScaleX="291244" custScaleY="72780" custRadScaleRad="101199" custRadScaleInc="252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55D99C-FDF9-40B2-B322-9C6F172E9DF6}" type="pres">
      <dgm:prSet presAssocID="{1A520CF4-9691-4C7C-BF17-F8B2DA564CF3}" presName="parTrans" presStyleLbl="sibTrans2D1" presStyleIdx="1" presStyleCnt="3"/>
      <dgm:spPr/>
      <dgm:t>
        <a:bodyPr/>
        <a:lstStyle/>
        <a:p>
          <a:endParaRPr lang="cs-CZ"/>
        </a:p>
      </dgm:t>
    </dgm:pt>
    <dgm:pt modelId="{422D956E-BED7-489B-A478-7A0896327050}" type="pres">
      <dgm:prSet presAssocID="{1A520CF4-9691-4C7C-BF17-F8B2DA564CF3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58E2438A-FC1C-4E1B-B4E6-E3EF36890A73}" type="pres">
      <dgm:prSet presAssocID="{7B52CE25-6784-452E-9363-651AE1B999C7}" presName="node" presStyleLbl="node1" presStyleIdx="1" presStyleCnt="3" custScaleX="300867" custScaleY="68472" custRadScaleRad="168555" custRadScaleInc="-742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650DCD-C038-469E-AC16-C24F843577E8}" type="pres">
      <dgm:prSet presAssocID="{C46F5031-E81E-4FC6-820C-6A22F879E517}" presName="parTrans" presStyleLbl="sibTrans2D1" presStyleIdx="2" presStyleCnt="3"/>
      <dgm:spPr/>
      <dgm:t>
        <a:bodyPr/>
        <a:lstStyle/>
        <a:p>
          <a:endParaRPr lang="cs-CZ"/>
        </a:p>
      </dgm:t>
    </dgm:pt>
    <dgm:pt modelId="{E5B407F1-7C21-4AD6-911B-C250A1FC4DB0}" type="pres">
      <dgm:prSet presAssocID="{C46F5031-E81E-4FC6-820C-6A22F879E517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E2BB112B-8E51-4D3C-B7F5-9CAC10A697E2}" type="pres">
      <dgm:prSet presAssocID="{86CAEF7A-1891-4779-89EF-5A9AE9FFE06D}" presName="node" presStyleLbl="node1" presStyleIdx="2" presStyleCnt="3" custScaleX="292918" custScaleY="70868" custRadScaleRad="111723" custRadScaleInc="-2213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FE345-5559-44D4-A87E-11BDEA424869}" srcId="{3ED0D47A-66C0-425F-869B-D88EDDF1FDCF}" destId="{86CAEF7A-1891-4779-89EF-5A9AE9FFE06D}" srcOrd="2" destOrd="0" parTransId="{C46F5031-E81E-4FC6-820C-6A22F879E517}" sibTransId="{CFDDCA20-9DFD-44B0-A4B3-C23B38A7952A}"/>
    <dgm:cxn modelId="{7DD5581D-B964-490A-93BB-68BBE0E4BF87}" srcId="{3ED0D47A-66C0-425F-869B-D88EDDF1FDCF}" destId="{7B52CE25-6784-452E-9363-651AE1B999C7}" srcOrd="1" destOrd="0" parTransId="{1A520CF4-9691-4C7C-BF17-F8B2DA564CF3}" sibTransId="{9BA966AF-87BE-4B28-8973-400DB0D08386}"/>
    <dgm:cxn modelId="{DBD77D4A-9BB1-405F-A0CC-F1F32119130A}" type="presOf" srcId="{1A520CF4-9691-4C7C-BF17-F8B2DA564CF3}" destId="{1E55D99C-FDF9-40B2-B322-9C6F172E9DF6}" srcOrd="0" destOrd="0" presId="urn:microsoft.com/office/officeart/2005/8/layout/radial5"/>
    <dgm:cxn modelId="{CB27F82E-BBDC-4B35-A07B-C7A04E40FF10}" type="presOf" srcId="{7B52CE25-6784-452E-9363-651AE1B999C7}" destId="{58E2438A-FC1C-4E1B-B4E6-E3EF36890A73}" srcOrd="0" destOrd="0" presId="urn:microsoft.com/office/officeart/2005/8/layout/radial5"/>
    <dgm:cxn modelId="{A5986EB1-E58C-4DA7-9F28-7890117A4E06}" srcId="{3ED0D47A-66C0-425F-869B-D88EDDF1FDCF}" destId="{28435FEA-0382-4F50-B990-C98B2F2CA64E}" srcOrd="0" destOrd="0" parTransId="{88438F26-1B99-4E85-A8FB-E8A6256C7786}" sibTransId="{FD58E8B8-74AF-40D5-BA01-44143DDB663D}"/>
    <dgm:cxn modelId="{46AE7EB3-17A5-44C7-B74D-DC3F2CDBF8D3}" type="presOf" srcId="{C46F5031-E81E-4FC6-820C-6A22F879E517}" destId="{57650DCD-C038-469E-AC16-C24F843577E8}" srcOrd="0" destOrd="0" presId="urn:microsoft.com/office/officeart/2005/8/layout/radial5"/>
    <dgm:cxn modelId="{A1E1E283-E669-46A6-A8B0-85C09FF7E28F}" type="presOf" srcId="{1A520CF4-9691-4C7C-BF17-F8B2DA564CF3}" destId="{422D956E-BED7-489B-A478-7A0896327050}" srcOrd="1" destOrd="0" presId="urn:microsoft.com/office/officeart/2005/8/layout/radial5"/>
    <dgm:cxn modelId="{BB88AD75-5859-42B8-836B-FFE28678511B}" type="presOf" srcId="{88438F26-1B99-4E85-A8FB-E8A6256C7786}" destId="{CAB05036-241C-4532-AA88-E5CFD2DF88FB}" srcOrd="0" destOrd="0" presId="urn:microsoft.com/office/officeart/2005/8/layout/radial5"/>
    <dgm:cxn modelId="{AE7FB8CB-E35F-4F38-841A-75E4183D20F0}" type="presOf" srcId="{54255D01-E45B-4CA1-BB70-53EAD1639466}" destId="{D14003F3-96E8-4C60-8E0C-725DCACB0E88}" srcOrd="0" destOrd="0" presId="urn:microsoft.com/office/officeart/2005/8/layout/radial5"/>
    <dgm:cxn modelId="{01537517-290E-4C6A-B6E5-8573B719E7C7}" type="presOf" srcId="{86CAEF7A-1891-4779-89EF-5A9AE9FFE06D}" destId="{E2BB112B-8E51-4D3C-B7F5-9CAC10A697E2}" srcOrd="0" destOrd="0" presId="urn:microsoft.com/office/officeart/2005/8/layout/radial5"/>
    <dgm:cxn modelId="{C30A629E-1F69-43C8-B2C7-C5640AF944B2}" srcId="{54255D01-E45B-4CA1-BB70-53EAD1639466}" destId="{3ED0D47A-66C0-425F-869B-D88EDDF1FDCF}" srcOrd="0" destOrd="0" parTransId="{B3F593A4-580B-4540-9F89-3280147DDD00}" sibTransId="{1AF572DB-BAFA-43C5-B7E0-7CCCE3F8C762}"/>
    <dgm:cxn modelId="{049CBCF8-9125-4E71-A295-1963A82B8EF6}" type="presOf" srcId="{88438F26-1B99-4E85-A8FB-E8A6256C7786}" destId="{1BD17281-1BB3-41E1-853B-B0585D108F99}" srcOrd="1" destOrd="0" presId="urn:microsoft.com/office/officeart/2005/8/layout/radial5"/>
    <dgm:cxn modelId="{4ED0CFC6-91E7-4BA3-99EA-CD76EE36DFB2}" type="presOf" srcId="{3ED0D47A-66C0-425F-869B-D88EDDF1FDCF}" destId="{97221E9E-7417-4160-A866-56097C34F55A}" srcOrd="0" destOrd="0" presId="urn:microsoft.com/office/officeart/2005/8/layout/radial5"/>
    <dgm:cxn modelId="{A54D451B-E2C0-4E82-BABA-7D56E47537DF}" type="presOf" srcId="{C46F5031-E81E-4FC6-820C-6A22F879E517}" destId="{E5B407F1-7C21-4AD6-911B-C250A1FC4DB0}" srcOrd="1" destOrd="0" presId="urn:microsoft.com/office/officeart/2005/8/layout/radial5"/>
    <dgm:cxn modelId="{4C88BEE4-BBA7-4CEF-959C-B3E7655490E3}" type="presOf" srcId="{28435FEA-0382-4F50-B990-C98B2F2CA64E}" destId="{4A8B9291-7CB0-4330-9DAA-000EF3F34A08}" srcOrd="0" destOrd="0" presId="urn:microsoft.com/office/officeart/2005/8/layout/radial5"/>
    <dgm:cxn modelId="{01B18DD0-5B82-466C-8553-F5A0766F6151}" type="presParOf" srcId="{D14003F3-96E8-4C60-8E0C-725DCACB0E88}" destId="{97221E9E-7417-4160-A866-56097C34F55A}" srcOrd="0" destOrd="0" presId="urn:microsoft.com/office/officeart/2005/8/layout/radial5"/>
    <dgm:cxn modelId="{9E12D9F6-C8E1-4BED-BEB3-4E9D7767F922}" type="presParOf" srcId="{D14003F3-96E8-4C60-8E0C-725DCACB0E88}" destId="{CAB05036-241C-4532-AA88-E5CFD2DF88FB}" srcOrd="1" destOrd="0" presId="urn:microsoft.com/office/officeart/2005/8/layout/radial5"/>
    <dgm:cxn modelId="{291E0D82-07C2-4CC8-A9AE-23CCD42618D2}" type="presParOf" srcId="{CAB05036-241C-4532-AA88-E5CFD2DF88FB}" destId="{1BD17281-1BB3-41E1-853B-B0585D108F99}" srcOrd="0" destOrd="0" presId="urn:microsoft.com/office/officeart/2005/8/layout/radial5"/>
    <dgm:cxn modelId="{A7F3AC3C-F64A-49EC-9C20-95C27DA6BD39}" type="presParOf" srcId="{D14003F3-96E8-4C60-8E0C-725DCACB0E88}" destId="{4A8B9291-7CB0-4330-9DAA-000EF3F34A08}" srcOrd="2" destOrd="0" presId="urn:microsoft.com/office/officeart/2005/8/layout/radial5"/>
    <dgm:cxn modelId="{AC111D71-FF31-4AEB-B67A-A6AD1B4D8796}" type="presParOf" srcId="{D14003F3-96E8-4C60-8E0C-725DCACB0E88}" destId="{1E55D99C-FDF9-40B2-B322-9C6F172E9DF6}" srcOrd="3" destOrd="0" presId="urn:microsoft.com/office/officeart/2005/8/layout/radial5"/>
    <dgm:cxn modelId="{64B7CCEC-A06A-4320-9CD0-190FCF0EDAE8}" type="presParOf" srcId="{1E55D99C-FDF9-40B2-B322-9C6F172E9DF6}" destId="{422D956E-BED7-489B-A478-7A0896327050}" srcOrd="0" destOrd="0" presId="urn:microsoft.com/office/officeart/2005/8/layout/radial5"/>
    <dgm:cxn modelId="{2DC6FD01-4589-41E4-A2B4-44366348DADA}" type="presParOf" srcId="{D14003F3-96E8-4C60-8E0C-725DCACB0E88}" destId="{58E2438A-FC1C-4E1B-B4E6-E3EF36890A73}" srcOrd="4" destOrd="0" presId="urn:microsoft.com/office/officeart/2005/8/layout/radial5"/>
    <dgm:cxn modelId="{B8D85B1A-A7ED-48E6-8213-6239F27E2837}" type="presParOf" srcId="{D14003F3-96E8-4C60-8E0C-725DCACB0E88}" destId="{57650DCD-C038-469E-AC16-C24F843577E8}" srcOrd="5" destOrd="0" presId="urn:microsoft.com/office/officeart/2005/8/layout/radial5"/>
    <dgm:cxn modelId="{40133483-AD84-4E9A-A121-4D389F5B729E}" type="presParOf" srcId="{57650DCD-C038-469E-AC16-C24F843577E8}" destId="{E5B407F1-7C21-4AD6-911B-C250A1FC4DB0}" srcOrd="0" destOrd="0" presId="urn:microsoft.com/office/officeart/2005/8/layout/radial5"/>
    <dgm:cxn modelId="{63E389C0-9461-4ECB-AB76-133CECDEA29F}" type="presParOf" srcId="{D14003F3-96E8-4C60-8E0C-725DCACB0E88}" destId="{E2BB112B-8E51-4D3C-B7F5-9CAC10A697E2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21E9E-7417-4160-A866-56097C34F55A}">
      <dsp:nvSpPr>
        <dsp:cNvPr id="0" name=""/>
        <dsp:cNvSpPr/>
      </dsp:nvSpPr>
      <dsp:spPr>
        <a:xfrm>
          <a:off x="129879" y="1863134"/>
          <a:ext cx="3844060" cy="2251981"/>
        </a:xfrm>
        <a:prstGeom prst="ellipse">
          <a:avLst/>
        </a:prstGeom>
        <a:solidFill>
          <a:srgbClr val="3636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Gisela Kostelecká</a:t>
          </a:r>
        </a:p>
      </dsp:txBody>
      <dsp:txXfrm>
        <a:off x="692829" y="2192929"/>
        <a:ext cx="2718160" cy="1592391"/>
      </dsp:txXfrm>
    </dsp:sp>
    <dsp:sp modelId="{CAB05036-241C-4532-AA88-E5CFD2DF88FB}">
      <dsp:nvSpPr>
        <dsp:cNvPr id="0" name=""/>
        <dsp:cNvSpPr/>
      </dsp:nvSpPr>
      <dsp:spPr>
        <a:xfrm rot="19632475">
          <a:off x="3504633" y="1469434"/>
          <a:ext cx="759148" cy="534486"/>
        </a:xfrm>
        <a:prstGeom prst="rightArrow">
          <a:avLst>
            <a:gd name="adj1" fmla="val 60000"/>
            <a:gd name="adj2" fmla="val 50000"/>
          </a:avLst>
        </a:prstGeom>
        <a:solidFill>
          <a:srgbClr val="42BFDC"/>
        </a:solidFill>
        <a:ln>
          <a:solidFill>
            <a:srgbClr val="42BFDC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>
            <a:solidFill>
              <a:schemeClr val="lt1">
                <a:alpha val="80000"/>
              </a:schemeClr>
            </a:solidFill>
          </a:endParaRPr>
        </a:p>
      </dsp:txBody>
      <dsp:txXfrm>
        <a:off x="3517409" y="1619752"/>
        <a:ext cx="598802" cy="320692"/>
      </dsp:txXfrm>
    </dsp:sp>
    <dsp:sp modelId="{4A8B9291-7CB0-4330-9DAA-000EF3F34A08}">
      <dsp:nvSpPr>
        <dsp:cNvPr id="0" name=""/>
        <dsp:cNvSpPr/>
      </dsp:nvSpPr>
      <dsp:spPr>
        <a:xfrm>
          <a:off x="3087707" y="274897"/>
          <a:ext cx="4578413" cy="1144116"/>
        </a:xfrm>
        <a:prstGeom prst="ellipse">
          <a:avLst/>
        </a:prstGeom>
        <a:solidFill>
          <a:srgbClr val="42BF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ředitelkou </a:t>
          </a:r>
          <a:r>
            <a:rPr lang="cs-CZ" sz="2800" kern="1200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ZŠ</a:t>
          </a:r>
        </a:p>
      </dsp:txBody>
      <dsp:txXfrm>
        <a:off x="3758200" y="442449"/>
        <a:ext cx="3237427" cy="809012"/>
      </dsp:txXfrm>
    </dsp:sp>
    <dsp:sp modelId="{1E55D99C-FDF9-40B2-B322-9C6F172E9DF6}">
      <dsp:nvSpPr>
        <dsp:cNvPr id="0" name=""/>
        <dsp:cNvSpPr/>
      </dsp:nvSpPr>
      <dsp:spPr>
        <a:xfrm rot="21000166">
          <a:off x="4222080" y="2266908"/>
          <a:ext cx="821675" cy="534486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>
            <a:solidFill>
              <a:schemeClr val="lt1">
                <a:alpha val="80000"/>
              </a:schemeClr>
            </a:solidFill>
          </a:endParaRPr>
        </a:p>
      </dsp:txBody>
      <dsp:txXfrm>
        <a:off x="4223297" y="2387723"/>
        <a:ext cx="661329" cy="320692"/>
      </dsp:txXfrm>
    </dsp:sp>
    <dsp:sp modelId="{58E2438A-FC1C-4E1B-B4E6-E3EF36890A73}">
      <dsp:nvSpPr>
        <dsp:cNvPr id="0" name=""/>
        <dsp:cNvSpPr/>
      </dsp:nvSpPr>
      <dsp:spPr>
        <a:xfrm>
          <a:off x="4923974" y="1527779"/>
          <a:ext cx="4729688" cy="1076393"/>
        </a:xfrm>
        <a:prstGeom prst="ellipse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lektorkou</a:t>
          </a:r>
          <a:endParaRPr lang="cs-CZ" sz="3200" kern="1200" dirty="0">
            <a:solidFill>
              <a:schemeClr val="lt1">
                <a:alpha val="80000"/>
              </a:schemeClr>
            </a:solidFill>
            <a:latin typeface="Calibri" panose="020F0502020204030204" pitchFamily="34" charset="0"/>
          </a:endParaRPr>
        </a:p>
      </dsp:txBody>
      <dsp:txXfrm>
        <a:off x="5616621" y="1685413"/>
        <a:ext cx="3344394" cy="761125"/>
      </dsp:txXfrm>
    </dsp:sp>
    <dsp:sp modelId="{57650DCD-C038-469E-AC16-C24F843577E8}">
      <dsp:nvSpPr>
        <dsp:cNvPr id="0" name=""/>
        <dsp:cNvSpPr/>
      </dsp:nvSpPr>
      <dsp:spPr>
        <a:xfrm rot="492276">
          <a:off x="4189193" y="3078187"/>
          <a:ext cx="667805" cy="5344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>
            <a:solidFill>
              <a:schemeClr val="lt1">
                <a:alpha val="80000"/>
              </a:schemeClr>
            </a:solidFill>
          </a:endParaRPr>
        </a:p>
      </dsp:txBody>
      <dsp:txXfrm>
        <a:off x="4190014" y="3173643"/>
        <a:ext cx="507459" cy="320692"/>
      </dsp:txXfrm>
    </dsp:sp>
    <dsp:sp modelId="{E2BB112B-8E51-4D3C-B7F5-9CAC10A697E2}">
      <dsp:nvSpPr>
        <dsp:cNvPr id="0" name=""/>
        <dsp:cNvSpPr/>
      </dsp:nvSpPr>
      <dsp:spPr>
        <a:xfrm>
          <a:off x="4840777" y="3166170"/>
          <a:ext cx="4604729" cy="1114059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Členkou ŘV </a:t>
          </a:r>
          <a:endParaRPr lang="cs-CZ" sz="2800" kern="1200" dirty="0">
            <a:solidFill>
              <a:schemeClr val="lt1">
                <a:alpha val="80000"/>
              </a:schemeClr>
            </a:solidFill>
            <a:latin typeface="Calibri" panose="020F0502020204030204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lt1">
                  <a:alpha val="80000"/>
                </a:schemeClr>
              </a:solidFill>
              <a:latin typeface="Calibri" panose="020F0502020204030204" pitchFamily="34" charset="0"/>
            </a:rPr>
            <a:t>MAP ORP Pardubice</a:t>
          </a:r>
        </a:p>
      </dsp:txBody>
      <dsp:txXfrm>
        <a:off x="5515124" y="3329320"/>
        <a:ext cx="3256035" cy="787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99CCE-46D8-4073-B336-924D6A66706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D4D7B-4656-49C4-8430-1823087B60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D4D7B-4656-49C4-8430-1823087B60F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10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16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56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30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14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00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92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0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2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30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59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8DB4A-AE12-4136-A271-76A0C6B62A86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3D32C-D9C0-4222-AF87-849407714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99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11937" y="5420272"/>
            <a:ext cx="8613913" cy="479632"/>
          </a:xfrm>
        </p:spPr>
        <p:txBody>
          <a:bodyPr/>
          <a:lstStyle/>
          <a:p>
            <a:r>
              <a:rPr lang="cs-CZ" sz="2000" dirty="0"/>
              <a:t>CZ.02.3.68/0.0/0.0/15_001/0000283</a:t>
            </a:r>
            <a:r>
              <a:rPr lang="cs-CZ" dirty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62159" y="1513111"/>
            <a:ext cx="7642370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cs-CZ" sz="4000" b="1" dirty="0" smtClean="0"/>
              <a:t>ZŠ Pardubice, Staňkova 128</a:t>
            </a:r>
            <a:endParaRPr lang="cs-CZ" sz="4000" b="1" dirty="0"/>
          </a:p>
        </p:txBody>
      </p:sp>
      <p:sp>
        <p:nvSpPr>
          <p:cNvPr id="5" name="Obdélník 4"/>
          <p:cNvSpPr/>
          <p:nvPr/>
        </p:nvSpPr>
        <p:spPr>
          <a:xfrm>
            <a:off x="970957" y="2540808"/>
            <a:ext cx="962476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cs-CZ" sz="4400" b="1" dirty="0" smtClean="0">
              <a:solidFill>
                <a:srgbClr val="005A9E"/>
              </a:solidFill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4400" b="1" dirty="0" smtClean="0">
                <a:solidFill>
                  <a:srgbClr val="005A9E"/>
                </a:solidFill>
              </a:rPr>
              <a:t>Šablony I a jejich realizace</a:t>
            </a:r>
            <a:endParaRPr lang="cs-CZ" sz="4400" b="1" dirty="0">
              <a:solidFill>
                <a:srgbClr val="005A9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78285" y="4833891"/>
            <a:ext cx="6006173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6. 11. 2018 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Hradec Králové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/Pardubice/Liberec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pPr algn="ctr"/>
            <a:r>
              <a:rPr lang="cs-CZ" b="1" dirty="0" smtClean="0">
                <a:solidFill>
                  <a:srgbClr val="0070C0"/>
                </a:solidFill>
              </a:rPr>
              <a:t>II/3.1</a:t>
            </a:r>
            <a:r>
              <a:rPr lang="cs-CZ" b="1" dirty="0" smtClean="0"/>
              <a:t> </a:t>
            </a:r>
            <a:r>
              <a:rPr lang="cs-CZ" b="1" dirty="0">
                <a:solidFill>
                  <a:srgbClr val="0070C0"/>
                </a:solidFill>
              </a:rPr>
              <a:t>Čtenářský klub pro žáky ZŠ </a:t>
            </a: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pPr algn="ctr"/>
            <a:r>
              <a:rPr lang="cs-CZ" b="1" dirty="0">
                <a:solidFill>
                  <a:srgbClr val="0070C0"/>
                </a:solidFill>
              </a:rPr>
              <a:t>II/3.2 Klub zábavné logiky a deskových her pro žáky ZŠ </a:t>
            </a: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pPr algn="ctr"/>
            <a:r>
              <a:rPr lang="cs-CZ" b="1" dirty="0">
                <a:solidFill>
                  <a:srgbClr val="0070C0"/>
                </a:solidFill>
              </a:rPr>
              <a:t>II/3.3 Doučování žáků ZŠ ohrožených školním neúspěchem 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pPr algn="ctr"/>
            <a:r>
              <a:rPr lang="cs-CZ" b="1" dirty="0"/>
              <a:t>II/3.4 Příprava na vyučování žáků ZŠ ohrožených školním neúspěchem 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6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Šablony </a:t>
            </a:r>
            <a:r>
              <a:rPr lang="cs-CZ" sz="4000" b="1" dirty="0" smtClean="0"/>
              <a:t>I - statistika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Čtenářský </a:t>
            </a:r>
            <a:r>
              <a:rPr lang="cs-CZ" b="1" dirty="0"/>
              <a:t>klub pro </a:t>
            </a:r>
            <a:r>
              <a:rPr lang="cs-CZ" b="1" dirty="0" smtClean="0"/>
              <a:t>žáky</a:t>
            </a:r>
            <a:r>
              <a:rPr lang="cs-CZ" b="1" dirty="0" smtClean="0">
                <a:solidFill>
                  <a:srgbClr val="0070C0"/>
                </a:solidFill>
              </a:rPr>
              <a:t> – 31 šablon</a:t>
            </a:r>
          </a:p>
          <a:p>
            <a:pPr marL="0" indent="0" algn="ctr">
              <a:buNone/>
            </a:pPr>
            <a:r>
              <a:rPr lang="cs-CZ" b="1" dirty="0"/>
              <a:t>Klub zábavné logiky a deskových </a:t>
            </a:r>
            <a:r>
              <a:rPr lang="cs-CZ" b="1" dirty="0" smtClean="0"/>
              <a:t>her </a:t>
            </a:r>
            <a:r>
              <a:rPr lang="cs-CZ" b="1" dirty="0" smtClean="0">
                <a:solidFill>
                  <a:srgbClr val="0070C0"/>
                </a:solidFill>
              </a:rPr>
              <a:t>– 10 šablon</a:t>
            </a:r>
          </a:p>
          <a:p>
            <a:pPr marL="0" indent="0" algn="ctr">
              <a:buNone/>
            </a:pPr>
            <a:r>
              <a:rPr lang="cs-CZ" b="1" dirty="0"/>
              <a:t>Doučování žáků ZŠ ohrožených školním </a:t>
            </a:r>
            <a:r>
              <a:rPr lang="cs-CZ" b="1" dirty="0" smtClean="0"/>
              <a:t>neúspěchem </a:t>
            </a:r>
            <a:r>
              <a:rPr lang="cs-CZ" b="1" dirty="0" smtClean="0">
                <a:solidFill>
                  <a:srgbClr val="0070C0"/>
                </a:solidFill>
              </a:rPr>
              <a:t>– 12 šablon</a:t>
            </a:r>
          </a:p>
          <a:p>
            <a:pPr marL="0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70C0"/>
                </a:solidFill>
              </a:rPr>
              <a:t>Zapojeno 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70C0"/>
                </a:solidFill>
              </a:rPr>
              <a:t>17 pedagogů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70C0"/>
                </a:solidFill>
              </a:rPr>
              <a:t>Žáci 1. i 2. stupně ZŠ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tx1">
                  <a:alpha val="49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 - </a:t>
            </a:r>
            <a:r>
              <a:rPr lang="cs-CZ" b="1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rgbClr val="005A9E"/>
                </a:solidFill>
              </a:rPr>
              <a:t>Čtenářské a matematické kluby</a:t>
            </a:r>
          </a:p>
          <a:p>
            <a:pPr marL="0" lvl="0" indent="0" algn="ctr">
              <a:buNone/>
            </a:pPr>
            <a:r>
              <a:rPr lang="cs-CZ" sz="4000" b="1" dirty="0" smtClean="0"/>
              <a:t>Doba schůzky: </a:t>
            </a:r>
            <a:r>
              <a:rPr lang="cs-CZ" sz="4000" b="1" dirty="0"/>
              <a:t>90 </a:t>
            </a:r>
            <a:r>
              <a:rPr lang="cs-CZ" sz="4000" b="1" dirty="0" smtClean="0"/>
              <a:t>minut, minimálně 6 žáků</a:t>
            </a:r>
          </a:p>
          <a:p>
            <a:pPr marL="0" lvl="0" indent="0" algn="ctr">
              <a:buNone/>
            </a:pPr>
            <a:r>
              <a:rPr lang="cs-CZ" sz="4000" b="1" dirty="0"/>
              <a:t>Obecné schéma práce v klubu</a:t>
            </a:r>
            <a:endParaRPr lang="cs-CZ" sz="4000" dirty="0"/>
          </a:p>
          <a:p>
            <a:pPr marL="0" lvl="0" indent="0" algn="ctr">
              <a:buNone/>
            </a:pPr>
            <a:r>
              <a:rPr lang="cs-CZ" sz="4000" dirty="0"/>
              <a:t>Pravidla pro práci v klubu</a:t>
            </a:r>
          </a:p>
          <a:p>
            <a:pPr marL="0" lvl="0" indent="0" algn="ctr">
              <a:buNone/>
            </a:pPr>
            <a:r>
              <a:rPr lang="cs-CZ" sz="4000" dirty="0"/>
              <a:t>Téma schůzky</a:t>
            </a:r>
          </a:p>
          <a:p>
            <a:pPr marL="0" lvl="0" indent="0" algn="ctr">
              <a:buNone/>
            </a:pPr>
            <a:r>
              <a:rPr lang="cs-CZ" sz="4000" dirty="0"/>
              <a:t>Nabídky </a:t>
            </a:r>
            <a:r>
              <a:rPr lang="cs-CZ" sz="4000" dirty="0" smtClean="0"/>
              <a:t>aktivit</a:t>
            </a:r>
            <a:r>
              <a:rPr lang="cs-CZ" sz="4000" dirty="0"/>
              <a:t> </a:t>
            </a:r>
            <a:r>
              <a:rPr lang="cs-CZ" sz="4000" dirty="0" smtClean="0"/>
              <a:t>– motivující, rozvíjející nadání každého žáka</a:t>
            </a:r>
            <a:endParaRPr lang="cs-CZ" sz="4000" dirty="0"/>
          </a:p>
          <a:p>
            <a:pPr marL="0" lvl="0" indent="0" algn="ctr">
              <a:buNone/>
            </a:pPr>
            <a:r>
              <a:rPr lang="cs-CZ" sz="4000" dirty="0"/>
              <a:t>Vlastní práce žáků za vedení pedagoga</a:t>
            </a:r>
          </a:p>
          <a:p>
            <a:pPr marL="0" lvl="0" indent="0" algn="ctr">
              <a:buNone/>
            </a:pPr>
            <a:r>
              <a:rPr lang="cs-CZ" sz="4000" dirty="0"/>
              <a:t>Sdílení zkušeností</a:t>
            </a:r>
          </a:p>
          <a:p>
            <a:pPr marL="0" lvl="0" indent="0" algn="ctr">
              <a:buNone/>
            </a:pPr>
            <a:r>
              <a:rPr lang="cs-CZ" sz="4000" dirty="0"/>
              <a:t>Závěrečné sdílení, co se nám podařilo, na čem potřebujeme dále pracovat</a:t>
            </a:r>
          </a:p>
          <a:p>
            <a:pPr marL="0" lv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 -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rgbClr val="005A9E"/>
                </a:solidFill>
              </a:rPr>
              <a:t>Doučování žáků ohrožených školním neúspěchem</a:t>
            </a:r>
            <a:endParaRPr lang="cs-CZ" sz="3600" b="1" dirty="0">
              <a:solidFill>
                <a:srgbClr val="005A9E"/>
              </a:solidFill>
            </a:endParaRPr>
          </a:p>
          <a:p>
            <a:pPr marL="0" indent="0" algn="ctr">
              <a:buNone/>
            </a:pPr>
            <a:r>
              <a:rPr lang="cs-CZ" b="1" dirty="0"/>
              <a:t>Kritéria školního neúspěchu</a:t>
            </a:r>
            <a:endParaRPr lang="cs-CZ" dirty="0"/>
          </a:p>
          <a:p>
            <a:pPr lvl="0" algn="ctr"/>
            <a:r>
              <a:rPr lang="cs-CZ" dirty="0"/>
              <a:t>nízká motivace ke vzdělávání</a:t>
            </a:r>
          </a:p>
          <a:p>
            <a:pPr lvl="0" algn="ctr"/>
            <a:r>
              <a:rPr lang="cs-CZ" dirty="0"/>
              <a:t>dlouhodobá a opakovaná prospěchová neúspěšnost</a:t>
            </a:r>
          </a:p>
          <a:p>
            <a:pPr lvl="0" algn="ctr"/>
            <a:r>
              <a:rPr lang="cs-CZ" dirty="0"/>
              <a:t>nedůslednost ve školní přípravě</a:t>
            </a:r>
          </a:p>
          <a:p>
            <a:pPr lvl="0" algn="ctr"/>
            <a:r>
              <a:rPr lang="cs-CZ" dirty="0"/>
              <a:t>kázeňské přestupky</a:t>
            </a:r>
          </a:p>
          <a:p>
            <a:pPr lvl="0" algn="ctr"/>
            <a:r>
              <a:rPr lang="cs-CZ" dirty="0"/>
              <a:t>nedůsledné rodičovské vedení</a:t>
            </a:r>
          </a:p>
          <a:p>
            <a:pPr lvl="0" algn="ctr"/>
            <a:r>
              <a:rPr lang="cs-CZ" dirty="0" err="1"/>
              <a:t>sociokulturně</a:t>
            </a:r>
            <a:r>
              <a:rPr lang="cs-CZ" dirty="0"/>
              <a:t> znevýhodněné prostředí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alpha val="54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 -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5A9E"/>
                </a:solidFill>
              </a:rPr>
              <a:t>Doučování žáků ohrožených školním </a:t>
            </a:r>
            <a:r>
              <a:rPr lang="cs-CZ" b="1" dirty="0" smtClean="0">
                <a:solidFill>
                  <a:srgbClr val="005A9E"/>
                </a:solidFill>
              </a:rPr>
              <a:t>neúspěchem</a:t>
            </a:r>
          </a:p>
          <a:p>
            <a:pPr marL="0" indent="0" algn="ctr">
              <a:buNone/>
            </a:pPr>
            <a:r>
              <a:rPr lang="cs-CZ" b="1" dirty="0" smtClean="0"/>
              <a:t>Doba schůzky: 60 minut, minimálně 3 žáci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podpora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ravidelné samostatné </a:t>
            </a:r>
            <a:r>
              <a:rPr lang="cs-CZ" dirty="0"/>
              <a:t>odpolední přípravu </a:t>
            </a:r>
          </a:p>
          <a:p>
            <a:pPr algn="ctr"/>
            <a:r>
              <a:rPr lang="cs-CZ" dirty="0" smtClean="0"/>
              <a:t>zvládnutí </a:t>
            </a:r>
            <a:r>
              <a:rPr lang="cs-CZ" dirty="0"/>
              <a:t>standardů </a:t>
            </a:r>
            <a:r>
              <a:rPr lang="cs-CZ" dirty="0" smtClean="0"/>
              <a:t>RVP ZV  předmětech </a:t>
            </a:r>
          </a:p>
          <a:p>
            <a:pPr marL="0" indent="0" algn="ctr">
              <a:buNone/>
            </a:pPr>
            <a:r>
              <a:rPr lang="cs-CZ" dirty="0" smtClean="0"/>
              <a:t>český </a:t>
            </a:r>
            <a:r>
              <a:rPr lang="cs-CZ" dirty="0"/>
              <a:t>jazyk, matematika a cizí </a:t>
            </a:r>
            <a:r>
              <a:rPr lang="cs-CZ" dirty="0" smtClean="0"/>
              <a:t>jazyk</a:t>
            </a:r>
            <a:r>
              <a:rPr lang="cs-CZ" dirty="0"/>
              <a:t>	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65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 - </a:t>
            </a:r>
            <a:r>
              <a:rPr lang="cs-CZ" b="1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algn="ctr"/>
            <a:r>
              <a:rPr lang="cs-CZ" sz="3200" dirty="0" smtClean="0"/>
              <a:t>Zájem o kluby i doučování včetně 2. stupně ZŠ </a:t>
            </a:r>
          </a:p>
          <a:p>
            <a:pPr algn="ctr"/>
            <a:r>
              <a:rPr lang="cs-CZ" sz="3200" dirty="0" smtClean="0"/>
              <a:t>Kluby rozvíjí potenciál každého účastníka </a:t>
            </a:r>
          </a:p>
          <a:p>
            <a:pPr algn="ctr"/>
            <a:r>
              <a:rPr lang="cs-CZ" sz="3200" dirty="0" smtClean="0"/>
              <a:t>Docházka je bezproblémová </a:t>
            </a:r>
          </a:p>
          <a:p>
            <a:pPr algn="ctr"/>
            <a:r>
              <a:rPr lang="cs-CZ" sz="3200" dirty="0" smtClean="0"/>
              <a:t>Individuální přístup je prioritní</a:t>
            </a:r>
          </a:p>
          <a:p>
            <a:pPr algn="ctr"/>
            <a:r>
              <a:rPr lang="cs-CZ" sz="3200" dirty="0" smtClean="0"/>
              <a:t>Netradiční metody mají své stále uplatnění</a:t>
            </a:r>
          </a:p>
          <a:p>
            <a:pPr algn="ctr"/>
            <a:r>
              <a:rPr lang="cs-CZ" sz="3200" dirty="0" smtClean="0"/>
              <a:t>Nákup pomůcek, knih</a:t>
            </a:r>
          </a:p>
          <a:p>
            <a:pPr algn="ctr"/>
            <a:r>
              <a:rPr lang="cs-CZ" sz="3200" dirty="0" smtClean="0"/>
              <a:t>Nízká administrativa pro vedoucí šablon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480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I - </a:t>
            </a:r>
            <a:r>
              <a:rPr lang="cs-CZ" b="1" dirty="0" smtClean="0"/>
              <a:t>úskalí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sz="3600" dirty="0" smtClean="0"/>
              <a:t>kluby, doučování, zájmové kroužky a činnost ŠD </a:t>
            </a:r>
          </a:p>
          <a:p>
            <a:pPr marL="0" indent="0" algn="ctr">
              <a:buNone/>
            </a:pPr>
            <a:r>
              <a:rPr lang="cs-CZ" sz="3600" dirty="0" smtClean="0"/>
              <a:t>- náročná logistika </a:t>
            </a:r>
          </a:p>
          <a:p>
            <a:pPr algn="ctr"/>
            <a:r>
              <a:rPr lang="cs-CZ" sz="3600" dirty="0"/>
              <a:t>d</a:t>
            </a:r>
            <a:r>
              <a:rPr lang="cs-CZ" sz="3600" dirty="0" smtClean="0"/>
              <a:t>louhodobá nemoc pedagogů – zastupitelnost</a:t>
            </a:r>
          </a:p>
          <a:p>
            <a:pPr algn="ctr"/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65570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b="1" dirty="0" smtClean="0"/>
              <a:t>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005A9E"/>
                </a:solidFill>
              </a:rPr>
              <a:t>o</a:t>
            </a:r>
            <a:r>
              <a:rPr lang="cs-CZ" sz="4000" b="1" dirty="0" smtClean="0">
                <a:solidFill>
                  <a:srgbClr val="005A9E"/>
                </a:solidFill>
              </a:rPr>
              <a:t>d 1.9 2019 - Šablony II</a:t>
            </a:r>
          </a:p>
          <a:p>
            <a:pPr marL="0" indent="0" algn="ctr">
              <a:buNone/>
            </a:pPr>
            <a:r>
              <a:rPr lang="cs-CZ" sz="3200" dirty="0"/>
              <a:t>Personální </a:t>
            </a:r>
            <a:r>
              <a:rPr lang="cs-CZ" sz="3200" dirty="0" smtClean="0"/>
              <a:t>podpora</a:t>
            </a:r>
          </a:p>
          <a:p>
            <a:pPr marL="0" indent="0" algn="ctr">
              <a:buNone/>
            </a:pPr>
            <a:r>
              <a:rPr lang="cs-CZ" sz="3200" dirty="0"/>
              <a:t>Vzdělávání pedagogů v oblasti </a:t>
            </a:r>
            <a:r>
              <a:rPr lang="cs-CZ" sz="3200" dirty="0" smtClean="0"/>
              <a:t>inkluze</a:t>
            </a:r>
          </a:p>
          <a:p>
            <a:pPr marL="0" indent="0" algn="ctr">
              <a:buNone/>
            </a:pPr>
            <a:r>
              <a:rPr lang="cs-CZ" sz="3200" dirty="0"/>
              <a:t>Rozvoj čtenářské a matematické </a:t>
            </a:r>
            <a:r>
              <a:rPr lang="cs-CZ" sz="3200" dirty="0" smtClean="0"/>
              <a:t>gramotnosti</a:t>
            </a:r>
          </a:p>
          <a:p>
            <a:pPr marL="457200" lvl="1" indent="0" algn="ctr">
              <a:buNone/>
            </a:pPr>
            <a:r>
              <a:rPr lang="cs-CZ" sz="3200" dirty="0" smtClean="0"/>
              <a:t>Rozvoj </a:t>
            </a:r>
            <a:r>
              <a:rPr lang="cs-CZ" sz="3200" dirty="0"/>
              <a:t>dovedností v </a:t>
            </a:r>
            <a:r>
              <a:rPr lang="cs-CZ" sz="3200" dirty="0" smtClean="0"/>
              <a:t>ICT</a:t>
            </a:r>
          </a:p>
          <a:p>
            <a:pPr marL="457200" lvl="1" indent="0" algn="ctr">
              <a:buNone/>
            </a:pPr>
            <a:r>
              <a:rPr lang="cs-CZ" sz="3200" dirty="0" smtClean="0"/>
              <a:t>Podpora </a:t>
            </a:r>
            <a:r>
              <a:rPr lang="cs-CZ" sz="3200" dirty="0"/>
              <a:t>osobnostně profesního rozvoje pedagogů (supervize/</a:t>
            </a:r>
            <a:r>
              <a:rPr lang="cs-CZ" sz="3200" dirty="0" err="1"/>
              <a:t>mentoring</a:t>
            </a:r>
            <a:r>
              <a:rPr lang="cs-CZ" sz="3200" dirty="0"/>
              <a:t>/</a:t>
            </a:r>
            <a:r>
              <a:rPr lang="cs-CZ" sz="3200" dirty="0" err="1"/>
              <a:t>koučink</a:t>
            </a:r>
            <a:r>
              <a:rPr lang="cs-CZ" sz="3200" dirty="0"/>
              <a:t>)</a:t>
            </a:r>
          </a:p>
          <a:p>
            <a:pPr marL="0" indent="0" algn="ctr">
              <a:buNone/>
            </a:pPr>
            <a:endParaRPr lang="cs-CZ" sz="4000" b="1" dirty="0">
              <a:solidFill>
                <a:srgbClr val="005A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7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7947681" y="5487085"/>
            <a:ext cx="40671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CZ.02.3.68/0.0/0.0/15_001/0000283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54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Kdo a kým jsem?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912398"/>
              </p:ext>
            </p:extLst>
          </p:nvPr>
        </p:nvGraphicFramePr>
        <p:xfrm>
          <a:off x="1700136" y="1215153"/>
          <a:ext cx="9653663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9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Představení základní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Úplná, na okraji města</a:t>
            </a:r>
          </a:p>
          <a:p>
            <a:pPr algn="ctr"/>
            <a:r>
              <a:rPr lang="cs-CZ" dirty="0"/>
              <a:t>s</a:t>
            </a:r>
            <a:r>
              <a:rPr lang="cs-CZ" dirty="0" smtClean="0"/>
              <a:t> kapacitou 760 žáků plně obsazenou</a:t>
            </a:r>
          </a:p>
          <a:p>
            <a:pPr algn="ctr"/>
            <a:r>
              <a:rPr lang="cs-CZ" dirty="0" smtClean="0"/>
              <a:t>27 tříd</a:t>
            </a:r>
          </a:p>
          <a:p>
            <a:pPr algn="ctr"/>
            <a:r>
              <a:rPr lang="cs-CZ" dirty="0" smtClean="0"/>
              <a:t>10 oddělení školní ŠD</a:t>
            </a:r>
          </a:p>
          <a:p>
            <a:pPr algn="ctr"/>
            <a:r>
              <a:rPr lang="cs-CZ" dirty="0" smtClean="0"/>
              <a:t>85 zaměstnanců včetně 8 OA a 6 PA</a:t>
            </a:r>
          </a:p>
          <a:p>
            <a:pPr algn="ctr"/>
            <a:r>
              <a:rPr lang="cs-CZ" dirty="0" smtClean="0"/>
              <a:t>Školní jídelna</a:t>
            </a:r>
          </a:p>
          <a:p>
            <a:pPr algn="ctr"/>
            <a:r>
              <a:rPr lang="cs-CZ" dirty="0" smtClean="0"/>
              <a:t>Moderní hřiště</a:t>
            </a:r>
          </a:p>
          <a:p>
            <a:pPr algn="ctr"/>
            <a:r>
              <a:rPr lang="cs-CZ" dirty="0" smtClean="0"/>
              <a:t>Odborné učebny v rámci </a:t>
            </a:r>
            <a:r>
              <a:rPr lang="cs-CZ" dirty="0" err="1" smtClean="0"/>
              <a:t>IROPu</a:t>
            </a:r>
            <a:r>
              <a:rPr lang="cs-CZ" dirty="0" smtClean="0"/>
              <a:t>, </a:t>
            </a:r>
            <a:r>
              <a:rPr lang="cs-CZ" sz="2400" dirty="0" smtClean="0"/>
              <a:t>ITI Hradecko – pardubické aglomerace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87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7508" y="38857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Šablony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4000" b="1" dirty="0" smtClean="0">
                <a:latin typeface="+mj-lt"/>
              </a:rPr>
              <a:t>Podpora </a:t>
            </a:r>
            <a:r>
              <a:rPr lang="cs-CZ" sz="4000" b="1" dirty="0">
                <a:latin typeface="+mj-lt"/>
              </a:rPr>
              <a:t>škol formou projektů zjednodušeného vykazování </a:t>
            </a:r>
            <a:endParaRPr lang="cs-CZ" sz="4000" b="1" dirty="0" smtClean="0">
              <a:latin typeface="+mj-lt"/>
            </a:endParaRPr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pl-PL" b="1" dirty="0"/>
              <a:t> </a:t>
            </a:r>
            <a:r>
              <a:rPr lang="pl-PL" sz="4000" b="1" dirty="0" smtClean="0">
                <a:solidFill>
                  <a:srgbClr val="0070C0"/>
                </a:solidFill>
              </a:rPr>
              <a:t>mateřské a základní školy</a:t>
            </a:r>
            <a:endParaRPr lang="cs-CZ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Výstup z dotazníkového šetření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200" dirty="0" smtClean="0"/>
              <a:t>v </a:t>
            </a:r>
            <a:r>
              <a:rPr lang="cs-CZ" sz="3200" dirty="0"/>
              <a:t>rámci projektu MAP OP VVV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Nejhůře </a:t>
            </a:r>
            <a:r>
              <a:rPr lang="cs-CZ" sz="4000" b="1" dirty="0"/>
              <a:t>hodnocená </a:t>
            </a:r>
            <a:r>
              <a:rPr lang="cs-CZ" sz="4000" b="1" dirty="0" smtClean="0"/>
              <a:t>oblast</a:t>
            </a:r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0070C0"/>
                </a:solidFill>
              </a:rPr>
              <a:t>INKLUZIVNÍ </a:t>
            </a:r>
            <a:r>
              <a:rPr lang="cs-CZ" sz="4400" b="1" dirty="0">
                <a:solidFill>
                  <a:srgbClr val="0070C0"/>
                </a:solidFill>
              </a:rPr>
              <a:t>/ SPOLEČNÉ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6826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Výstup z dotazníkového šetření 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dirty="0"/>
              <a:t>v rámci projektu MAP OP VVV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Povinně zvolená šablona</a:t>
            </a:r>
          </a:p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II/1.1 </a:t>
            </a:r>
            <a:r>
              <a:rPr lang="cs-CZ" sz="4000" b="1" dirty="0">
                <a:solidFill>
                  <a:srgbClr val="0070C0"/>
                </a:solidFill>
              </a:rPr>
              <a:t>Školní asistent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</a:t>
            </a:r>
            <a:r>
              <a:rPr lang="cs-CZ" b="1" dirty="0" smtClean="0"/>
              <a:t>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Realizace</a:t>
            </a:r>
          </a:p>
          <a:p>
            <a:pPr marL="0" indent="0" algn="ctr">
              <a:buNone/>
            </a:pPr>
            <a:endParaRPr lang="cs-CZ" sz="4000" dirty="0" smtClean="0"/>
          </a:p>
          <a:p>
            <a:pPr marL="0" indent="0" algn="ctr">
              <a:buNone/>
            </a:pPr>
            <a:r>
              <a:rPr lang="cs-CZ" sz="4000" b="1" dirty="0" smtClean="0"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0070C0"/>
                </a:solidFill>
              </a:rPr>
              <a:t> 1. 9. 2017 - 31. 8. 2019</a:t>
            </a:r>
            <a:endParaRPr lang="cs-CZ" sz="4000" b="1" dirty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Šablony </a:t>
            </a:r>
            <a:r>
              <a:rPr lang="cs-CZ" b="1" dirty="0" smtClean="0"/>
              <a:t>I – záměr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Mise školy: </a:t>
            </a:r>
            <a:r>
              <a:rPr lang="cs-CZ" sz="3200" b="1" dirty="0"/>
              <a:t>Stavíme na výjimečnosti každého </a:t>
            </a:r>
            <a:r>
              <a:rPr lang="cs-CZ" sz="3200" b="1" dirty="0" smtClean="0"/>
              <a:t>žáka</a:t>
            </a:r>
            <a:endParaRPr lang="cs-CZ" sz="3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sz="3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Vize </a:t>
            </a:r>
            <a:r>
              <a:rPr lang="cs-CZ" sz="3200" b="1" dirty="0">
                <a:solidFill>
                  <a:srgbClr val="0070C0"/>
                </a:solidFill>
              </a:rPr>
              <a:t>školy </a:t>
            </a:r>
            <a:endParaRPr lang="cs-CZ" sz="3200" b="1" dirty="0" smtClean="0">
              <a:solidFill>
                <a:srgbClr val="0070C0"/>
              </a:solidFill>
            </a:endParaRPr>
          </a:p>
          <a:p>
            <a:pPr algn="ctr"/>
            <a:r>
              <a:rPr lang="cs-CZ" sz="3200" dirty="0" smtClean="0"/>
              <a:t>Podpora </a:t>
            </a:r>
            <a:r>
              <a:rPr lang="cs-CZ" sz="3200" dirty="0"/>
              <a:t>kvality vzdělání </a:t>
            </a:r>
          </a:p>
          <a:p>
            <a:pPr lvl="0" algn="ctr"/>
            <a:r>
              <a:rPr lang="cs-CZ" sz="3200" dirty="0"/>
              <a:t>Udržet naplněnost </a:t>
            </a:r>
            <a:r>
              <a:rPr lang="cs-CZ" sz="3200" dirty="0" smtClean="0"/>
              <a:t>školy</a:t>
            </a:r>
          </a:p>
          <a:p>
            <a:pPr marL="0" lvl="0" indent="0" algn="ctr">
              <a:buNone/>
            </a:pPr>
            <a:endParaRPr lang="cs-CZ" sz="3200" b="1" dirty="0" smtClean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Společné vzdělávání</a:t>
            </a:r>
          </a:p>
          <a:p>
            <a:pPr marL="0" lvl="0" indent="0" algn="ctr">
              <a:buNone/>
            </a:pPr>
            <a:r>
              <a:rPr lang="cs-CZ" sz="3200" dirty="0" smtClean="0"/>
              <a:t>Podpora žáků se SVP a nadaných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56973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7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Šablony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3600" b="1" dirty="0"/>
              <a:t>Aktivity pro základní školy </a:t>
            </a: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1. </a:t>
            </a:r>
            <a:r>
              <a:rPr lang="cs-CZ" sz="3600" b="1" dirty="0">
                <a:solidFill>
                  <a:srgbClr val="0070C0"/>
                </a:solidFill>
              </a:rPr>
              <a:t>Personální podpora ZŠ </a:t>
            </a:r>
          </a:p>
          <a:p>
            <a:pPr marL="0" indent="0" algn="ctr">
              <a:buNone/>
            </a:pPr>
            <a:r>
              <a:rPr lang="cs-CZ" sz="3600" dirty="0"/>
              <a:t>2. Osobnostně sociální a profesní rozvoj pedagogů ZŠ </a:t>
            </a:r>
          </a:p>
          <a:p>
            <a:pPr marL="0" indent="0" algn="ctr">
              <a:buNone/>
            </a:pPr>
            <a:r>
              <a:rPr lang="cs-CZ" sz="3600" dirty="0"/>
              <a:t>3. </a:t>
            </a:r>
            <a:r>
              <a:rPr lang="cs-CZ" sz="3600" b="1" dirty="0" err="1">
                <a:solidFill>
                  <a:srgbClr val="0070C0"/>
                </a:solidFill>
              </a:rPr>
              <a:t>Extrakurikulární</a:t>
            </a:r>
            <a:r>
              <a:rPr lang="cs-CZ" sz="3600" b="1" dirty="0">
                <a:solidFill>
                  <a:srgbClr val="0070C0"/>
                </a:solidFill>
              </a:rPr>
              <a:t> rozvojové aktivity ZŠ </a:t>
            </a:r>
          </a:p>
          <a:p>
            <a:pPr marL="0" indent="0" algn="ctr">
              <a:buNone/>
            </a:pPr>
            <a:r>
              <a:rPr lang="cs-CZ" sz="3600" dirty="0"/>
              <a:t>4. Spolupráce s rodiči žáků ZŠ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5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4E85CA3D-C4C6-4A0E-BAA5-FE0294B5CA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607DCB-AA97-4493-B5C9-1CB2604295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4636C0-BB81-4B2A-9DED-B23207236FBF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4ed50015-f427-4bca-b79c-7b0ef9a9fc90"/>
    <ds:schemaRef ds:uri="7ffaba63-cadb-4ee0-afcd-3a4a42323a6d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424</Words>
  <Application>Microsoft Office PowerPoint</Application>
  <PresentationFormat>Širokoúhlá obrazovka</PresentationFormat>
  <Paragraphs>125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Prezentace aplikace PowerPoint</vt:lpstr>
      <vt:lpstr>Kdo a kým jsem?</vt:lpstr>
      <vt:lpstr>Představení základní školy</vt:lpstr>
      <vt:lpstr>Šablony I</vt:lpstr>
      <vt:lpstr>Výstup z dotazníkového šetření  v rámci projektu MAP OP VVV </vt:lpstr>
      <vt:lpstr>Výstup z dotazníkového šetření  v rámci projektu MAP OP VVV </vt:lpstr>
      <vt:lpstr>Šablony I </vt:lpstr>
      <vt:lpstr>Šablony I – záměr školy</vt:lpstr>
      <vt:lpstr>Šablony I</vt:lpstr>
      <vt:lpstr>Šablony I</vt:lpstr>
      <vt:lpstr>Šablony I - statistika</vt:lpstr>
      <vt:lpstr>Šablony I - praxe</vt:lpstr>
      <vt:lpstr>Šablony I - praxe</vt:lpstr>
      <vt:lpstr>Šablony I - praxe</vt:lpstr>
      <vt:lpstr>Šablony I - pozitiva</vt:lpstr>
      <vt:lpstr>Šablony I - úskalí</vt:lpstr>
      <vt:lpstr>Šablony  - záměr</vt:lpstr>
      <vt:lpstr>Děkuji za pozornost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Simona Petrásová</cp:lastModifiedBy>
  <cp:revision>35</cp:revision>
  <dcterms:created xsi:type="dcterms:W3CDTF">2017-07-27T07:17:50Z</dcterms:created>
  <dcterms:modified xsi:type="dcterms:W3CDTF">2018-11-05T07:10:47Z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