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8" r:id="rId3"/>
    <p:sldId id="27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9" r:id="rId12"/>
    <p:sldId id="27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logolink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2F8AD-ABE0-4977-9701-5426C4A679A3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3B10C-940B-4849-8503-04FAA16B4B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94867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logolink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FB872-4031-4522-99B6-0F5BEC88AE77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70F9C-1A74-4442-83CB-3CB6B7D5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10470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logolink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870F9C-1A74-4442-83CB-3CB6B7D5108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16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696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6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19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CEA7-4627-4D86-8911-E2D4809F258A}" type="datetime1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08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C84E-180E-4B06-9BF6-9FF659C9A891}" type="datetime1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5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208B-3DD2-42D9-B9B6-AE6F87B5CBBB}" type="datetime1">
              <a:rPr lang="cs-CZ" smtClean="0"/>
              <a:t>13.11.2018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83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88E2-92A9-4D7B-A321-0BA8253471C6}" type="datetime1">
              <a:rPr lang="cs-CZ" smtClean="0"/>
              <a:t>13.11.2018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69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176A-AD9B-4DD5-B8C5-6D73C4C5099F}" type="datetime1">
              <a:rPr lang="cs-CZ" smtClean="0"/>
              <a:t>13.11.2018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80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FCF1-87B3-42C0-9590-2983EF316CED}" type="datetime1">
              <a:rPr lang="cs-CZ" smtClean="0"/>
              <a:t>13.11.2018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56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9724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0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EC0C-3176-462D-8B8D-F1F8F4E652DA}" type="datetime1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FD7D-0EE0-46C5-87CD-BE63C1AD6849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0" y="440871"/>
            <a:ext cx="7439042" cy="12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336574" y="1742555"/>
            <a:ext cx="9144000" cy="2387600"/>
          </a:xfrm>
        </p:spPr>
        <p:txBody>
          <a:bodyPr/>
          <a:lstStyle/>
          <a:p>
            <a:pPr algn="ctr"/>
            <a:r>
              <a:rPr lang="cs-CZ" b="1" dirty="0" smtClean="0"/>
              <a:t>Jak se rozjíždí IKAP ve Středočeském kraji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458789" y="5164183"/>
            <a:ext cx="5361420" cy="1619794"/>
          </a:xfrm>
        </p:spPr>
        <p:txBody>
          <a:bodyPr>
            <a:normAutofit/>
          </a:bodyPr>
          <a:lstStyle/>
          <a:p>
            <a:r>
              <a:rPr lang="cs-CZ" dirty="0" smtClean="0"/>
              <a:t>Konference SRP</a:t>
            </a:r>
          </a:p>
          <a:p>
            <a:r>
              <a:rPr lang="cs-CZ" dirty="0" smtClean="0"/>
              <a:t>19.11.2018</a:t>
            </a:r>
          </a:p>
          <a:p>
            <a:r>
              <a:rPr lang="cs-CZ" dirty="0" smtClean="0"/>
              <a:t>Hotel Svornost, Praha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0"/>
            <a:ext cx="42291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7D416303-4234-40AE-B7A0-5536C6FC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22"/>
          <a:stretch/>
        </p:blipFill>
        <p:spPr>
          <a:xfrm>
            <a:off x="8966781" y="3518263"/>
            <a:ext cx="3112008" cy="32221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835" y="1425157"/>
            <a:ext cx="3892731" cy="1638469"/>
          </a:xfrm>
        </p:spPr>
        <p:txBody>
          <a:bodyPr>
            <a:normAutofit/>
          </a:bodyPr>
          <a:lstStyle/>
          <a:p>
            <a:pPr marL="1073150" indent="-1073150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7  - 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 Podpora 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škol jako Center celoživotního 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45" y="1837084"/>
            <a:ext cx="6306309" cy="44148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600" b="1" dirty="0">
                <a:solidFill>
                  <a:srgbClr val="000000"/>
                </a:solidFill>
              </a:rPr>
              <a:t>Hlavní cíle:</a:t>
            </a:r>
          </a:p>
          <a:p>
            <a:pPr>
              <a:lnSpc>
                <a:spcPct val="100000"/>
              </a:lnSpc>
            </a:pPr>
            <a:r>
              <a:rPr lang="cs-CZ" sz="2600" dirty="0">
                <a:solidFill>
                  <a:srgbClr val="000000"/>
                </a:solidFill>
              </a:rPr>
              <a:t>P</a:t>
            </a:r>
            <a:r>
              <a:rPr lang="cs-CZ" sz="2600" dirty="0" smtClean="0">
                <a:solidFill>
                  <a:srgbClr val="000000"/>
                </a:solidFill>
              </a:rPr>
              <a:t>odpora </a:t>
            </a:r>
            <a:r>
              <a:rPr lang="cs-CZ" sz="2600" dirty="0">
                <a:solidFill>
                  <a:srgbClr val="000000"/>
                </a:solidFill>
              </a:rPr>
              <a:t>školy jako centra dalšího profesního a odborného rozvoje </a:t>
            </a:r>
            <a:r>
              <a:rPr lang="cs-CZ" sz="2600" dirty="0" smtClean="0">
                <a:solidFill>
                  <a:srgbClr val="000000"/>
                </a:solidFill>
              </a:rPr>
              <a:t>– jak na rekvalifikace </a:t>
            </a:r>
            <a:r>
              <a:rPr lang="cs-CZ" sz="2600" dirty="0">
                <a:solidFill>
                  <a:srgbClr val="000000"/>
                </a:solidFill>
              </a:rPr>
              <a:t>a profesních </a:t>
            </a:r>
            <a:r>
              <a:rPr lang="cs-CZ" sz="2600" dirty="0" smtClean="0">
                <a:solidFill>
                  <a:srgbClr val="000000"/>
                </a:solidFill>
              </a:rPr>
              <a:t>kvalifikace</a:t>
            </a:r>
            <a:endParaRPr lang="cs-CZ" sz="26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600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600" b="1" dirty="0">
                <a:solidFill>
                  <a:srgbClr val="000000"/>
                </a:solidFill>
              </a:rPr>
              <a:t>Nosné výstupy:</a:t>
            </a:r>
          </a:p>
          <a:p>
            <a:pPr lvl="0">
              <a:lnSpc>
                <a:spcPct val="100000"/>
              </a:lnSpc>
            </a:pPr>
            <a:r>
              <a:rPr lang="cs-CZ" sz="2600" dirty="0" smtClean="0">
                <a:solidFill>
                  <a:srgbClr val="000000"/>
                </a:solidFill>
              </a:rPr>
              <a:t>Centrum </a:t>
            </a:r>
            <a:r>
              <a:rPr lang="cs-CZ" sz="2600" dirty="0">
                <a:solidFill>
                  <a:srgbClr val="000000"/>
                </a:solidFill>
              </a:rPr>
              <a:t>pro podporu škol jako Center celoživotního učení</a:t>
            </a:r>
          </a:p>
          <a:p>
            <a:pPr lvl="0">
              <a:lnSpc>
                <a:spcPct val="100000"/>
              </a:lnSpc>
            </a:pPr>
            <a:r>
              <a:rPr lang="cs-CZ" sz="2600" dirty="0">
                <a:solidFill>
                  <a:srgbClr val="000000"/>
                </a:solidFill>
              </a:rPr>
              <a:t>Informační a metodické materiály na portálu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6581" y="2762478"/>
            <a:ext cx="3656581" cy="391078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>
            <a:spLocks noGrp="1"/>
          </p:cNvSpPr>
          <p:nvPr>
            <p:ph type="body" idx="1"/>
          </p:nvPr>
        </p:nvSpPr>
        <p:spPr>
          <a:xfrm>
            <a:off x="825718" y="1772784"/>
            <a:ext cx="6306309" cy="363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dirty="0">
                <a:solidFill>
                  <a:srgbClr val="000000"/>
                </a:solidFill>
              </a:rPr>
              <a:t>Hlavní cíle: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 smtClean="0">
                <a:solidFill>
                  <a:srgbClr val="000000"/>
                </a:solidFill>
              </a:rPr>
              <a:t>Ustanovení </a:t>
            </a:r>
            <a:r>
              <a:rPr lang="cs-CZ" sz="2400" dirty="0">
                <a:solidFill>
                  <a:srgbClr val="000000"/>
                </a:solidFill>
              </a:rPr>
              <a:t>centra metodické podpory pro kariérové </a:t>
            </a:r>
            <a:r>
              <a:rPr lang="cs-CZ" sz="2400" dirty="0" smtClean="0">
                <a:solidFill>
                  <a:srgbClr val="000000"/>
                </a:solidFill>
              </a:rPr>
              <a:t>poradenství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 smtClean="0">
                <a:solidFill>
                  <a:srgbClr val="000000"/>
                </a:solidFill>
              </a:rPr>
              <a:t>Vytvoření sítě spolupracujících poskytovatelů kariérového poradenství</a:t>
            </a:r>
            <a:endParaRPr sz="24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4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dirty="0" smtClean="0">
                <a:solidFill>
                  <a:srgbClr val="000000"/>
                </a:solidFill>
              </a:rPr>
              <a:t>Nosné </a:t>
            </a:r>
            <a:r>
              <a:rPr lang="cs-CZ" sz="2400" b="1" dirty="0">
                <a:solidFill>
                  <a:srgbClr val="000000"/>
                </a:solidFill>
              </a:rPr>
              <a:t>výstupy: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C</a:t>
            </a:r>
            <a:r>
              <a:rPr lang="cs-CZ" sz="2400" dirty="0" smtClean="0">
                <a:solidFill>
                  <a:srgbClr val="000000"/>
                </a:solidFill>
              </a:rPr>
              <a:t>entrum </a:t>
            </a:r>
            <a:r>
              <a:rPr lang="cs-CZ" sz="2400" dirty="0">
                <a:solidFill>
                  <a:srgbClr val="000000"/>
                </a:solidFill>
              </a:rPr>
              <a:t>metodické podpory pro kariérové poradenství,</a:t>
            </a:r>
            <a:endParaRPr sz="2400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M</a:t>
            </a:r>
            <a:r>
              <a:rPr lang="cs-CZ" sz="2400" dirty="0" smtClean="0">
                <a:solidFill>
                  <a:srgbClr val="000000"/>
                </a:solidFill>
              </a:rPr>
              <a:t>etodická </a:t>
            </a:r>
            <a:r>
              <a:rPr lang="cs-CZ" sz="2400" dirty="0">
                <a:solidFill>
                  <a:srgbClr val="000000"/>
                </a:solidFill>
              </a:rPr>
              <a:t>podpora kariérového poradenství</a:t>
            </a:r>
            <a:endParaRPr sz="2400" dirty="0"/>
          </a:p>
          <a:p>
            <a:pPr marL="228600" lvl="0" indent="-114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431" y="1233569"/>
            <a:ext cx="3892731" cy="1638469"/>
          </a:xfrm>
        </p:spPr>
        <p:txBody>
          <a:bodyPr>
            <a:normAutofit/>
          </a:bodyPr>
          <a:lstStyle/>
          <a:p>
            <a:pPr marL="1073150" indent="-1073150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8  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 Kariérové poradenství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title"/>
          </p:nvPr>
        </p:nvSpPr>
        <p:spPr>
          <a:xfrm>
            <a:off x="1352970" y="1636420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cs-CZ" sz="51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IKAP-SPOLU TO ZVLÁDNEME ☺</a:t>
            </a:r>
            <a:endParaRPr sz="5100" b="0" i="0" u="none" strike="noStrike" cap="none" dirty="0">
              <a:solidFill>
                <a:schemeClr val="accent6">
                  <a:lumMod val="75000"/>
                </a:schemeClr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52" name="Google Shape;252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5250" y="2492826"/>
            <a:ext cx="5278470" cy="4301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724989" y="2052048"/>
            <a:ext cx="7478486" cy="4351338"/>
          </a:xfrm>
        </p:spPr>
        <p:txBody>
          <a:bodyPr/>
          <a:lstStyle/>
          <a:p>
            <a:pPr marL="2333625" indent="-2333625">
              <a:buNone/>
            </a:pPr>
            <a:r>
              <a:rPr lang="cs-CZ" dirty="0" smtClean="0"/>
              <a:t>Název projektu: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70C0"/>
                </a:solidFill>
              </a:rPr>
              <a:t>Implementace Krajského akčního plánu Středočeského kraje</a:t>
            </a:r>
          </a:p>
          <a:p>
            <a:pPr marL="0" indent="0">
              <a:buNone/>
            </a:pPr>
            <a:r>
              <a:rPr lang="cs-CZ" dirty="0" smtClean="0"/>
              <a:t>Zkrácený název projektu: </a:t>
            </a:r>
            <a:r>
              <a:rPr lang="cs-CZ" b="1" dirty="0" smtClean="0">
                <a:solidFill>
                  <a:srgbClr val="0070C0"/>
                </a:solidFill>
              </a:rPr>
              <a:t>IKAP</a:t>
            </a:r>
          </a:p>
          <a:p>
            <a:pPr marL="0" indent="0">
              <a:buNone/>
            </a:pPr>
            <a:r>
              <a:rPr lang="cs-CZ" dirty="0" smtClean="0"/>
              <a:t>Registrační č. projektu: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70C0"/>
                </a:solidFill>
              </a:rPr>
              <a:t>CZ.02.3.68/0.0/0.0/16_034/0008655</a:t>
            </a:r>
          </a:p>
          <a:p>
            <a:pPr marL="0" indent="0">
              <a:buNone/>
            </a:pPr>
            <a:r>
              <a:rPr lang="cs-CZ" dirty="0" smtClean="0"/>
              <a:t>Období realizace: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70C0"/>
                </a:solidFill>
              </a:rPr>
              <a:t>1. 4. 2018 – 31. 3. 2020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44" y="2473234"/>
            <a:ext cx="4644879" cy="43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0070C0"/>
                </a:solidFill>
              </a:rPr>
              <a:t>Zapojené subjekty:</a:t>
            </a:r>
          </a:p>
          <a:p>
            <a:pPr marL="0" indent="0">
              <a:buNone/>
            </a:pPr>
            <a:endParaRPr lang="cs-CZ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Partneři s finanční účastí:</a:t>
            </a:r>
          </a:p>
          <a:p>
            <a:pPr lvl="0"/>
            <a:r>
              <a:rPr lang="cs-CZ" dirty="0"/>
              <a:t>15 středních škol zřízených Středočeským krajem</a:t>
            </a:r>
          </a:p>
          <a:p>
            <a:pPr lvl="0"/>
            <a:r>
              <a:rPr lang="cs-CZ" dirty="0"/>
              <a:t>Vzdělávací institut Středočeského kraje</a:t>
            </a:r>
          </a:p>
          <a:p>
            <a:pPr lvl="0"/>
            <a:r>
              <a:rPr lang="cs-CZ" dirty="0"/>
              <a:t>Pedagogicko-psychologická poradna Středočeského kraje</a:t>
            </a:r>
          </a:p>
          <a:p>
            <a:pPr lvl="0"/>
            <a:r>
              <a:rPr lang="cs-CZ" dirty="0"/>
              <a:t>Středočeské inovační centrum</a:t>
            </a:r>
          </a:p>
          <a:p>
            <a:pPr lvl="0"/>
            <a:r>
              <a:rPr lang="cs-CZ" dirty="0"/>
              <a:t>Výzkumný ústav pro podnikání a inovace</a:t>
            </a:r>
          </a:p>
          <a:p>
            <a:pPr lvl="0"/>
            <a:r>
              <a:rPr lang="cs-CZ" dirty="0"/>
              <a:t>Krajská hospodářská komora Střední </a:t>
            </a:r>
            <a:r>
              <a:rPr lang="cs-CZ" dirty="0" smtClean="0"/>
              <a:t>Čechy</a:t>
            </a:r>
          </a:p>
          <a:p>
            <a:pPr marL="0" lvl="0" indent="0">
              <a:buNone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Spolupracující subjekty: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cs-CZ" dirty="0"/>
              <a:t>28 </a:t>
            </a:r>
            <a:r>
              <a:rPr lang="cs-CZ" dirty="0" smtClean="0"/>
              <a:t>středních </a:t>
            </a:r>
            <a:r>
              <a:rPr lang="cs-CZ" dirty="0"/>
              <a:t>škol, které se účastní rozvojových </a:t>
            </a:r>
            <a:r>
              <a:rPr lang="cs-CZ" dirty="0" smtClean="0"/>
              <a:t>aktivit</a:t>
            </a:r>
            <a:endParaRPr lang="cs-CZ" dirty="0"/>
          </a:p>
          <a:p>
            <a:pPr marL="0" indent="0">
              <a:buNone/>
            </a:pPr>
            <a:endParaRPr lang="cs-CZ" b="1" dirty="0" smtClean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12" y="4454978"/>
            <a:ext cx="33242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C613D89-0281-4E59-ACCA-FBB715F0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75" y="3871329"/>
            <a:ext cx="3656581" cy="265102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689" y="1580377"/>
            <a:ext cx="4906265" cy="1265511"/>
          </a:xfrm>
        </p:spPr>
        <p:txBody>
          <a:bodyPr>
            <a:normAutofit/>
          </a:bodyPr>
          <a:lstStyle/>
          <a:p>
            <a:pPr marL="893763" indent="-893763" defTabSz="2065338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1 - Podpora čtenářské a   matematické gramotnosti žáků 2. st. ZŠ a žáků SŠ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45" y="1812539"/>
            <a:ext cx="6306309" cy="498306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600" b="1" dirty="0" smtClean="0">
                <a:solidFill>
                  <a:srgbClr val="000000"/>
                </a:solidFill>
              </a:rPr>
              <a:t>Hlavní cíle:</a:t>
            </a:r>
            <a:endParaRPr lang="cs-CZ" sz="1600" b="1" dirty="0">
              <a:solidFill>
                <a:srgbClr val="000000"/>
              </a:solidFill>
            </a:endParaRPr>
          </a:p>
          <a:p>
            <a:pPr marL="457200" lvl="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600" dirty="0">
                <a:solidFill>
                  <a:srgbClr val="000000"/>
                </a:solidFill>
              </a:rPr>
              <a:t>rozšířit kompetence pedagogických pracovníků v oblasti zvyšování čtenářské a matematické gramotnosti žáků</a:t>
            </a:r>
            <a:r>
              <a:rPr lang="cs-CZ" sz="1600" dirty="0" smtClean="0">
                <a:solidFill>
                  <a:srgbClr val="000000"/>
                </a:solidFill>
              </a:rPr>
              <a:t>, </a:t>
            </a:r>
            <a:r>
              <a:rPr lang="cs-CZ" sz="1600" dirty="0">
                <a:solidFill>
                  <a:srgbClr val="000000"/>
                </a:solidFill>
              </a:rPr>
              <a:t>pedagogy MŠ, ZŠ a SŠ za účelem výměny zkušeností – PP SŠ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600" dirty="0">
                <a:solidFill>
                  <a:srgbClr val="000000"/>
                </a:solidFill>
              </a:rPr>
              <a:t>vytvořit dlouhodobý systematický rámec podpory </a:t>
            </a:r>
            <a:r>
              <a:rPr lang="cs-CZ" sz="1600" dirty="0" smtClean="0">
                <a:solidFill>
                  <a:srgbClr val="000000"/>
                </a:solidFill>
              </a:rPr>
              <a:t> základních </a:t>
            </a:r>
            <a:r>
              <a:rPr lang="cs-CZ" sz="1600" dirty="0">
                <a:solidFill>
                  <a:srgbClr val="000000"/>
                </a:solidFill>
              </a:rPr>
              <a:t>škol a jejich pedagogů v rozvoji čtenářské gramotnosti žáků – PP ZŠ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600" dirty="0">
                <a:solidFill>
                  <a:srgbClr val="000000"/>
                </a:solidFill>
              </a:rPr>
              <a:t>posílit kompetence pedagogických pracovníků v oblasti podpory čtenářské a matematické gramotnosti žáků gymnázií – PP A STUDENTI GYMNÁZIÍ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6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 smtClean="0">
                <a:solidFill>
                  <a:srgbClr val="000000"/>
                </a:solidFill>
              </a:rPr>
              <a:t>Nosné výstupy</a:t>
            </a:r>
            <a:r>
              <a:rPr lang="cs-CZ" sz="1600" b="1" dirty="0">
                <a:solidFill>
                  <a:srgbClr val="000000"/>
                </a:solidFill>
              </a:rPr>
              <a:t>: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600" dirty="0">
                <a:solidFill>
                  <a:srgbClr val="000000"/>
                </a:solidFill>
              </a:rPr>
              <a:t>Kompendium dobré praxe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600" dirty="0" smtClean="0">
                <a:solidFill>
                  <a:srgbClr val="000000"/>
                </a:solidFill>
              </a:rPr>
              <a:t>Metodika a pilot rozvoje gramotnosti</a:t>
            </a:r>
            <a:endParaRPr lang="cs-CZ" sz="16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endParaRPr lang="cs-CZ" sz="14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endParaRPr lang="cs-CZ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9CF47116-8C59-47D8-8A52-A5460BEB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953" y="2846035"/>
            <a:ext cx="3656581" cy="36565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43" y="1373029"/>
            <a:ext cx="4711337" cy="1638469"/>
          </a:xfrm>
        </p:spPr>
        <p:txBody>
          <a:bodyPr>
            <a:normAutofit/>
          </a:bodyPr>
          <a:lstStyle/>
          <a:p>
            <a:pPr marL="982663" indent="-982663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2 - Podpora ICT kompetencí a rozvoj výuky cizích jazyků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676224"/>
            <a:ext cx="6306309" cy="49408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000000"/>
                </a:solidFill>
              </a:rPr>
              <a:t>Hlavní cíle: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800" dirty="0" smtClean="0">
                <a:solidFill>
                  <a:srgbClr val="000000"/>
                </a:solidFill>
              </a:rPr>
              <a:t>Podpora </a:t>
            </a:r>
            <a:r>
              <a:rPr lang="cs-CZ" sz="1800" dirty="0">
                <a:solidFill>
                  <a:srgbClr val="000000"/>
                </a:solidFill>
              </a:rPr>
              <a:t>ICT kompetencí pedagogických pracovníků, včetně dovybavení škol IT technikou u spolupracujících subjektů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800" dirty="0">
                <a:solidFill>
                  <a:srgbClr val="000000"/>
                </a:solidFill>
              </a:rPr>
              <a:t>Podpora ICT kompetencí na partnerských školách, včetně dovybavení škol IT technikou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lphaUcPeriod"/>
            </a:pPr>
            <a:r>
              <a:rPr lang="cs-CZ" sz="1800" dirty="0">
                <a:solidFill>
                  <a:srgbClr val="000000"/>
                </a:solidFill>
              </a:rPr>
              <a:t>Rozvoj kompetencí pedagogických pracovníků v oblasti výuky cizích jazyků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000000"/>
                </a:solidFill>
              </a:rPr>
              <a:t>Nosné výstupy: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solidFill>
                  <a:srgbClr val="000000"/>
                </a:solidFill>
              </a:rPr>
              <a:t>Kompendium dobré praxe</a:t>
            </a:r>
          </a:p>
          <a:p>
            <a:pPr lvl="0">
              <a:lnSpc>
                <a:spcPct val="100000"/>
              </a:lnSpc>
            </a:pPr>
            <a:r>
              <a:rPr lang="cs-CZ" sz="1800" dirty="0" smtClean="0">
                <a:solidFill>
                  <a:srgbClr val="000000"/>
                </a:solidFill>
              </a:rPr>
              <a:t>Výukové </a:t>
            </a:r>
            <a:r>
              <a:rPr lang="cs-CZ" sz="1800" dirty="0">
                <a:solidFill>
                  <a:srgbClr val="000000"/>
                </a:solidFill>
              </a:rPr>
              <a:t>a podpůrné </a:t>
            </a:r>
            <a:r>
              <a:rPr lang="cs-CZ" sz="1800" dirty="0" smtClean="0">
                <a:solidFill>
                  <a:srgbClr val="000000"/>
                </a:solidFill>
              </a:rPr>
              <a:t>materiály na portál</a:t>
            </a:r>
          </a:p>
          <a:p>
            <a:pPr lvl="0">
              <a:lnSpc>
                <a:spcPct val="100000"/>
              </a:lnSpc>
            </a:pPr>
            <a:r>
              <a:rPr lang="cs-CZ" sz="1800" dirty="0" err="1" smtClean="0">
                <a:solidFill>
                  <a:srgbClr val="000000"/>
                </a:solidFill>
              </a:rPr>
              <a:t>Cloud</a:t>
            </a:r>
            <a:r>
              <a:rPr lang="cs-CZ" sz="1800" dirty="0" smtClean="0">
                <a:solidFill>
                  <a:srgbClr val="000000"/>
                </a:solidFill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</a:rPr>
              <a:t>Computering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>
                <a:solidFill>
                  <a:srgbClr val="000000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endParaRPr lang="cs-CZ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82BD3CB-9C57-40DF-BADD-AC1CFB1D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36" y="2726514"/>
            <a:ext cx="3305189" cy="41314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806" y="1477408"/>
            <a:ext cx="5460274" cy="1118027"/>
          </a:xfrm>
        </p:spPr>
        <p:txBody>
          <a:bodyPr>
            <a:normAutofit/>
          </a:bodyPr>
          <a:lstStyle/>
          <a:p>
            <a:pPr marL="984250" indent="-984250" defTabSz="984250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3 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- Podpora polytechnického   vzdělávání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45" y="1602658"/>
            <a:ext cx="6306309" cy="49849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000000"/>
                </a:solidFill>
              </a:rPr>
              <a:t>Hlavní cíle:</a:t>
            </a:r>
          </a:p>
          <a:p>
            <a:pPr lvl="0">
              <a:lnSpc>
                <a:spcPct val="100000"/>
              </a:lnSpc>
            </a:pPr>
            <a:r>
              <a:rPr lang="cs-CZ" sz="1800" dirty="0" smtClean="0">
                <a:solidFill>
                  <a:srgbClr val="000000"/>
                </a:solidFill>
              </a:rPr>
              <a:t>Orientace </a:t>
            </a:r>
            <a:r>
              <a:rPr lang="cs-CZ" sz="1800" dirty="0">
                <a:solidFill>
                  <a:srgbClr val="000000"/>
                </a:solidFill>
              </a:rPr>
              <a:t>žáků MŠ a ZŠ na obory v oblasti přírodovědy a techniky</a:t>
            </a:r>
          </a:p>
          <a:p>
            <a:pPr lvl="0">
              <a:lnSpc>
                <a:spcPct val="100000"/>
              </a:lnSpc>
            </a:pPr>
            <a:r>
              <a:rPr lang="cs-CZ" sz="1800" dirty="0">
                <a:solidFill>
                  <a:srgbClr val="000000"/>
                </a:solidFill>
              </a:rPr>
              <a:t>Rozvoj kompetencí pedagogů v polytechnickém vzdělávání</a:t>
            </a:r>
          </a:p>
          <a:p>
            <a:pPr lvl="0">
              <a:lnSpc>
                <a:spcPct val="100000"/>
              </a:lnSpc>
            </a:pPr>
            <a:r>
              <a:rPr lang="cs-CZ" sz="1800" dirty="0" smtClean="0">
                <a:solidFill>
                  <a:srgbClr val="000000"/>
                </a:solidFill>
              </a:rPr>
              <a:t>Rozvoj </a:t>
            </a:r>
            <a:r>
              <a:rPr lang="cs-CZ" sz="1800" dirty="0">
                <a:solidFill>
                  <a:srgbClr val="000000"/>
                </a:solidFill>
              </a:rPr>
              <a:t>přístrojového a dalšího vybavení odborných učeben, laboratoří apod</a:t>
            </a:r>
            <a:r>
              <a:rPr lang="cs-CZ" sz="1800" dirty="0" smtClean="0">
                <a:solidFill>
                  <a:srgbClr val="000000"/>
                </a:solidFill>
              </a:rPr>
              <a:t>.</a:t>
            </a:r>
          </a:p>
          <a:p>
            <a:pPr lvl="0">
              <a:lnSpc>
                <a:spcPct val="100000"/>
              </a:lnSpc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000000"/>
                </a:solidFill>
              </a:rPr>
              <a:t>Nosné výstupy:</a:t>
            </a:r>
          </a:p>
          <a:p>
            <a:pPr lvl="0">
              <a:lnSpc>
                <a:spcPct val="100000"/>
              </a:lnSpc>
            </a:pPr>
            <a:r>
              <a:rPr lang="cs-CZ" sz="1800" dirty="0">
                <a:solidFill>
                  <a:srgbClr val="000000"/>
                </a:solidFill>
              </a:rPr>
              <a:t>Kompendium dobré praxe</a:t>
            </a:r>
          </a:p>
          <a:p>
            <a:pPr lvl="0">
              <a:lnSpc>
                <a:spcPct val="100000"/>
              </a:lnSpc>
            </a:pPr>
            <a:r>
              <a:rPr lang="cs-CZ" sz="1800" dirty="0" smtClean="0">
                <a:solidFill>
                  <a:srgbClr val="000000"/>
                </a:solidFill>
              </a:rPr>
              <a:t>Výukové a </a:t>
            </a:r>
            <a:r>
              <a:rPr lang="cs-CZ" sz="1800" dirty="0">
                <a:solidFill>
                  <a:srgbClr val="000000"/>
                </a:solidFill>
              </a:rPr>
              <a:t>informační materiály na portál</a:t>
            </a:r>
          </a:p>
          <a:p>
            <a:pPr lvl="0">
              <a:lnSpc>
                <a:spcPct val="100000"/>
              </a:lnSpc>
            </a:pPr>
            <a:endParaRPr lang="cs-CZ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166BF185-BF62-444E-95CE-1ED24CBF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29" y="3544298"/>
            <a:ext cx="2345654" cy="33137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474" y="1454312"/>
            <a:ext cx="4270845" cy="1638469"/>
          </a:xfrm>
        </p:spPr>
        <p:txBody>
          <a:bodyPr>
            <a:normAutofit/>
          </a:bodyPr>
          <a:lstStyle/>
          <a:p>
            <a:pPr marL="1073150" indent="-1073150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4 -  Podpora kompetencí k 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 podnikavosti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, iniciativě a kreativitě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43" y="1454312"/>
            <a:ext cx="6343512" cy="53079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600" b="1" dirty="0">
                <a:solidFill>
                  <a:srgbClr val="000000"/>
                </a:solidFill>
              </a:rPr>
              <a:t>Hlavní cíle:</a:t>
            </a: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Zprostředkování praktických </a:t>
            </a:r>
            <a:r>
              <a:rPr lang="cs-CZ" sz="1600" dirty="0">
                <a:solidFill>
                  <a:srgbClr val="000000"/>
                </a:solidFill>
              </a:rPr>
              <a:t>zkušenosti s podnikáním žákům SŠ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R</a:t>
            </a:r>
            <a:r>
              <a:rPr lang="cs-CZ" sz="1600" dirty="0" smtClean="0">
                <a:solidFill>
                  <a:srgbClr val="000000"/>
                </a:solidFill>
              </a:rPr>
              <a:t>ozvoj kompetencí </a:t>
            </a:r>
            <a:r>
              <a:rPr lang="cs-CZ" sz="1600" dirty="0">
                <a:solidFill>
                  <a:srgbClr val="000000"/>
                </a:solidFill>
              </a:rPr>
              <a:t>učitelů </a:t>
            </a:r>
            <a:r>
              <a:rPr lang="cs-CZ" sz="1600" dirty="0" smtClean="0">
                <a:solidFill>
                  <a:srgbClr val="000000"/>
                </a:solidFill>
              </a:rPr>
              <a:t>v oblasti kreativity a podnikavosti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Podpora </a:t>
            </a:r>
            <a:r>
              <a:rPr lang="cs-CZ" sz="1600" dirty="0">
                <a:solidFill>
                  <a:srgbClr val="000000"/>
                </a:solidFill>
              </a:rPr>
              <a:t>zájmu žáků o vědu a výzkum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>
                <a:solidFill>
                  <a:srgbClr val="000000"/>
                </a:solidFill>
              </a:rPr>
              <a:t>Nosné výstupy: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Kompendium dobré praxe</a:t>
            </a: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E-</a:t>
            </a:r>
            <a:r>
              <a:rPr lang="cs-CZ" sz="1600" dirty="0" err="1" smtClean="0">
                <a:solidFill>
                  <a:srgbClr val="000000"/>
                </a:solidFill>
              </a:rPr>
              <a:t>learningové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kurzy pro </a:t>
            </a:r>
            <a:r>
              <a:rPr lang="cs-CZ" sz="1600" dirty="0" smtClean="0">
                <a:solidFill>
                  <a:srgbClr val="000000"/>
                </a:solidFill>
              </a:rPr>
              <a:t>pedagogy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Ž</a:t>
            </a:r>
            <a:r>
              <a:rPr lang="cs-CZ" sz="1600" dirty="0" smtClean="0">
                <a:solidFill>
                  <a:srgbClr val="000000"/>
                </a:solidFill>
              </a:rPr>
              <a:t>ákovské </a:t>
            </a:r>
            <a:r>
              <a:rPr lang="cs-CZ" sz="1600" dirty="0">
                <a:solidFill>
                  <a:srgbClr val="000000"/>
                </a:solidFill>
              </a:rPr>
              <a:t>projekty, soutěže</a:t>
            </a: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„Dovednostní </a:t>
            </a:r>
            <a:r>
              <a:rPr lang="cs-CZ" sz="1600" dirty="0">
                <a:solidFill>
                  <a:srgbClr val="000000"/>
                </a:solidFill>
              </a:rPr>
              <a:t>tour Středočeským </a:t>
            </a:r>
            <a:r>
              <a:rPr lang="cs-CZ" sz="1600" dirty="0" smtClean="0">
                <a:solidFill>
                  <a:srgbClr val="000000"/>
                </a:solidFill>
              </a:rPr>
              <a:t>krajem“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F</a:t>
            </a:r>
            <a:r>
              <a:rPr lang="cs-CZ" sz="1600" dirty="0" smtClean="0">
                <a:solidFill>
                  <a:srgbClr val="000000"/>
                </a:solidFill>
              </a:rPr>
              <a:t>iktivní </a:t>
            </a:r>
            <a:r>
              <a:rPr lang="cs-CZ" sz="1600" dirty="0">
                <a:solidFill>
                  <a:srgbClr val="000000"/>
                </a:solidFill>
              </a:rPr>
              <a:t>firma (proškolení pedagogů škol a pilotní odzkoušení programu na školách)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89" y="1380601"/>
            <a:ext cx="5213611" cy="1638469"/>
          </a:xfrm>
        </p:spPr>
        <p:txBody>
          <a:bodyPr>
            <a:normAutofit/>
          </a:bodyPr>
          <a:lstStyle/>
          <a:p>
            <a:pPr marL="1073150" indent="-1073150"/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5 -  Podpora odborného vzdělávání včetně spolupráce škol a zaměstnavatelů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45" y="2123100"/>
            <a:ext cx="6832611" cy="47349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600" b="1" dirty="0">
                <a:solidFill>
                  <a:srgbClr val="000000"/>
                </a:solidFill>
              </a:rPr>
              <a:t>Hlavní cíle:</a:t>
            </a: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Posílení </a:t>
            </a:r>
            <a:r>
              <a:rPr lang="cs-CZ" sz="1600" dirty="0">
                <a:solidFill>
                  <a:srgbClr val="000000"/>
                </a:solidFill>
              </a:rPr>
              <a:t>kompetencí pedagogů SOU, SOŠ a </a:t>
            </a:r>
            <a:r>
              <a:rPr lang="cs-CZ" sz="1600" dirty="0" smtClean="0">
                <a:solidFill>
                  <a:srgbClr val="000000"/>
                </a:solidFill>
              </a:rPr>
              <a:t>VOŠ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Rozvinutí spolupráce se zaměstnavateli a rozšíření této spolupráce na další </a:t>
            </a:r>
            <a:r>
              <a:rPr lang="cs-CZ" sz="1600" dirty="0" smtClean="0">
                <a:solidFill>
                  <a:srgbClr val="000000"/>
                </a:solidFill>
              </a:rPr>
              <a:t>subjekty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Orientace výuky na </a:t>
            </a:r>
            <a:r>
              <a:rPr lang="cs-CZ" sz="1600" dirty="0" smtClean="0">
                <a:solidFill>
                  <a:srgbClr val="000000"/>
                </a:solidFill>
              </a:rPr>
              <a:t>praxi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Podpora a propagace odborného vzdělávání u dětí a </a:t>
            </a:r>
            <a:r>
              <a:rPr lang="cs-CZ" sz="1600" dirty="0" smtClean="0">
                <a:solidFill>
                  <a:srgbClr val="000000"/>
                </a:solidFill>
              </a:rPr>
              <a:t>rodičů</a:t>
            </a:r>
            <a:endParaRPr lang="cs-CZ" sz="16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>
                <a:solidFill>
                  <a:srgbClr val="000000"/>
                </a:solidFill>
              </a:rPr>
              <a:t>Nosné výstupy: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Kompendium dobré praxe</a:t>
            </a: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Výukové </a:t>
            </a:r>
            <a:r>
              <a:rPr lang="cs-CZ" sz="1600" dirty="0">
                <a:solidFill>
                  <a:srgbClr val="000000"/>
                </a:solidFill>
              </a:rPr>
              <a:t>a informační materiály pro vzdělávání </a:t>
            </a:r>
            <a:r>
              <a:rPr lang="cs-CZ" sz="1600" dirty="0" smtClean="0">
                <a:solidFill>
                  <a:srgbClr val="000000"/>
                </a:solidFill>
              </a:rPr>
              <a:t>pedagogů </a:t>
            </a:r>
            <a:r>
              <a:rPr lang="cs-CZ" sz="1600" dirty="0">
                <a:solidFill>
                  <a:srgbClr val="000000"/>
                </a:solidFill>
              </a:rPr>
              <a:t>na </a:t>
            </a:r>
            <a:r>
              <a:rPr lang="cs-CZ" sz="1600" dirty="0" smtClean="0">
                <a:solidFill>
                  <a:srgbClr val="000000"/>
                </a:solidFill>
              </a:rPr>
              <a:t>portál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Vytvořené sítě škol pro vzájemnou výměnu zkušeností</a:t>
            </a: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Stáže, exkurze, workshopy </a:t>
            </a:r>
            <a:r>
              <a:rPr lang="cs-CZ" sz="1600" dirty="0">
                <a:solidFill>
                  <a:srgbClr val="000000"/>
                </a:solidFill>
              </a:rPr>
              <a:t>pro PP s přednáškami z </a:t>
            </a:r>
            <a:r>
              <a:rPr lang="cs-CZ" sz="1600" dirty="0" smtClean="0">
                <a:solidFill>
                  <a:srgbClr val="000000"/>
                </a:solidFill>
              </a:rPr>
              <a:t>VŠ, veletrhy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Vybudovaná </a:t>
            </a:r>
            <a:r>
              <a:rPr lang="cs-CZ" sz="1600" dirty="0">
                <a:solidFill>
                  <a:srgbClr val="000000"/>
                </a:solidFill>
              </a:rPr>
              <a:t>laboratoř pro inovace v oblasti moderních forem </a:t>
            </a:r>
            <a:r>
              <a:rPr lang="cs-CZ" sz="1600" dirty="0" smtClean="0">
                <a:solidFill>
                  <a:srgbClr val="000000"/>
                </a:solidFill>
              </a:rPr>
              <a:t>energie </a:t>
            </a:r>
            <a:endParaRPr lang="cs-CZ" sz="16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</a:pPr>
            <a:endParaRPr lang="cs-CZ" sz="16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800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799" y="3936274"/>
            <a:ext cx="4382201" cy="29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3734912-26F1-4F15-9124-B74686760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96807DF-280D-4BAC-9DE2-53C3BCAC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21" y="1513874"/>
            <a:ext cx="3326674" cy="1377586"/>
          </a:xfrm>
        </p:spPr>
        <p:txBody>
          <a:bodyPr>
            <a:noAutofit/>
          </a:bodyPr>
          <a:lstStyle/>
          <a:p>
            <a:pPr marL="984250" indent="-984250">
              <a:tabLst>
                <a:tab pos="1793875" algn="l"/>
              </a:tabLst>
            </a:pP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KA 6 </a:t>
            </a:r>
            <a:r>
              <a:rPr lang="cs-CZ" sz="2800" dirty="0" smtClean="0">
                <a:solidFill>
                  <a:schemeClr val="accent6">
                    <a:lumMod val="75000"/>
                  </a:schemeClr>
                </a:solidFill>
              </a:rPr>
              <a:t>- Podpora 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inkluzivního  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CCEEEF44-FEF5-49D7-8C9F-879CC4F9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154" y="1513873"/>
            <a:ext cx="7258521" cy="53269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000000"/>
                </a:solidFill>
              </a:rPr>
              <a:t>Hlavní cíle: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 smtClean="0">
                <a:solidFill>
                  <a:srgbClr val="000000"/>
                </a:solidFill>
              </a:rPr>
              <a:t>Metodická </a:t>
            </a:r>
            <a:r>
              <a:rPr lang="cs-CZ" sz="1800" dirty="0">
                <a:solidFill>
                  <a:srgbClr val="000000"/>
                </a:solidFill>
              </a:rPr>
              <a:t>podpora školám, které v rámci školního poradenského pracoviště zaměstnávají školního psychologa nebo školního speciálního pedagoga.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 smtClean="0">
                <a:solidFill>
                  <a:srgbClr val="000000"/>
                </a:solidFill>
              </a:rPr>
              <a:t>Nosné </a:t>
            </a:r>
            <a:r>
              <a:rPr lang="cs-CZ" sz="1800" b="1" dirty="0">
                <a:solidFill>
                  <a:srgbClr val="000000"/>
                </a:solidFill>
              </a:rPr>
              <a:t>výstupy:</a:t>
            </a:r>
          </a:p>
          <a:p>
            <a:pPr>
              <a:lnSpc>
                <a:spcPct val="100000"/>
              </a:lnSpc>
            </a:pPr>
            <a:r>
              <a:rPr lang="cs-CZ" sz="1800" dirty="0" smtClean="0">
                <a:solidFill>
                  <a:srgbClr val="000000"/>
                </a:solidFill>
              </a:rPr>
              <a:t>25 </a:t>
            </a:r>
            <a:r>
              <a:rPr lang="cs-CZ" sz="1800" dirty="0">
                <a:solidFill>
                  <a:srgbClr val="000000"/>
                </a:solidFill>
              </a:rPr>
              <a:t>podpořených školních poradenských pracovišť v poskytování speciálně pedagogických a psychologických </a:t>
            </a:r>
            <a:r>
              <a:rPr lang="cs-CZ" sz="1800" dirty="0" smtClean="0">
                <a:solidFill>
                  <a:srgbClr val="000000"/>
                </a:solidFill>
              </a:rPr>
              <a:t>služeb</a:t>
            </a:r>
          </a:p>
          <a:p>
            <a:pPr>
              <a:lnSpc>
                <a:spcPct val="100000"/>
              </a:lnSpc>
            </a:pPr>
            <a:r>
              <a:rPr lang="cs-CZ" sz="1800" dirty="0" smtClean="0">
                <a:solidFill>
                  <a:srgbClr val="000000"/>
                </a:solidFill>
              </a:rPr>
              <a:t>Vytvoření </a:t>
            </a:r>
            <a:r>
              <a:rPr lang="cs-CZ" sz="1800" dirty="0">
                <a:solidFill>
                  <a:srgbClr val="000000"/>
                </a:solidFill>
              </a:rPr>
              <a:t>metodické podpory v podobě personálního zabezpečení (metodik pro ŠPP) na úrovni pedagogicko-psychologické poradny pro vznikající i stávající školní poradenská </a:t>
            </a:r>
            <a:r>
              <a:rPr lang="cs-CZ" sz="1800" dirty="0" smtClean="0">
                <a:solidFill>
                  <a:srgbClr val="000000"/>
                </a:solidFill>
              </a:rPr>
              <a:t>pracoviště</a:t>
            </a:r>
            <a:endParaRPr lang="cs-CZ" sz="1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1800" dirty="0">
                <a:solidFill>
                  <a:srgbClr val="000000"/>
                </a:solidFill>
              </a:rPr>
              <a:t>Vytvoření platformy pro spolupráci školních poradenských pracovišť a školských poradenských zařízení na území kraje.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07135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475</Words>
  <Application>Microsoft Office PowerPoint</Application>
  <PresentationFormat>Širokoúhlá obrazovka</PresentationFormat>
  <Paragraphs>99</Paragraphs>
  <Slides>12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Impact</vt:lpstr>
      <vt:lpstr>Motiv Office</vt:lpstr>
      <vt:lpstr>Jak se rozjíždí IKAP ve Středočeském kraji</vt:lpstr>
      <vt:lpstr>Prezentace aplikace PowerPoint</vt:lpstr>
      <vt:lpstr>Prezentace aplikace PowerPoint</vt:lpstr>
      <vt:lpstr>KA 1 - Podpora čtenářské a   matematické gramotnosti žáků 2. st. ZŠ a žáků SŠ</vt:lpstr>
      <vt:lpstr>KA 2 - Podpora ICT kompetencí a rozvoj výuky cizích jazyků</vt:lpstr>
      <vt:lpstr>KA 3 - Podpora polytechnického   vzdělávání</vt:lpstr>
      <vt:lpstr>KA 4 -  Podpora kompetencí k  podnikavosti, iniciativě a kreativitě</vt:lpstr>
      <vt:lpstr>KA 5 -  Podpora odborného vzdělávání včetně spolupráce škol a zaměstnavatelů</vt:lpstr>
      <vt:lpstr>KA 6 - Podpora inkluzivního   vzdělávání</vt:lpstr>
      <vt:lpstr>KA 7  -  Podpora škol jako Center celoživotního učení</vt:lpstr>
      <vt:lpstr>KA 8  -  Kariérové poradenství</vt:lpstr>
      <vt:lpstr>IKAP-SPOLU TO ZVLÁDNEME 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Blažíčková Jolana</dc:creator>
  <cp:lastModifiedBy>Blažíčková Jolana</cp:lastModifiedBy>
  <cp:revision>23</cp:revision>
  <dcterms:created xsi:type="dcterms:W3CDTF">2018-10-09T10:52:16Z</dcterms:created>
  <dcterms:modified xsi:type="dcterms:W3CDTF">2018-11-13T10:15:09Z</dcterms:modified>
</cp:coreProperties>
</file>