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65" r:id="rId4"/>
    <p:sldId id="271" r:id="rId5"/>
    <p:sldId id="259" r:id="rId6"/>
    <p:sldId id="262" r:id="rId7"/>
    <p:sldId id="278" r:id="rId8"/>
    <p:sldId id="281" r:id="rId9"/>
    <p:sldId id="269" r:id="rId10"/>
    <p:sldId id="258" r:id="rId11"/>
    <p:sldId id="267" r:id="rId12"/>
    <p:sldId id="260" r:id="rId13"/>
    <p:sldId id="264" r:id="rId14"/>
    <p:sldId id="273" r:id="rId15"/>
    <p:sldId id="279" r:id="rId16"/>
    <p:sldId id="274" r:id="rId17"/>
    <p:sldId id="280" r:id="rId18"/>
    <p:sldId id="275" r:id="rId19"/>
    <p:sldId id="276" r:id="rId20"/>
    <p:sldId id="263" r:id="rId21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32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1" cy="1135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79259"/>
            <a:ext cx="4040188" cy="53313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4645026" y="1279259"/>
            <a:ext cx="4041778" cy="533139"/>
          </a:xfrm>
          <a:prstGeom prst="rect">
            <a:avLst/>
          </a:prstGeom>
        </p:spPr>
        <p:txBody>
          <a:bodyPr anchor="b"/>
          <a:lstStyle/>
          <a:p>
            <a:pPr marL="322325" indent="-322325" defTabSz="859536">
              <a:spcBef>
                <a:spcPts val="600"/>
              </a:spcBef>
              <a:defRPr sz="3008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1" y="227541"/>
            <a:ext cx="3008316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750" cy="4877597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457199" y="1195914"/>
            <a:ext cx="3008317" cy="39092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3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3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3" cy="670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2823" y="5314476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mova.e@nidv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http://www.inkluzevprax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ovéPole 21"/>
          <p:cNvSpPr txBox="1"/>
          <p:nvPr/>
        </p:nvSpPr>
        <p:spPr>
          <a:xfrm>
            <a:off x="1071535" y="4347743"/>
            <a:ext cx="3433557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Mgr. Eva Šímová</a:t>
            </a:r>
            <a:endParaRPr dirty="0"/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Místní konference projektu SRP, Brno, 18.10.2018</a:t>
            </a:r>
            <a:endParaRPr dirty="0"/>
          </a:p>
        </p:txBody>
      </p:sp>
      <p:sp>
        <p:nvSpPr>
          <p:cNvPr id="114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TextovéPole 25"/>
          <p:cNvSpPr txBox="1"/>
          <p:nvPr/>
        </p:nvSpPr>
        <p:spPr>
          <a:xfrm>
            <a:off x="642910" y="1571615"/>
            <a:ext cx="7429552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PORADENSTVÍ A KONZULTACE KE SPOLEČNÉMU VZDĚLÁVÁNÍ    V KAŽDÉM KRAJI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Služby center podpory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233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najít metodickou podporu pro konkrétní oblasti spojené s inkluzí ve škole,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načerpat inspiraci, jakou formu profesní podpory zvolit pro vedení školy a jednotlivé pedagogy,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dozvědět se, kde v kraji hledat příklady dobré praxe a další zkušenosti ze škol, které procházejí profesní i vzdělávací podporou v oblasti inkluzivního vzdělávání.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26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Kromě odpovědí na vaše dotazy můžete v Centru: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1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zjistit, jaká zařízení, organizace a další subjekty poskytují ve vašem kraji expertní služby např. v oblasti zdravotního či sociálního znevýhodnění, poradenské činnosti, speciální nebo sociální pedagogiky, psychologie nebo dalšího vzdělávání,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získat informace, jak zlepšit nastavení poradenských služeb v rámci školního poradenského pracoviště,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100" b="1" dirty="0"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Centra nabízejí podporu v těchto oblastech: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446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speciální a sociální pedagogika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etopedie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psychopedie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, vývojová psychologie a logopedie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komunikace a spolupráce s rodiči, klima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management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 další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legislativní dokumenty a systém podpůrných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spolupráce se školskými poradenskými zařízeními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děti/žáci nadaní, s odlišným mateřským jazykem, z odlišného kulturního prostředí nebo s odlišnými životními podmínkami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primární prevence rizikového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91923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Specializace center podpory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Všechna centra jsou vám schopna zprostředkovat podporu v jakémkoliv již zmíněném tématu. Přesto se každé centrum specializuje na jednu či více oblastí.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         Zjistěte si, jakou specializaci má centrum    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         podpory ve vašem kraji.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94" y="1726207"/>
            <a:ext cx="3074070" cy="2049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6" y="3065665"/>
            <a:ext cx="392737" cy="3927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Informační semináře ke společnému vzdělávání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93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14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Častá témata: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legislativní změny a nový systém podpůrných opatření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podpora nadaných žáků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školní zralost a nástup do 1. třídy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práce s žáky-cizinci, žáky s poruchami chování, ADHD atd.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spolupráce s asistentem pedagoga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221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každé centrum pořádá 4x ročně informační semináře pro veřejnost </a:t>
            </a:r>
            <a:r>
              <a:rPr lang="cs-CZ" sz="1200" dirty="0">
                <a:solidFill>
                  <a:schemeClr val="tx1"/>
                </a:solidFill>
              </a:rPr>
              <a:t>–</a:t>
            </a:r>
            <a:r>
              <a:rPr lang="cs-CZ" sz="1200" dirty="0"/>
              <a:t> pedagogy, rodiče i veřejnou správu 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semináře trvají cca 2 hodiny, prostor pro diskuzi a dotazy účastníků      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možnost zapojit další instituce a organizace z kraje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89046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adpis 1"/>
          <p:cNvSpPr txBox="1">
            <a:spLocks noGrp="1"/>
          </p:cNvSpPr>
          <p:nvPr>
            <p:ph type="ctrTitle"/>
          </p:nvPr>
        </p:nvSpPr>
        <p:spPr>
          <a:xfrm>
            <a:off x="1068540" y="285730"/>
            <a:ext cx="6357987" cy="9826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dirty="0"/>
              <a:t>Centrum podpory školám v oblasti společného vzdělávání - Zlín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5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ovéPole 13"/>
          <p:cNvSpPr txBox="1"/>
          <p:nvPr/>
        </p:nvSpPr>
        <p:spPr>
          <a:xfrm>
            <a:off x="1071535" y="1268362"/>
            <a:ext cx="3389852" cy="252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68B32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Kde nás najdete: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Národní institut pro další vzdělávání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krajské pracoviště Zlín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Potoky 267, 760 01 Zlín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2. patro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8" y="1268363"/>
            <a:ext cx="3982352" cy="30824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adpis 1"/>
          <p:cNvSpPr txBox="1">
            <a:spLocks noGrp="1"/>
          </p:cNvSpPr>
          <p:nvPr>
            <p:ph type="ctrTitle"/>
          </p:nvPr>
        </p:nvSpPr>
        <p:spPr>
          <a:xfrm>
            <a:off x="1068540" y="285730"/>
            <a:ext cx="6357987" cy="9826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dirty="0"/>
              <a:t>Centrum podpory školám v oblasti společného vzdělávání - Brno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5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ovéPole 13"/>
          <p:cNvSpPr txBox="1"/>
          <p:nvPr/>
        </p:nvSpPr>
        <p:spPr>
          <a:xfrm>
            <a:off x="1071535" y="1268362"/>
            <a:ext cx="3389852" cy="252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68B32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Kde nás najdete: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Národní institut pro další vzdělávání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600" dirty="0">
                <a:latin typeface="Arial"/>
                <a:cs typeface="Arial"/>
              </a:rPr>
              <a:t>K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rajské pracoviště Brno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Křížová 22, 603 00 </a:t>
            </a:r>
            <a:r>
              <a:rPr lang="cs-CZ" sz="1600" dirty="0">
                <a:latin typeface="Arial"/>
                <a:cs typeface="Arial"/>
              </a:rPr>
              <a:t>B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rno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2. patro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48" y="1404315"/>
            <a:ext cx="3982352" cy="28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116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8" y="1687068"/>
            <a:ext cx="3058668" cy="234086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071536" y="331759"/>
            <a:ext cx="6357987" cy="982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52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38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Centrum podpory školám v oblasti společného vzdělávání </a:t>
            </a:r>
            <a:b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" name="TextovéPole 9"/>
          <p:cNvSpPr txBox="1"/>
          <p:nvPr/>
        </p:nvSpPr>
        <p:spPr>
          <a:xfrm>
            <a:off x="1071536" y="1509223"/>
            <a:ext cx="3357586" cy="270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68B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Tým centra podpory Zlín: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Ing. Lukáš Slovák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Krajský metodik projektu APIV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Mobilní telefon: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728 085 301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e-mail: slovak@nidv.cz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Mgr. Miloš Sobotka 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Konzultant implementace APIV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Mobilní telefon: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605 709 982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e-mail: sobotka@nidv.cz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68B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855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8" y="1687068"/>
            <a:ext cx="3058668" cy="234086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071536" y="331759"/>
            <a:ext cx="6357987" cy="982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52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38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Centrum podpory školám v oblasti společného vzdělávání </a:t>
            </a:r>
            <a:b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" name="TextovéPole 9"/>
          <p:cNvSpPr txBox="1"/>
          <p:nvPr/>
        </p:nvSpPr>
        <p:spPr>
          <a:xfrm>
            <a:off x="1071536" y="1509223"/>
            <a:ext cx="3357586" cy="270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68B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Tým centra podpory Brno: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Mgr. Eva Šímová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Krajský metodik projektu APIV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Mobilní telefon: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778 881 417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e-mail: simova.e@nidv.cz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Mgr. Hana Saitzová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Konzultant implementace APIV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nb-N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Mobilní telefon: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778 880 450</a:t>
            </a: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e-mail: saitzova@nidv.cz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68B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3192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1050252" y="294480"/>
            <a:ext cx="6357987" cy="982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52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38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Centrum podpory školám v oblasti společného vzdělávání – </a:t>
            </a:r>
            <a:r>
              <a:rPr lang="cs-CZ" sz="3800" b="1" dirty="0">
                <a:solidFill>
                  <a:srgbClr val="F7943E"/>
                </a:solidFill>
                <a:latin typeface="Arial"/>
                <a:cs typeface="Arial"/>
                <a:sym typeface="Arial"/>
              </a:rPr>
              <a:t>konzultační hodiny:</a:t>
            </a:r>
            <a:b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" name="TextovéPole 9"/>
          <p:cNvSpPr txBox="1"/>
          <p:nvPr/>
        </p:nvSpPr>
        <p:spPr>
          <a:xfrm>
            <a:off x="1050252" y="1546394"/>
            <a:ext cx="7358787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68B3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Konzultační hodiny Zlín:		Konzultační hodiny Brno: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Úterý 13:00 </a:t>
            </a:r>
            <a:r>
              <a:rPr lang="cs-CZ" sz="120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– 15:00			Úterý 13:00 – 16:00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Pátek 09:00 </a:t>
            </a:r>
            <a:r>
              <a:rPr lang="cs-CZ" sz="120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– 11:00			Čtvrtek 12:00 – 15:00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v jiných pracovních dnech můžete kontaktovat členy týmu poradenského pracoviště na telefonu nebo e-mailu.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Poradenství je bezplatné.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68B3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7699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ovéPole 13"/>
          <p:cNvSpPr txBox="1"/>
          <p:nvPr/>
        </p:nvSpPr>
        <p:spPr>
          <a:xfrm>
            <a:off x="1071536" y="880238"/>
            <a:ext cx="3913417" cy="38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F794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Činnost center podpory: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100" b="1" i="0" u="none" strike="noStrike" kern="0" cap="none" spc="0" normalizeH="0" baseline="0" noProof="0" dirty="0">
              <a:ln>
                <a:noFill/>
              </a:ln>
              <a:solidFill>
                <a:srgbClr val="F794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 období červen 2017 – červen 2018 bylo poskytnuto více než 50 konzultací školám a školským zařízením Zlínského kraje a přibližně stejný počet konzultací v kraji Jihomoravském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Nejčastějšími konzultovanými tématy byla problematika asistentů pedagoga a jejich zařazení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 obou krajích bylo realizováno celkem 7 informačních seminářů pro veřejnost zaměřených na témata z oblasti společného vzdělávání, kterých se zúčastnilo více než 100 osob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Byla vytvořena krajská síť 24 zapojených škol v kraji Zlínském a 26 škol v kraji Jihomoravském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Byla vytvořena databáze aktérů společného vzdělávání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71536" y="285730"/>
            <a:ext cx="6357987" cy="817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30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53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Centra podpory školám v oblasti společného vzdělávání </a:t>
            </a:r>
            <a:b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40" y="1709230"/>
            <a:ext cx="3058668" cy="23408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Projekt Podpora společného vzdělávání     v pedagogické praxi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Individuální projekt systémový 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Podpora společného vzdělávání v pedagogické praxi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běží pod hlavičkou 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Národního institutu pro další vzdělávání.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Projekt je realizován v rámci 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Operačního programu Výzkum, vývoj a vzdělávání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(OP VVV)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Doba realizace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1. 4. 2017 – 31. 3. 2022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Cílové skupiny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pedagogičtí pracovníci, vedoucí pracovníci škol a školských zařízení, veřejnost, zaměstnanci veřejné správy a zřizovatelé škol působící ve vzdělávací politice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007100"/>
            <a:ext cx="3202687" cy="14543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94" y="1741705"/>
            <a:ext cx="3304499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27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3247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TextovéPole 25"/>
          <p:cNvSpPr txBox="1"/>
          <p:nvPr/>
        </p:nvSpPr>
        <p:spPr>
          <a:xfrm>
            <a:off x="642910" y="1571615"/>
            <a:ext cx="7429552" cy="156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Děkuji</a:t>
            </a:r>
            <a:endParaRPr dirty="0"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pozornost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38"/>
            <a:ext cx="4685231" cy="16833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31377" y="3464501"/>
            <a:ext cx="3440623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Mgr. Eva Šímová</a:t>
            </a:r>
            <a:endParaRPr kumimoji="0" lang="cs-CZ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mobil: 778 881 417</a:t>
            </a:r>
            <a:endParaRPr kumimoji="0" lang="cs-CZ" sz="16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simova.e@nidv.cz</a:t>
            </a:r>
            <a:endParaRPr lang="cs-CZ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Společné (inkluzivní) vzdělávání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b="1" dirty="0">
                <a:sym typeface="Arial"/>
              </a:rPr>
              <a:t>Jak definujeme společné vzdělávání 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Společným (inkluzivním) vzděláváním nazýváme způsob vzdělávání, který dbá na maximální rozvoj každého dítěte/žáka s ohledem na jeho individuální potřeby          a specifika</a:t>
            </a:r>
            <a:r>
              <a:rPr lang="cs-CZ" sz="12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 vzdělávacího procesu jsou zapojeni všechny děti/žáci.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F68B32"/>
              </a:solidFill>
            </a:endParaRPr>
          </a:p>
          <a:p>
            <a:r>
              <a:rPr lang="cs-CZ" sz="12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9. 2016 platí nová definice dítěte/žáka se speciálními vzdělávacími potřebami (SVP)</a:t>
            </a:r>
          </a:p>
          <a:p>
            <a:endParaRPr lang="cs-CZ" sz="1200" b="1" dirty="0">
              <a:solidFill>
                <a:srgbClr val="F6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Dítě/žák, které „k naplnění svých vzdělávacích možností nebo k uplatnění či užívání svých práv potřebuje poskytnutí podpůrných opatření (PO)“.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délník 3"/>
          <p:cNvSpPr/>
          <p:nvPr/>
        </p:nvSpPr>
        <p:spPr>
          <a:xfrm>
            <a:off x="4933335" y="1718836"/>
            <a:ext cx="29275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definice SVP znamená:</a:t>
            </a:r>
          </a:p>
          <a:p>
            <a:endParaRPr lang="cs-CZ" sz="1200" b="1" dirty="0">
              <a:solidFill>
                <a:srgbClr val="F6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naplnění vzdělávacích možností     a práv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zahrnutí dětí/žáků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 jazykovou bariérou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dětí/žáků intelektově nadaných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mimořádně nadaných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příklady odlišných potřeb obsahuje příloha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č. 1 vyhlášky č. 27/2016 Sb.</a:t>
            </a:r>
          </a:p>
        </p:txBody>
      </p:sp>
    </p:spTree>
    <p:extLst>
      <p:ext uri="{BB962C8B-B14F-4D97-AF65-F5344CB8AC3E}">
        <p14:creationId xmlns:p14="http://schemas.microsoft.com/office/powerpoint/2010/main" val="36098011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Co si představit pod pojmem „podpůrné opatření?“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6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speciální pomůcky a vybavení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asistent pedagoga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doučování (například hodiny češtiny pro žáky-cizince)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plán pedagogické podpory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speciální péče poskytnutá školním psychologem, speciálním pedagogem, školním logopedem apod.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úprava výstupů vzdělávání (obsahu učiva)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hodnocení, které zohledňuje individuální potřeby žáka 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a další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40" y="1726207"/>
            <a:ext cx="3362359" cy="1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43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Změna právního charakteru podpůrných opatření (PO):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1400" b="1" dirty="0">
                <a:solidFill>
                  <a:srgbClr val="F68B32"/>
                </a:solidFill>
                <a:latin typeface="Arial"/>
                <a:cs typeface="Arial"/>
              </a:rPr>
              <a:t>PO je nezbytná úprava, která odpovídá: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zdravotnímu stavu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kulturnímu prostředí nebo jiným   životním podmínkám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přiznaná školním poradenským zařízením (ŠPZ) nikdo jiný “neschvaluje”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proti rozhodnutí mají rodiče i školy právo se odvolat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ve 2. až 5. stupni financuje stát přes evidenci ve 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jsou školy povinny dítěti poskytovat, ne o nich rozhodovat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má v celé ČR stejnou cenu (je dána právním předpisem)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49846"/>
              </p:ext>
            </p:extLst>
          </p:nvPr>
        </p:nvGraphicFramePr>
        <p:xfrm>
          <a:off x="4483510" y="1987406"/>
          <a:ext cx="3274142" cy="1830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4142">
                  <a:extLst>
                    <a:ext uri="{9D8B030D-6E8A-4147-A177-3AD203B41FA5}">
                      <a16:colId xmlns:a16="http://schemas.microsoft.com/office/drawing/2014/main" val="1975286910"/>
                    </a:ext>
                  </a:extLst>
                </a:gridCol>
              </a:tblGrid>
              <a:tr h="1075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PO je právní nárok obsažený přímo ve školském zákoně (§ 16 odst. 2)</a:t>
                      </a:r>
                      <a:endParaRPr lang="cs-CZ" sz="1700" noProof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05270"/>
                  </a:ext>
                </a:extLst>
              </a:tr>
              <a:tr h="755041">
                <a:tc>
                  <a:txBody>
                    <a:bodyPr/>
                    <a:lstStyle/>
                    <a:p>
                      <a:pPr algn="ctr"/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PO dítěti/žákovi přiznává</a:t>
                      </a:r>
                    </a:p>
                    <a:p>
                      <a:pPr algn="ctr"/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ŠPZ závazným rozhodnutím</a:t>
                      </a:r>
                      <a:endParaRPr lang="cs-CZ" sz="1700" noProof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1648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30"/>
            <a:ext cx="6357987" cy="9826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700" dirty="0"/>
              <a:t>Centra podpory školám v oblasti společného vzdělávání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5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3" y="1169109"/>
            <a:ext cx="6217920" cy="365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Zapojené školy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7943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30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1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 každém kraji spolupracujeme s 24 školami       a školskými zařízeními 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F794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Všechny školy získají vzdělávací podporu     v podobě kurzů DVVP vytvořených dle aktuálních potřeb v oblasti společného vzdělávání.  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Polovina škol může navíc využít služby koučů pro vedení školy, mentorů pro vybrané pedagogy a také služby odborníků (speciálních nebo sociálních pedagogů, dětských psychologů apod.).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Celkem se do projektu zapojilo již 336 škol    z celé ČR.     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5" y="1904653"/>
            <a:ext cx="2896291" cy="26831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33295" y="1571613"/>
            <a:ext cx="289629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 dirty="0">
                <a:ln>
                  <a:noFill/>
                </a:ln>
                <a:solidFill>
                  <a:srgbClr val="F68B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Zapojené školy na www.inkluzevpraxi.cz</a:t>
            </a:r>
          </a:p>
        </p:txBody>
      </p:sp>
    </p:spTree>
    <p:extLst>
      <p:ext uri="{BB962C8B-B14F-4D97-AF65-F5344CB8AC3E}">
        <p14:creationId xmlns:p14="http://schemas.microsoft.com/office/powerpoint/2010/main" val="30439726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ovéPole 13"/>
          <p:cNvSpPr txBox="1"/>
          <p:nvPr/>
        </p:nvSpPr>
        <p:spPr>
          <a:xfrm>
            <a:off x="1144948" y="1572694"/>
            <a:ext cx="7224969" cy="32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Zlínský kraj:			   Jihomoravský kraj: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- 8 středních škol			 - 4 střední školy (gymnázia, SOÚ, SOŠ)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(gymnázia, střední průmyslové 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školy, střední odborné školy)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- 14 základních škol 			 - 14 základních škol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(ze všech okresů Zlínského kraje)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- 2 mateřské školy			 - 7 mateřských škol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			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			 - 1 středisko volného času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71536" y="285729"/>
            <a:ext cx="6357987" cy="128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55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F794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F794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45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Krajská síť zapojených škol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7943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15581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Máte dotazy k inkluzivnímu vzdělávání? Potřebujete poradit s konkrétním problémem? 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Na každém krajské pracovišti NIDV fungují centra podpory, kam můžete zavolat nebo si domluvit osobní konzultaci.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Přehled všech center, jejich konzultačních hodin a kontaktů naleznete na webu </a:t>
            </a:r>
            <a:r>
              <a:rPr lang="cs-CZ" sz="1200" dirty="0">
                <a:solidFill>
                  <a:srgbClr val="F68B32"/>
                </a:solidFill>
                <a:hlinkClick r:id="rId4"/>
              </a:rPr>
              <a:t>www.inkluzevpraxi.cz</a:t>
            </a:r>
            <a:r>
              <a:rPr lang="cs-CZ" sz="1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rgbClr val="F68B3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Poradenství je bezplatné.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solidFill>
                <a:srgbClr val="F68B32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31" y="2031558"/>
            <a:ext cx="305866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65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781</Words>
  <Application>Microsoft Office PowerPoint</Application>
  <PresentationFormat>Předvádění na obrazovce (16:10)</PresentationFormat>
  <Paragraphs>211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Prezentace aplikace PowerPoint</vt:lpstr>
      <vt:lpstr>Projekt Podpora společného vzdělávání     v pedagogické praxi</vt:lpstr>
      <vt:lpstr>Společné (inkluzivní) vzdělávání </vt:lpstr>
      <vt:lpstr>Co si představit pod pojmem „podpůrné opatření?“</vt:lpstr>
      <vt:lpstr>Změna právního charakteru podpůrných opatření (PO):  </vt:lpstr>
      <vt:lpstr>Centra podpory školám v oblasti společného vzdělávání  </vt:lpstr>
      <vt:lpstr>Zapojené školy </vt:lpstr>
      <vt:lpstr>Prezentace aplikace PowerPoint</vt:lpstr>
      <vt:lpstr>Máte dotazy k inkluzivnímu vzdělávání? Potřebujete poradit s konkrétním problémem? </vt:lpstr>
      <vt:lpstr>Služby center podpory </vt:lpstr>
      <vt:lpstr>Centra nabízejí podporu v těchto oblastech:  </vt:lpstr>
      <vt:lpstr>Specializace center podpory</vt:lpstr>
      <vt:lpstr>Informační semináře ke společnému vzdělávání  </vt:lpstr>
      <vt:lpstr>Centrum podpory školám v oblasti společného vzdělávání - Zlín  </vt:lpstr>
      <vt:lpstr>Centrum podpory školám v oblasti společného vzdělávání - Brno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Odstrčilová Jana</dc:creator>
  <cp:lastModifiedBy>Šímová Eva</cp:lastModifiedBy>
  <cp:revision>51</cp:revision>
  <dcterms:modified xsi:type="dcterms:W3CDTF">2018-10-16T09:44:10Z</dcterms:modified>
</cp:coreProperties>
</file>