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58" r:id="rId15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0D54B-052C-4893-9582-930305287120}" v="1" dt="2018-08-28T12:42:29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929E-6D7F-4264-8D9C-8B7566A0BDE4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C738F-CCDF-4E79-A71B-3E4EE9F92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705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/>
              <a:t>CZ.02.3.68/0.0/0.0/15_001/0000283</a:t>
            </a:r>
            <a:r>
              <a:rPr lang="cs-CZ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9473" y="1084335"/>
            <a:ext cx="11903384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sz="7200" b="1" dirty="0">
                <a:solidFill>
                  <a:srgbClr val="0070C0"/>
                </a:solidFill>
              </a:rPr>
              <a:t>OD INTEGRACE K INKLUZI</a:t>
            </a:r>
          </a:p>
          <a:p>
            <a:pPr algn="ctr"/>
            <a:r>
              <a:rPr lang="cs-CZ" sz="4000" dirty="0"/>
              <a:t>jak </a:t>
            </a:r>
            <a:r>
              <a:rPr lang="cs-CZ" sz="4000" dirty="0" smtClean="0"/>
              <a:t>to děláme v Krnově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54265" y="4382309"/>
            <a:ext cx="8969192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 11. 2018 Ostrava</a:t>
            </a: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/Olomouc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43121" y="2900217"/>
            <a:ext cx="2840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Karel Handlíř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609049" y="3219118"/>
            <a:ext cx="4118296" cy="95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ZŠ KRNOV, Janáčkovo náměstí </a:t>
            </a:r>
            <a:r>
              <a:rPr lang="cs-CZ" dirty="0" smtClean="0"/>
              <a:t>17</a:t>
            </a:r>
          </a:p>
          <a:p>
            <a:pPr algn="ctr"/>
            <a:r>
              <a:rPr lang="cs-CZ" dirty="0">
                <a:solidFill>
                  <a:srgbClr val="0070C0"/>
                </a:solidFill>
              </a:rPr>
              <a:t>www.zsjnkrnov.cz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2098" y="631179"/>
            <a:ext cx="1023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JSME SPOKOJENI?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89812" y="1707419"/>
            <a:ext cx="471699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zlepšuje se klima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učitelé jsou vnímavější k potřebám žáků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daří se nám komunikovat s žáky i rodiči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zavádíme nové metody pro inkluzivní metody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jsme ve fázi vědomé nekompetence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učitelé mají zájem se vzdělávat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6489812" y="3843717"/>
            <a:ext cx="52461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 většině předmětů převládá frontální výuka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stále upřednostňujeme znalosti nad dovednostmi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používáme tradiční způsob hodnocení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nevyužíváme AP vždy efektivně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někteří Romové neukončí základní vzdělání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7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7883" y="3544311"/>
            <a:ext cx="9144000" cy="880051"/>
          </a:xfrm>
        </p:spPr>
        <p:txBody>
          <a:bodyPr>
            <a:normAutofit/>
          </a:bodyPr>
          <a:lstStyle/>
          <a:p>
            <a:r>
              <a:rPr lang="cs-CZ" sz="4400" b="1" dirty="0"/>
              <a:t>Děkuji za </a:t>
            </a:r>
            <a:r>
              <a:rPr lang="cs-CZ" sz="4400" b="1" dirty="0" smtClean="0"/>
              <a:t>pozornost. </a:t>
            </a:r>
            <a:r>
              <a:rPr lang="cs-CZ" sz="4400" b="1" dirty="0" smtClean="0">
                <a:sym typeface="Wingdings" panose="05000000000000000000" pitchFamily="2" charset="2"/>
              </a:rPr>
              <a:t></a:t>
            </a:r>
            <a:endParaRPr lang="cs-CZ" sz="4400" b="1" dirty="0"/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/>
              <a:t>CZ.02.3.68/0.0/0.0/15_001/0000283</a:t>
            </a:r>
            <a:r>
              <a:rPr lang="cs-CZ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67397" y="4903774"/>
            <a:ext cx="305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Kontakt:  </a:t>
            </a:r>
            <a:r>
              <a:rPr lang="cs-CZ" dirty="0" err="1" smtClean="0">
                <a:solidFill>
                  <a:srgbClr val="0070C0"/>
                </a:solidFill>
              </a:rPr>
              <a:t>handlir@zsjnkrnov,cz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36375" y="2273862"/>
            <a:ext cx="9386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„Učit se znamená ukazovat, že je to možné.</a:t>
            </a:r>
          </a:p>
          <a:p>
            <a:pPr algn="ctr"/>
            <a:r>
              <a:rPr lang="cs-CZ" i="1" dirty="0" smtClean="0"/>
              <a:t>Naučit se znamená umožnit to sobě.“</a:t>
            </a:r>
          </a:p>
          <a:p>
            <a:pPr algn="ctr"/>
            <a:r>
              <a:rPr lang="cs-CZ" sz="1400" dirty="0" smtClean="0"/>
              <a:t>(Paulo </a:t>
            </a:r>
            <a:r>
              <a:rPr lang="cs-CZ" sz="1400" dirty="0" err="1" smtClean="0"/>
              <a:t>Coelho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07" y="1675050"/>
            <a:ext cx="6600782" cy="356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712099" y="631179"/>
            <a:ext cx="340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0070C0"/>
                </a:solidFill>
              </a:rPr>
              <a:t>KDO JSME?</a:t>
            </a:r>
            <a:endParaRPr lang="cs-CZ" sz="44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085548" y="5511191"/>
            <a:ext cx="18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www.zsjnkrnov.cz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520913" y="1731696"/>
            <a:ext cx="25760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úplná ZŠ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3. třídy v ročníku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680 žáků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 toho 69 žáků SVP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 toho 44 Romů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42 učitelů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7 vychovatelů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11 asistentů pedagoga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 školní asistenti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 speciální pedagog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 školní psycholog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 sociální pedagog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3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2098" y="631179"/>
            <a:ext cx="8974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JAK JSME SE DOSTALI NA CESTU?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89812" y="1638074"/>
            <a:ext cx="510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zrušení „romské školy“ (2008)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rozdělení žáků do všech škol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matematické třídy, minimální zkušenost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 září 46 romských žáků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18690" y="3327167"/>
            <a:ext cx="2882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konflikty mezi žáky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nekázeň narušující výuku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neshody s rodiči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neodůvodněná absence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nepřipravenost na výuku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odmítání se vzdělávat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nízká úroveň znalostí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stres pedagogů i žáků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7753142" y="2918520"/>
            <a:ext cx="760003" cy="323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1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2098" y="631179"/>
            <a:ext cx="8974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ČÍM JSME ZAČALI?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7578" y="1471625"/>
            <a:ext cx="5101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snažili jsme se pochopit kde je „zakopaný pes“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zjišťovali jsme potřeby dětí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zmapovali reálné možnosti rodičů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zmapovali reálné možnosti pedagogů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7578" y="3327167"/>
            <a:ext cx="5101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předsudky a vzájemná nedůvěra </a:t>
            </a:r>
            <a:r>
              <a:rPr lang="cs-CZ" sz="1200" dirty="0" smtClean="0">
                <a:solidFill>
                  <a:srgbClr val="C00000"/>
                </a:solidFill>
              </a:rPr>
              <a:t>(učitelé – žáci – rodiče)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nízké znalosti zabraňují navazovat a pracovat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nevyhovující podmínky pro domácí přípravu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rezignace komunity na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nízká vzdělanost rodičů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sociální a kulturní odlišnosti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nepřipravenost pedagogů na inkluzivní přístup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n</a:t>
            </a:r>
            <a:r>
              <a:rPr lang="cs-CZ" dirty="0" smtClean="0">
                <a:solidFill>
                  <a:srgbClr val="C00000"/>
                </a:solidFill>
              </a:rPr>
              <a:t>epřiměřené nároky ze strany školy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7713329" y="2756679"/>
            <a:ext cx="760003" cy="323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2098" y="631179"/>
            <a:ext cx="1023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JAK JSME POSTUPOVALI?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89809" y="1924225"/>
            <a:ext cx="5101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 vyloučené lokalitě doučovací klub K9 </a:t>
            </a:r>
            <a:r>
              <a:rPr lang="cs-CZ" sz="1400" dirty="0" smtClean="0"/>
              <a:t>(2010 -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kluby pracují na zakázku </a:t>
            </a:r>
            <a:r>
              <a:rPr lang="cs-CZ" sz="1400" dirty="0" smtClean="0"/>
              <a:t>(2014 - 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doučující a terénní pracovníci </a:t>
            </a:r>
            <a:r>
              <a:rPr lang="cs-CZ" sz="1400" dirty="0" smtClean="0"/>
              <a:t>(2010 -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platformy a workshopy pro rodiče </a:t>
            </a:r>
            <a:r>
              <a:rPr lang="cs-CZ" sz="1400" dirty="0" smtClean="0"/>
              <a:t>(2010 - 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DVPP </a:t>
            </a:r>
            <a:r>
              <a:rPr lang="cs-CZ" sz="1400" dirty="0" smtClean="0"/>
              <a:t>(2010-2018 více jak 400 na pedagoga)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AP pro sociálně znevýhodněné, později ŠA </a:t>
            </a:r>
            <a:r>
              <a:rPr lang="cs-CZ" sz="1400" dirty="0" smtClean="0"/>
              <a:t>(2008 -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doučovací klub ve škole K5 </a:t>
            </a:r>
            <a:r>
              <a:rPr lang="cs-CZ" sz="1400" dirty="0" smtClean="0"/>
              <a:t>(2012 - )</a:t>
            </a:r>
            <a:r>
              <a:rPr lang="cs-CZ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adaptační kurzy </a:t>
            </a:r>
            <a:r>
              <a:rPr lang="cs-CZ" sz="1400" dirty="0" smtClean="0"/>
              <a:t>(1. a 6. třídy)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dětské podpůrné centrum  </a:t>
            </a:r>
            <a:r>
              <a:rPr lang="cs-CZ" sz="1400" dirty="0" smtClean="0"/>
              <a:t>(2014 - 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peciální pedagog </a:t>
            </a:r>
            <a:r>
              <a:rPr lang="cs-CZ" sz="1400" dirty="0" smtClean="0"/>
              <a:t>(2014 - 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zapojení všech ZŠ v Krnově (5) + NO (3) </a:t>
            </a:r>
            <a:r>
              <a:rPr lang="cs-CZ" sz="1400" dirty="0" smtClean="0"/>
              <a:t>(2014 - 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ociální pedagog </a:t>
            </a:r>
            <a:r>
              <a:rPr lang="cs-CZ" sz="1400" dirty="0" smtClean="0"/>
              <a:t>(2016 - 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800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2098" y="631179"/>
            <a:ext cx="1023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CO NÁM TO PŘINESLO?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32570" y="1924224"/>
            <a:ext cx="51017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minimalizace konfliktů mezi žáky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standartní průběh vyučování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důvěra rodičů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snížení absence na průměrnou úroveň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vyšší připravenost na výuku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zapojení žáků do práce v hodinách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postupný nárůst znalostí a dovedností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vytváření pracovních návyků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nový pohled na žáky se SVP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 smtClean="0">
                <a:solidFill>
                  <a:srgbClr val="0070C0"/>
                </a:solidFill>
              </a:rPr>
              <a:t>Spokojené děti, klidnější učitele a snad i rodiče.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6" y="1681465"/>
            <a:ext cx="2903783" cy="383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77" y="1867581"/>
            <a:ext cx="273688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51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2098" y="631179"/>
            <a:ext cx="1023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CO JSME SI UVĚDOMILI?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32570" y="1924224"/>
            <a:ext cx="5101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musíme vycházet z podmínek a možností žáků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 nutné pracovat s krátkodobými cíli a efekty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nemůžeme spoléhat na důslednou pomoc rodičů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jde o dlouhodobý (generační) 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bez mimoškolní podpory se teď neobejdeme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rozhodujícím faktorem je učitel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 přínosné spolupracovat s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žáci se SVP mohou dosahovat </a:t>
            </a:r>
            <a:r>
              <a:rPr lang="cs-CZ" dirty="0" err="1" smtClean="0"/>
              <a:t>stand</a:t>
            </a:r>
            <a:r>
              <a:rPr lang="cs-CZ" dirty="0" smtClean="0"/>
              <a:t>. výsledků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 potřeba změnit způsob hodnocení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 potřeba změnit způsob výuky </a:t>
            </a:r>
            <a:r>
              <a:rPr lang="cs-CZ" sz="1400" dirty="0" smtClean="0"/>
              <a:t>(formy a metody)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nespěchat, ale také nestát na místě </a:t>
            </a:r>
            <a:r>
              <a:rPr lang="cs-CZ" b="1" dirty="0" smtClean="0">
                <a:sym typeface="Wingdings" panose="05000000000000000000" pitchFamily="2" charset="2"/>
              </a:rPr>
              <a:t>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625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2098" y="631179"/>
            <a:ext cx="1023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KDE HLEDÁME PODPORU?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33764" y="1924224"/>
            <a:ext cx="5700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RP MŠMT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RP MSK (6)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OP VK 2010 - 2015 (4+6)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OP VVV 2016 - ?  (1+4)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Město Krnov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Reintegra</a:t>
            </a:r>
            <a:r>
              <a:rPr lang="cs-CZ" dirty="0" smtClean="0"/>
              <a:t> (3)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Educo</a:t>
            </a:r>
            <a:r>
              <a:rPr lang="cs-CZ" dirty="0" smtClean="0"/>
              <a:t> Centrum s.r.o.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H-mat o.p.s.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Nová škola o.p.s.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Učitel naživo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INSCHOOL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938286" y="5406931"/>
            <a:ext cx="18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www.zsjnkrnov.cz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2098" y="631179"/>
            <a:ext cx="1023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JAK PODPORUJEME PEDAGOGY?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33764" y="1924224"/>
            <a:ext cx="5700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DVPP </a:t>
            </a:r>
            <a:r>
              <a:rPr lang="cs-CZ" sz="1400" dirty="0" smtClean="0"/>
              <a:t>(měkké dovednosti, metodika, didaktika, inkluze, ICT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tandemy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pedagogická konzultace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supervize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společné výjezdy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stáže na jiných školách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kolegiální podpora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Erasmus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…</a:t>
            </a:r>
          </a:p>
        </p:txBody>
      </p:sp>
      <p:sp>
        <p:nvSpPr>
          <p:cNvPr id="3" name="Veselý obličej 2"/>
          <p:cNvSpPr/>
          <p:nvPr/>
        </p:nvSpPr>
        <p:spPr>
          <a:xfrm>
            <a:off x="7080529" y="4191671"/>
            <a:ext cx="323681" cy="275129"/>
          </a:xfrm>
          <a:prstGeom prst="smileyFac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0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a592d7c4820fb3bc5035362fa5f033fe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2bd6f9fc3077a0c85c008914eb3a4b56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ED73A08D-31B2-4872-963F-ADB1EB0EF68C}"/>
</file>

<file path=customXml/itemProps2.xml><?xml version="1.0" encoding="utf-8"?>
<ds:datastoreItem xmlns:ds="http://schemas.openxmlformats.org/officeDocument/2006/customXml" ds:itemID="{7E87A8F6-34D4-43C8-B4A3-0B05666EF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CAD3F6-B0EC-4011-9A7A-BB3303E22A3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7ffaba63-cadb-4ee0-afcd-3a4a42323a6d"/>
    <ds:schemaRef ds:uri="http://purl.org/dc/terms/"/>
    <ds:schemaRef ds:uri="http://schemas.microsoft.com/office/2006/documentManagement/types"/>
    <ds:schemaRef ds:uri="4ed50015-f427-4bca-b79c-7b0ef9a9fc9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623</Words>
  <Application>Microsoft Office PowerPoint</Application>
  <PresentationFormat>Širokoúhlá obrazovka</PresentationFormat>
  <Paragraphs>127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Kubáňová</dc:creator>
  <cp:lastModifiedBy>NIDVuser01</cp:lastModifiedBy>
  <cp:revision>44</cp:revision>
  <cp:lastPrinted>2018-11-16T07:46:05Z</cp:lastPrinted>
  <dcterms:modified xsi:type="dcterms:W3CDTF">2018-11-16T08:36:19Z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