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6" r:id="rId5"/>
    <p:sldMasterId id="2147483674" r:id="rId6"/>
    <p:sldMasterId id="2147483662" r:id="rId7"/>
  </p:sldMasterIdLst>
  <p:notesMasterIdLst>
    <p:notesMasterId r:id="rId26"/>
  </p:notesMasterIdLst>
  <p:handoutMasterIdLst>
    <p:handoutMasterId r:id="rId27"/>
  </p:handoutMasterIdLst>
  <p:sldIdLst>
    <p:sldId id="256" r:id="rId8"/>
    <p:sldId id="258" r:id="rId9"/>
    <p:sldId id="292" r:id="rId10"/>
    <p:sldId id="260" r:id="rId11"/>
    <p:sldId id="273" r:id="rId12"/>
    <p:sldId id="294" r:id="rId13"/>
    <p:sldId id="267" r:id="rId14"/>
    <p:sldId id="262" r:id="rId15"/>
    <p:sldId id="276" r:id="rId16"/>
    <p:sldId id="278" r:id="rId17"/>
    <p:sldId id="284" r:id="rId18"/>
    <p:sldId id="285" r:id="rId19"/>
    <p:sldId id="287" r:id="rId20"/>
    <p:sldId id="283" r:id="rId21"/>
    <p:sldId id="261" r:id="rId22"/>
    <p:sldId id="281" r:id="rId23"/>
    <p:sldId id="290" r:id="rId24"/>
    <p:sldId id="257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583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9A302-DED4-4555-90DF-F64047F1D5A4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896D5-9C7B-4F30-9F1A-EE6E3FD17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512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896D5-9C7B-4F30-9F1A-EE6E3FD174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0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647567" y="1578361"/>
            <a:ext cx="9144000" cy="182120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647567" y="3563597"/>
            <a:ext cx="9144000" cy="205099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Jméno a příjmení</a:t>
            </a:r>
          </a:p>
          <a:p>
            <a:r>
              <a:rPr lang="cs-CZ" smtClean="0"/>
              <a:t>Kontakt (e-mail, telefon)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030098"/>
            <a:ext cx="4092146" cy="766118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8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1562100"/>
            <a:ext cx="3932237" cy="971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1562100"/>
            <a:ext cx="6172200" cy="42989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646844"/>
            <a:ext cx="3932237" cy="32221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77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64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772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900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465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301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470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802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5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496064"/>
            <a:ext cx="10439400" cy="1268627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698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375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78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779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2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146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3079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139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838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6370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84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846567"/>
            <a:ext cx="10439400" cy="339771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5228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0103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41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5051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195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069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256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7797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551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75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1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909720"/>
            <a:ext cx="10515600" cy="3388674"/>
          </a:xfrm>
        </p:spPr>
        <p:txBody>
          <a:bodyPr anchor="b">
            <a:normAutofit/>
          </a:bodyPr>
          <a:lstStyle>
            <a:lvl1pPr algn="ctr">
              <a:defRPr sz="5800" b="0"/>
            </a:lvl1pPr>
          </a:lstStyle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IPs</a:t>
            </a:r>
            <a:r>
              <a:rPr lang="cs-CZ" dirty="0" smtClean="0"/>
              <a:t> APIV_B</a:t>
            </a:r>
            <a:br>
              <a:rPr lang="cs-CZ" dirty="0" smtClean="0"/>
            </a:br>
            <a:r>
              <a:rPr lang="cs-CZ" dirty="0" smtClean="0"/>
              <a:t>Podpora společného vzdělávání v pedagogické praxi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5405480"/>
            <a:ext cx="10515600" cy="121380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Jméno a příjmení</a:t>
            </a:r>
          </a:p>
        </p:txBody>
      </p:sp>
    </p:spTree>
    <p:extLst>
      <p:ext uri="{BB962C8B-B14F-4D97-AF65-F5344CB8AC3E}">
        <p14:creationId xmlns:p14="http://schemas.microsoft.com/office/powerpoint/2010/main" val="18626034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5005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5686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3242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851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266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0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847767"/>
            <a:ext cx="5125278" cy="3329196"/>
          </a:xfrm>
        </p:spPr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2847767"/>
            <a:ext cx="5181600" cy="3329196"/>
          </a:xfrm>
        </p:spPr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48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1550503"/>
            <a:ext cx="10515600" cy="838849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2505076"/>
            <a:ext cx="5157787" cy="802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3490621"/>
            <a:ext cx="5157787" cy="2699041"/>
          </a:xfrm>
        </p:spPr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2505075"/>
            <a:ext cx="5183188" cy="802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3490621"/>
            <a:ext cx="5183187" cy="2699041"/>
          </a:xfrm>
        </p:spPr>
        <p:txBody>
          <a:bodyPr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32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9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99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57350"/>
            <a:ext cx="3933825" cy="10572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1657350"/>
            <a:ext cx="6172200" cy="4203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2939885"/>
            <a:ext cx="3932237" cy="28925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249725"/>
            <a:ext cx="4114800" cy="60827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59ED79-19A4-449F-B820-71D2BB43D2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914400" y="1733384"/>
            <a:ext cx="10439400" cy="98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2846566"/>
            <a:ext cx="10439400" cy="3451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840" y="136166"/>
            <a:ext cx="4610100" cy="1028700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3204674" y="1168197"/>
            <a:ext cx="5947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7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cs-CZ" sz="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Podpora společného vzdělávání v pedagogické praxi                                                                        </a:t>
            </a:r>
            <a:r>
              <a:rPr lang="cs-CZ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</a:t>
            </a:r>
            <a:r>
              <a:rPr lang="cs-CZ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. č. </a:t>
            </a:r>
            <a:r>
              <a:rPr lang="cs-CZ" sz="7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CZ.02.3.61/0.0/0.0/16_020/0004015</a:t>
            </a:r>
            <a:endParaRPr lang="cs-CZ" sz="700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940" y="381363"/>
            <a:ext cx="821792" cy="529424"/>
          </a:xfrm>
          <a:prstGeom prst="rect">
            <a:avLst/>
          </a:prstGeom>
        </p:spPr>
      </p:pic>
      <p:cxnSp>
        <p:nvCxnSpPr>
          <p:cNvPr id="23" name="Přímá spojnice 22"/>
          <p:cNvCxnSpPr/>
          <p:nvPr userDrawn="1"/>
        </p:nvCxnSpPr>
        <p:spPr>
          <a:xfrm>
            <a:off x="3281585" y="1230594"/>
            <a:ext cx="58709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3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EEA2-07D3-429F-90AC-AE96CCA9E6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2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81B79-139F-42A5-862A-81572AA341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19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4B3D-D91F-4A7D-BF64-EFC78A7EC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83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kluzevpraxi.cz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47567" y="1780247"/>
            <a:ext cx="9144000" cy="3568587"/>
          </a:xfrm>
        </p:spPr>
        <p:txBody>
          <a:bodyPr/>
          <a:lstStyle/>
          <a:p>
            <a:r>
              <a:rPr lang="cs-CZ" dirty="0" err="1"/>
              <a:t>IPs</a:t>
            </a:r>
            <a:r>
              <a:rPr lang="cs-CZ" dirty="0"/>
              <a:t>   APIV_B</a:t>
            </a:r>
            <a:br>
              <a:rPr lang="cs-CZ" dirty="0"/>
            </a:br>
            <a:r>
              <a:rPr lang="cs-CZ" sz="5400" b="1" dirty="0"/>
              <a:t>Podpora společného vzdělávání </a:t>
            </a:r>
            <a:r>
              <a:rPr lang="cs-CZ" sz="5400" b="1" dirty="0" smtClean="0"/>
              <a:t>v pedagogické </a:t>
            </a:r>
            <a:r>
              <a:rPr lang="cs-CZ" sz="5400" b="1" dirty="0"/>
              <a:t>praxi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632056"/>
            <a:ext cx="9144000" cy="841571"/>
          </a:xfrm>
        </p:spPr>
        <p:txBody>
          <a:bodyPr/>
          <a:lstStyle/>
          <a:p>
            <a:r>
              <a:rPr lang="cs-CZ" dirty="0" smtClean="0"/>
              <a:t>Eva Kopúnová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6"/>
                </a:solidFill>
              </a:rPr>
              <a:t>Databáze aktérů implementace </a:t>
            </a:r>
            <a:r>
              <a:rPr lang="cs-CZ" b="1" dirty="0" smtClean="0">
                <a:solidFill>
                  <a:schemeClr val="accent6"/>
                </a:solidFill>
              </a:rPr>
              <a:t>APIV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</a:t>
            </a:r>
            <a:r>
              <a:rPr lang="cs-CZ" dirty="0"/>
              <a:t>o organizacích podílejících se na implementaci APIV, k dispozici pedagogickým pracovníkům v rámci poradenských a konzultačních služeb </a:t>
            </a:r>
            <a:endParaRPr lang="cs-CZ" dirty="0" smtClean="0"/>
          </a:p>
          <a:p>
            <a:r>
              <a:rPr lang="cs-CZ" dirty="0"/>
              <a:t>zástupci NNO, asociací pedagogů, akademické sféry, zkušených pedagogů, územně samosprávných celků, zástupců </a:t>
            </a:r>
            <a:r>
              <a:rPr lang="cs-CZ" dirty="0" smtClean="0"/>
              <a:t>MŠMT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2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Krajská síť škol a školských </a:t>
            </a:r>
            <a:r>
              <a:rPr lang="cs-CZ" b="1" dirty="0" smtClean="0">
                <a:solidFill>
                  <a:schemeClr val="accent4"/>
                </a:solidFill>
              </a:rPr>
              <a:t>zařízení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</a:t>
            </a:r>
            <a:r>
              <a:rPr lang="cs-CZ" dirty="0"/>
              <a:t>, ZŠ, SŠ, (ZUŠ, SVČ, ŠD a ŠK, školská zařízení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/>
              <a:t>24 škol v kraji, celkem 336 </a:t>
            </a:r>
            <a:r>
              <a:rPr lang="cs-CZ" dirty="0" smtClean="0"/>
              <a:t>škol, z toho:</a:t>
            </a:r>
          </a:p>
          <a:p>
            <a:r>
              <a:rPr lang="cs-CZ" dirty="0" smtClean="0"/>
              <a:t>12 škol v kraji s částečnou podporou (DVPP, konzultace a poradenství)</a:t>
            </a:r>
          </a:p>
          <a:p>
            <a:r>
              <a:rPr lang="cs-CZ" dirty="0" smtClean="0"/>
              <a:t>12 </a:t>
            </a:r>
            <a:r>
              <a:rPr lang="cs-CZ" dirty="0"/>
              <a:t>škol v kraji s </a:t>
            </a:r>
            <a:r>
              <a:rPr lang="cs-CZ" dirty="0" smtClean="0"/>
              <a:t>komplexní podporou (DVPP, </a:t>
            </a:r>
            <a:r>
              <a:rPr lang="cs-CZ" dirty="0"/>
              <a:t>konzultace a </a:t>
            </a:r>
            <a:r>
              <a:rPr lang="cs-CZ" dirty="0" smtClean="0"/>
              <a:t>poradenství, mentorské </a:t>
            </a:r>
            <a:r>
              <a:rPr lang="cs-CZ" dirty="0"/>
              <a:t>a </a:t>
            </a:r>
            <a:r>
              <a:rPr lang="cs-CZ" dirty="0" err="1" smtClean="0"/>
              <a:t>koučovací</a:t>
            </a:r>
            <a:r>
              <a:rPr lang="cs-CZ" dirty="0" smtClean="0"/>
              <a:t> služby, služby odborných poradců)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8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Další vzdělávání pedagogických </a:t>
            </a:r>
            <a:r>
              <a:rPr lang="cs-CZ" b="1" dirty="0" smtClean="0">
                <a:solidFill>
                  <a:schemeClr val="accent4"/>
                </a:solidFill>
              </a:rPr>
              <a:t>pracovníků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</a:t>
            </a:r>
            <a:r>
              <a:rPr lang="cs-CZ" dirty="0"/>
              <a:t>management (40 h), 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pro </a:t>
            </a:r>
            <a:r>
              <a:rPr lang="cs-CZ" dirty="0"/>
              <a:t>pedagogické pracovníky (64 h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40h kurz základní přípravy (DVPP ve školách)</a:t>
            </a:r>
          </a:p>
          <a:p>
            <a:pPr lvl="1"/>
            <a:r>
              <a:rPr lang="cs-CZ" dirty="0" smtClean="0"/>
              <a:t>24 </a:t>
            </a:r>
            <a:r>
              <a:rPr lang="cs-CZ" dirty="0"/>
              <a:t>h předmětové didaktiky pro zástupce škol </a:t>
            </a:r>
            <a:r>
              <a:rPr lang="cs-CZ" dirty="0" smtClean="0"/>
              <a:t>s </a:t>
            </a:r>
            <a:r>
              <a:rPr lang="cs-CZ" dirty="0"/>
              <a:t>kompletní podporou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5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Individuální podpora profesního </a:t>
            </a:r>
            <a:r>
              <a:rPr lang="cs-CZ" b="1" dirty="0" smtClean="0">
                <a:solidFill>
                  <a:schemeClr val="accent4"/>
                </a:solidFill>
              </a:rPr>
              <a:t>rozvoje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413761"/>
            <a:ext cx="10439400" cy="2830520"/>
          </a:xfrm>
        </p:spPr>
        <p:txBody>
          <a:bodyPr>
            <a:normAutofit/>
          </a:bodyPr>
          <a:lstStyle/>
          <a:p>
            <a:r>
              <a:rPr lang="cs-CZ" dirty="0" smtClean="0"/>
              <a:t>portfolio </a:t>
            </a:r>
            <a:r>
              <a:rPr lang="cs-CZ" dirty="0"/>
              <a:t>vzdělávacích, mentorských a koučovacích </a:t>
            </a:r>
            <a:r>
              <a:rPr lang="cs-CZ" dirty="0" smtClean="0"/>
              <a:t>služeb, stáží a odborného poradenství</a:t>
            </a:r>
            <a:endParaRPr lang="cs-CZ" dirty="0"/>
          </a:p>
          <a:p>
            <a:r>
              <a:rPr lang="cs-CZ" dirty="0"/>
              <a:t>12 škol v každém kraji, celkem 168 </a:t>
            </a:r>
            <a:r>
              <a:rPr lang="cs-CZ" dirty="0" smtClean="0"/>
              <a:t>škol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2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Další vzdělávací aktivity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Školení lektorů, mentorů a koučů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 smtClean="0"/>
              <a:t>výcvikový </a:t>
            </a:r>
            <a:r>
              <a:rPr lang="cs-CZ" dirty="0"/>
              <a:t>program mentorských a koučovacích </a:t>
            </a:r>
            <a:r>
              <a:rPr lang="cs-CZ" dirty="0" smtClean="0"/>
              <a:t>dovedností </a:t>
            </a:r>
            <a:endParaRPr lang="cs-CZ" dirty="0"/>
          </a:p>
          <a:p>
            <a:r>
              <a:rPr lang="cs-CZ" dirty="0"/>
              <a:t>vzdělávací program pro členy Národního týmu kvalitních </a:t>
            </a:r>
            <a:r>
              <a:rPr lang="cs-CZ" dirty="0" smtClean="0"/>
              <a:t>lektorů – lektorské, komunikační a prezentační dovednosti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Vzdělávání zástupců veřejné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správy</a:t>
            </a:r>
          </a:p>
          <a:p>
            <a:r>
              <a:rPr lang="cs-CZ" dirty="0"/>
              <a:t>1 vzdělávací akce za rok v každém </a:t>
            </a:r>
            <a:r>
              <a:rPr lang="cs-CZ" dirty="0" smtClean="0"/>
              <a:t>kraji pro zástupce zřizovatelů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4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Motivační (informační)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4000" dirty="0"/>
              <a:t>místo pro diskuzi aktérů implementace APIV </a:t>
            </a:r>
          </a:p>
          <a:p>
            <a:pPr>
              <a:lnSpc>
                <a:spcPct val="110000"/>
              </a:lnSpc>
            </a:pPr>
            <a:r>
              <a:rPr lang="cs-CZ" sz="4000" dirty="0"/>
              <a:t>pedagogové, zřizovatelé škol, zástupci odborné i široké veřejnosti</a:t>
            </a:r>
          </a:p>
          <a:p>
            <a:pPr>
              <a:lnSpc>
                <a:spcPct val="110000"/>
              </a:lnSpc>
            </a:pP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22046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Odborná platforma 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společného vzdělávání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monitoring průběhu implementace Akčního </a:t>
            </a:r>
            <a:r>
              <a:rPr lang="cs-CZ" dirty="0"/>
              <a:t>plánu pro inkluzivní vzdělávání </a:t>
            </a:r>
            <a:r>
              <a:rPr lang="cs-CZ" dirty="0" smtClean="0"/>
              <a:t>2016 – 2018</a:t>
            </a:r>
          </a:p>
          <a:p>
            <a:r>
              <a:rPr lang="cs-CZ" dirty="0" smtClean="0"/>
              <a:t>Školská inkluzivní koncepce kraje – hodnotící a podpůrný systém pro roky 2019 - 2020</a:t>
            </a:r>
          </a:p>
          <a:p>
            <a:pPr marL="0" indent="0">
              <a:buNone/>
            </a:pPr>
            <a:r>
              <a:rPr lang="cs-CZ" dirty="0" smtClean="0"/>
              <a:t>- materiál Krajské akční plány rozvoje vzdělávání (KAP)</a:t>
            </a:r>
          </a:p>
          <a:p>
            <a:pPr marL="0" indent="0">
              <a:buNone/>
            </a:pPr>
            <a:r>
              <a:rPr lang="cs-CZ" dirty="0" smtClean="0"/>
              <a:t>- příprava ŠIKK probíhá v souladu s Metodikou rovných příležitostí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APIV B pro školy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APIV B přinese pro školy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alší vzdělávání pedagogických pracovníků (včetně vedení)</a:t>
            </a:r>
          </a:p>
          <a:p>
            <a:r>
              <a:rPr lang="cs-CZ" dirty="0"/>
              <a:t>p</a:t>
            </a:r>
            <a:r>
              <a:rPr lang="cs-CZ" dirty="0" smtClean="0"/>
              <a:t>oradenství, konzultace</a:t>
            </a:r>
          </a:p>
          <a:p>
            <a:r>
              <a:rPr lang="cs-CZ" dirty="0" smtClean="0"/>
              <a:t>mentorské </a:t>
            </a:r>
            <a:r>
              <a:rPr lang="cs-CZ" dirty="0"/>
              <a:t>a </a:t>
            </a:r>
            <a:r>
              <a:rPr lang="cs-CZ" dirty="0" err="1" smtClean="0"/>
              <a:t>koučovací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Co APIV B do škol </a:t>
            </a:r>
            <a:r>
              <a:rPr lang="cs-CZ" dirty="0" smtClean="0"/>
              <a:t>nepřinese 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financování asistentů pedagoga</a:t>
            </a:r>
          </a:p>
          <a:p>
            <a:r>
              <a:rPr lang="cs-CZ" dirty="0"/>
              <a:t>financování školních pomůcek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165" y="2450493"/>
            <a:ext cx="742950" cy="857250"/>
          </a:xfrm>
          <a:prstGeom prst="rect">
            <a:avLst/>
          </a:prstGeom>
        </p:spPr>
      </p:pic>
      <p:sp>
        <p:nvSpPr>
          <p:cNvPr id="9" name="AutoShape 2" descr="Výsledek obrázku pro k&amp;rcaron;í&amp;zcaron;ek png"/>
          <p:cNvSpPr>
            <a:spLocks noChangeAspect="1" noChangeArrowheads="1"/>
          </p:cNvSpPr>
          <p:nvPr/>
        </p:nvSpPr>
        <p:spPr bwMode="auto">
          <a:xfrm>
            <a:off x="10598023" y="272671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4" descr="Výsledek obrázku pro k&amp;rcaron;í&amp;zcaron;ek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6" descr="Výsledek obrázku pro k&amp;rcaron;í&amp;zcaron;ek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8" descr="Výsledek obrázku pro k&amp;rcaron;í&amp;zcaron;ek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20" y="2636887"/>
            <a:ext cx="1130300" cy="76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6704" y="1733384"/>
            <a:ext cx="5788152" cy="314036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Děkuji za pozornost,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Eva Kopúnová</a:t>
            </a:r>
            <a:br>
              <a:rPr lang="cs-CZ" dirty="0" smtClean="0"/>
            </a:br>
            <a:r>
              <a:rPr lang="cs-CZ" dirty="0" smtClean="0"/>
              <a:t>kopunova@nidv.cz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0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APIV – Akční plán inkluzivního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700" dirty="0"/>
              <a:t>Strategie vzdělávací politiky do roku 2020</a:t>
            </a:r>
          </a:p>
          <a:p>
            <a:pPr lvl="1"/>
            <a:r>
              <a:rPr lang="cs-CZ" dirty="0" smtClean="0"/>
              <a:t>nastavení </a:t>
            </a:r>
            <a:r>
              <a:rPr lang="cs-CZ" dirty="0"/>
              <a:t>podmínek rovných příležitostí ve vzdělávání pro všechny </a:t>
            </a:r>
          </a:p>
          <a:p>
            <a:pPr lvl="1"/>
            <a:r>
              <a:rPr lang="cs-CZ" dirty="0" smtClean="0"/>
              <a:t>diagnostické </a:t>
            </a:r>
            <a:r>
              <a:rPr lang="cs-CZ" dirty="0"/>
              <a:t>nástroje – činnost a role školských poradenských zařízení </a:t>
            </a:r>
          </a:p>
          <a:p>
            <a:pPr lvl="1"/>
            <a:r>
              <a:rPr lang="cs-CZ" dirty="0" smtClean="0"/>
              <a:t>supervizní </a:t>
            </a:r>
            <a:r>
              <a:rPr lang="cs-CZ" dirty="0"/>
              <a:t>mechanismy v oblasti inkluzivního vzdělávání </a:t>
            </a:r>
          </a:p>
          <a:p>
            <a:pPr lvl="1"/>
            <a:r>
              <a:rPr lang="cs-CZ" dirty="0" smtClean="0"/>
              <a:t>evidence </a:t>
            </a:r>
            <a:r>
              <a:rPr lang="cs-CZ" dirty="0"/>
              <a:t>a statistiky žáků vzdělávaných v inkluzivním prostředí </a:t>
            </a:r>
          </a:p>
          <a:p>
            <a:pPr lvl="1"/>
            <a:r>
              <a:rPr lang="cs-CZ" dirty="0" smtClean="0"/>
              <a:t>inkluze </a:t>
            </a:r>
            <a:r>
              <a:rPr lang="cs-CZ" dirty="0"/>
              <a:t>v předškolním vzdělávání </a:t>
            </a:r>
          </a:p>
          <a:p>
            <a:pPr lvl="1"/>
            <a:r>
              <a:rPr lang="cs-CZ" dirty="0" smtClean="0"/>
              <a:t>snižování </a:t>
            </a:r>
            <a:r>
              <a:rPr lang="cs-CZ" dirty="0"/>
              <a:t>předčasných odchodů ze vzdělávání“ </a:t>
            </a:r>
            <a:endParaRPr lang="cs-CZ" dirty="0" smtClean="0"/>
          </a:p>
          <a:p>
            <a:r>
              <a:rPr lang="cs-CZ" sz="4700" dirty="0"/>
              <a:t>Dlouhodobý záměr vzdělávání a rozvoje vzdělávací soustavy ČR</a:t>
            </a:r>
          </a:p>
          <a:p>
            <a:r>
              <a:rPr lang="cs-CZ" sz="4700" dirty="0"/>
              <a:t>Stanovení priorit → novela školského zákona </a:t>
            </a:r>
          </a:p>
          <a:p>
            <a:r>
              <a:rPr lang="cs-CZ" sz="4700" dirty="0"/>
              <a:t>APIV – Akční plán inkluzivního </a:t>
            </a:r>
            <a:r>
              <a:rPr lang="cs-CZ" sz="4700" dirty="0" smtClean="0"/>
              <a:t>vzdělávání</a:t>
            </a:r>
          </a:p>
          <a:p>
            <a:endParaRPr lang="cs-CZ" sz="4700" dirty="0"/>
          </a:p>
        </p:txBody>
      </p:sp>
    </p:spTree>
    <p:extLst>
      <p:ext uri="{BB962C8B-B14F-4D97-AF65-F5344CB8AC3E}">
        <p14:creationId xmlns:p14="http://schemas.microsoft.com/office/powerpoint/2010/main" val="325697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1666226"/>
            <a:ext cx="10515600" cy="838849"/>
          </a:xfrm>
        </p:spPr>
        <p:txBody>
          <a:bodyPr>
            <a:normAutofit fontScale="90000"/>
          </a:bodyPr>
          <a:lstStyle/>
          <a:p>
            <a:r>
              <a:rPr lang="cs-CZ" sz="3100" dirty="0"/>
              <a:t>IPs se zaměřuje na zajištění podpory implementace Akčního plánu inkluzivního </a:t>
            </a:r>
            <a:r>
              <a:rPr lang="cs-CZ" sz="3100" dirty="0" smtClean="0"/>
              <a:t>vzdělávání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APIV_A  </a:t>
            </a:r>
            <a:r>
              <a:rPr lang="cs-CZ" dirty="0" smtClean="0"/>
              <a:t>	NÚV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Společné vzdělávání a podpora škol krok za </a:t>
            </a:r>
            <a:r>
              <a:rPr lang="cs-CZ" dirty="0" smtClean="0"/>
              <a:t>krokem</a:t>
            </a:r>
          </a:p>
          <a:p>
            <a:pPr marL="0" indent="0">
              <a:buNone/>
            </a:pPr>
            <a:r>
              <a:rPr lang="cs-CZ" sz="1900" dirty="0" smtClean="0"/>
              <a:t>Vybrané aktivity:</a:t>
            </a:r>
          </a:p>
          <a:p>
            <a:r>
              <a:rPr lang="cs-CZ" sz="1900" dirty="0" smtClean="0"/>
              <a:t>Vyhodnocení upraveného RVP</a:t>
            </a:r>
          </a:p>
          <a:p>
            <a:r>
              <a:rPr lang="cs-CZ" sz="1900" dirty="0" smtClean="0"/>
              <a:t>Tým lektorů pro DVPP</a:t>
            </a:r>
          </a:p>
          <a:p>
            <a:r>
              <a:rPr lang="cs-CZ" sz="1900" dirty="0" smtClean="0"/>
              <a:t>Vytvoření programů DVPP</a:t>
            </a:r>
          </a:p>
          <a:p>
            <a:r>
              <a:rPr lang="cs-CZ" sz="1900" dirty="0" smtClean="0"/>
              <a:t>Čeština jako druhý cizí jazyk</a:t>
            </a:r>
          </a:p>
          <a:p>
            <a:r>
              <a:rPr lang="cs-CZ" sz="1900" dirty="0" smtClean="0"/>
              <a:t>Referenční rámec českého znakového jazyka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APIV_B 	</a:t>
            </a:r>
            <a:r>
              <a:rPr lang="cs-CZ" dirty="0" smtClean="0"/>
              <a:t>NIDV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Podpora společného vzdělávání v pedagogické praxi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69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733384"/>
            <a:ext cx="10439400" cy="161332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Podpora společného vzdělávání </a:t>
            </a:r>
            <a:r>
              <a:rPr lang="cs-CZ" altLang="cs-CZ" dirty="0" smtClean="0"/>
              <a:t>v pedagogické </a:t>
            </a:r>
            <a:r>
              <a:rPr lang="cs-CZ" altLang="cs-CZ" dirty="0"/>
              <a:t>praxi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762102"/>
            <a:ext cx="10439400" cy="134982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pracovně APIV_B</a:t>
            </a:r>
          </a:p>
          <a:p>
            <a:r>
              <a:rPr lang="cs-CZ" altLang="cs-CZ" dirty="0"/>
              <a:t>R</a:t>
            </a:r>
            <a:r>
              <a:rPr lang="cs-CZ" altLang="cs-CZ" dirty="0" smtClean="0"/>
              <a:t>ealizátor</a:t>
            </a:r>
            <a:r>
              <a:rPr lang="cs-CZ" altLang="cs-CZ" dirty="0"/>
              <a:t>: </a:t>
            </a:r>
            <a:r>
              <a:rPr lang="cs-CZ" altLang="cs-CZ" dirty="0" smtClean="0"/>
              <a:t>NIDV</a:t>
            </a:r>
            <a:endParaRPr lang="cs-CZ" altLang="cs-CZ" dirty="0"/>
          </a:p>
          <a:p>
            <a:r>
              <a:rPr lang="cs-CZ" altLang="cs-CZ" dirty="0"/>
              <a:t>Plánované trvání projektu: 1.4.2017 – 31.3.2022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0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300549"/>
            <a:ext cx="10439400" cy="2943732"/>
          </a:xfrm>
        </p:spPr>
        <p:txBody>
          <a:bodyPr/>
          <a:lstStyle/>
          <a:p>
            <a:r>
              <a:rPr lang="cs-CZ" dirty="0" smtClean="0"/>
              <a:t>Zvýšit </a:t>
            </a:r>
            <a:r>
              <a:rPr lang="cs-CZ" b="1" dirty="0" smtClean="0"/>
              <a:t>podporu společného vzdělávání </a:t>
            </a:r>
            <a:r>
              <a:rPr lang="cs-CZ" dirty="0" smtClean="0"/>
              <a:t>u odborné, pedagogické i široké veřejnosti</a:t>
            </a:r>
          </a:p>
          <a:p>
            <a:r>
              <a:rPr lang="cs-CZ" dirty="0" smtClean="0"/>
              <a:t>Posílit osobnostní a profesní </a:t>
            </a:r>
            <a:r>
              <a:rPr lang="cs-CZ" b="1" dirty="0" smtClean="0"/>
              <a:t>kompetence pedagogických pracovníků</a:t>
            </a:r>
            <a:r>
              <a:rPr lang="cs-CZ" dirty="0" smtClean="0"/>
              <a:t> škol a školských zařízení potřebných k realizaci společného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5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18526" t="34871" r="19977" b="11868"/>
          <a:stretch/>
        </p:blipFill>
        <p:spPr>
          <a:xfrm>
            <a:off x="0" y="159658"/>
            <a:ext cx="12012606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Cílová skupina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Školy a školská </a:t>
            </a:r>
            <a:r>
              <a:rPr lang="cs-CZ" b="1" dirty="0" smtClean="0"/>
              <a:t>zařízení</a:t>
            </a:r>
            <a:r>
              <a:rPr lang="cs-CZ" dirty="0"/>
              <a:t> </a:t>
            </a:r>
            <a:r>
              <a:rPr lang="cs-CZ" dirty="0" smtClean="0"/>
              <a:t>(řídící </a:t>
            </a:r>
            <a:r>
              <a:rPr lang="cs-CZ" dirty="0"/>
              <a:t>pracovníci ve </a:t>
            </a:r>
            <a:r>
              <a:rPr lang="cs-CZ" dirty="0" smtClean="0"/>
              <a:t>školství, pedagogičtí pracovníci: MŠ</a:t>
            </a:r>
            <a:r>
              <a:rPr lang="cs-CZ" dirty="0"/>
              <a:t>, ZŠ, SŠ, ZUŠ, </a:t>
            </a:r>
            <a:r>
              <a:rPr lang="cs-CZ" dirty="0" smtClean="0"/>
              <a:t>ŠD</a:t>
            </a:r>
            <a:r>
              <a:rPr lang="cs-CZ" dirty="0"/>
              <a:t>, ŠK, SVČ, školská </a:t>
            </a:r>
            <a:r>
              <a:rPr lang="cs-CZ" dirty="0" smtClean="0"/>
              <a:t>zařízení)</a:t>
            </a:r>
          </a:p>
          <a:p>
            <a:r>
              <a:rPr lang="cs-CZ" b="1" dirty="0"/>
              <a:t>Odborná a široká </a:t>
            </a:r>
            <a:r>
              <a:rPr lang="cs-CZ" b="1" dirty="0" smtClean="0"/>
              <a:t>veřejnost</a:t>
            </a:r>
            <a:r>
              <a:rPr lang="cs-CZ" dirty="0"/>
              <a:t> </a:t>
            </a:r>
            <a:r>
              <a:rPr lang="cs-CZ" dirty="0" smtClean="0"/>
              <a:t>(pedagogičtí </a:t>
            </a:r>
            <a:r>
              <a:rPr lang="cs-CZ" dirty="0"/>
              <a:t>pracovníci, odborná pedagogická veřejnost, rodiče dětí a žáků, široká veřejnost</a:t>
            </a:r>
            <a:r>
              <a:rPr lang="cs-CZ" dirty="0" smtClean="0"/>
              <a:t>)</a:t>
            </a:r>
          </a:p>
          <a:p>
            <a:r>
              <a:rPr lang="cs-CZ" b="1" dirty="0"/>
              <a:t>Zástupci zřizovatelů a zaměstnanců státní správy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18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Centra podpory pro společné vzdělávání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Centru podpory strategického řízení a plánování ve školách a v územích </a:t>
            </a:r>
          </a:p>
          <a:p>
            <a:r>
              <a:rPr lang="cs-CZ" dirty="0" smtClean="0"/>
              <a:t>na </a:t>
            </a:r>
            <a:r>
              <a:rPr lang="cs-CZ" dirty="0"/>
              <a:t>krajských pracovištích NIDV, 14 center v </a:t>
            </a:r>
            <a:r>
              <a:rPr lang="cs-CZ" dirty="0" smtClean="0"/>
              <a:t>ČR</a:t>
            </a:r>
            <a:endParaRPr lang="cs-CZ" dirty="0"/>
          </a:p>
          <a:p>
            <a:r>
              <a:rPr lang="cs-CZ" dirty="0"/>
              <a:t>Krajský metodik Centra </a:t>
            </a:r>
            <a:r>
              <a:rPr lang="cs-CZ" dirty="0" smtClean="0"/>
              <a:t>podpory</a:t>
            </a:r>
            <a:endParaRPr lang="cs-CZ" dirty="0"/>
          </a:p>
          <a:p>
            <a:r>
              <a:rPr lang="cs-CZ" dirty="0"/>
              <a:t>Konzultant implementace </a:t>
            </a:r>
            <a:r>
              <a:rPr lang="cs-CZ" dirty="0" smtClean="0"/>
              <a:t>APIV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85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/>
                </a:solidFill>
              </a:rPr>
              <a:t>Portál pro pedagogy, rodiče i zástupce veřejné správy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753393"/>
            <a:ext cx="10439400" cy="2490887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http://www.inkluzevpraxi.cz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konzultace </a:t>
            </a:r>
            <a:r>
              <a:rPr lang="cs-CZ" dirty="0"/>
              <a:t>a metodické poradenství pro </a:t>
            </a:r>
            <a:r>
              <a:rPr lang="cs-CZ" dirty="0" smtClean="0"/>
              <a:t>pedagogickou i nepedagogickou veřejnost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59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IV_PPT_4" id="{35D04B3A-DD7E-4CB8-8DE5-E3AEA6918FC9}" vid="{497C0954-93C6-4F3C-B528-2EEB1440DF02}"/>
    </a:ext>
  </a:extLst>
</a:theme>
</file>

<file path=ppt/theme/theme2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IV_PPT_4" id="{35D04B3A-DD7E-4CB8-8DE5-E3AEA6918FC9}" vid="{429878FB-83AC-4B97-847D-C1A698106CDF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IV_PPT_4" id="{35D04B3A-DD7E-4CB8-8DE5-E3AEA6918FC9}" vid="{8B78A461-071B-40B1-8EF5-288BF44284CB}"/>
    </a:ext>
  </a:extLst>
</a:theme>
</file>

<file path=ppt/theme/theme4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IV_PPT_4" id="{35D04B3A-DD7E-4CB8-8DE5-E3AEA6918FC9}" vid="{A761CE3C-74F2-4DC6-ACE3-A2A054078152}"/>
    </a:ext>
  </a:extLst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4A1097-252F-4066-8048-FF9255C77E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FE6604-23C4-4281-8692-8168ABE5E7BB}">
  <ds:schemaRefs>
    <ds:schemaRef ds:uri="http://purl.org/dc/terms/"/>
    <ds:schemaRef ds:uri="2966da53-c8a7-43ed-98c0-3f01d381a5e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3778DE-0BA7-4376-88D6-D8DD83EFB82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</TotalTime>
  <Words>569</Words>
  <Application>Microsoft Office PowerPoint</Application>
  <PresentationFormat>Širokoúhlá obrazovka</PresentationFormat>
  <Paragraphs>84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2_Vlastní návrh</vt:lpstr>
      <vt:lpstr>1_Vlastní návrh</vt:lpstr>
      <vt:lpstr>Vlastní návrh</vt:lpstr>
      <vt:lpstr>IPs   APIV_B Podpora společného vzdělávání v pedagogické praxi</vt:lpstr>
      <vt:lpstr>APIV – Akční plán inkluzivního vzdělávání</vt:lpstr>
      <vt:lpstr>IPs se zaměřuje na zajištění podpory implementace Akčního plánu inkluzivního vzdělávání</vt:lpstr>
      <vt:lpstr>Podpora společného vzdělávání v pedagogické praxi  </vt:lpstr>
      <vt:lpstr>Cíl projektu</vt:lpstr>
      <vt:lpstr>Prezentace aplikace PowerPoint</vt:lpstr>
      <vt:lpstr>Cílová skupina</vt:lpstr>
      <vt:lpstr>Centra podpory pro společné vzdělávání</vt:lpstr>
      <vt:lpstr>Portál pro pedagogy, rodiče i zástupce veřejné správy</vt:lpstr>
      <vt:lpstr>Databáze aktérů implementace APIV</vt:lpstr>
      <vt:lpstr>Krajská síť škol a školských zařízení</vt:lpstr>
      <vt:lpstr>Další vzdělávání pedagogických pracovníků</vt:lpstr>
      <vt:lpstr>Individuální podpora profesního rozvoje</vt:lpstr>
      <vt:lpstr>Další vzdělávací aktivity</vt:lpstr>
      <vt:lpstr>Motivační (informační) semináře</vt:lpstr>
      <vt:lpstr>Odborná platforma společného vzdělávání</vt:lpstr>
      <vt:lpstr>APIV B pro školy</vt:lpstr>
      <vt:lpstr>Děkuji za pozornost,   Eva Kopúnová kopunova@nidv.cz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Odstrčilová Jana</dc:creator>
  <cp:lastModifiedBy>User NIDV</cp:lastModifiedBy>
  <cp:revision>73</cp:revision>
  <cp:lastPrinted>2018-10-23T10:58:02Z</cp:lastPrinted>
  <dcterms:created xsi:type="dcterms:W3CDTF">2017-05-05T07:09:19Z</dcterms:created>
  <dcterms:modified xsi:type="dcterms:W3CDTF">2018-10-29T09:23:21Z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