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6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2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7" autoAdjust="0"/>
    <p:restoredTop sz="94016" autoAdjust="0"/>
  </p:normalViewPr>
  <p:slideViewPr>
    <p:cSldViewPr snapToGrid="0">
      <p:cViewPr varScale="1">
        <p:scale>
          <a:sx n="61" d="100"/>
          <a:sy n="61" d="100"/>
        </p:scale>
        <p:origin x="812" y="60"/>
      </p:cViewPr>
      <p:guideLst/>
    </p:cSldViewPr>
  </p:slideViewPr>
  <p:outlineViewPr>
    <p:cViewPr>
      <p:scale>
        <a:sx n="33" d="100"/>
        <a:sy n="33" d="100"/>
      </p:scale>
      <p:origin x="0" y="-16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965FC-E11A-4BBA-AA43-3A08BD006605}" type="datetimeFigureOut">
              <a:rPr lang="cs-CZ" smtClean="0"/>
              <a:t>01.11.2018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38B8A-1C16-404E-9A04-23A88043F1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2504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965FC-E11A-4BBA-AA43-3A08BD006605}" type="datetimeFigureOut">
              <a:rPr lang="cs-CZ" smtClean="0"/>
              <a:t>01.11.2018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38B8A-1C16-404E-9A04-23A88043F1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6378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965FC-E11A-4BBA-AA43-3A08BD006605}" type="datetimeFigureOut">
              <a:rPr lang="cs-CZ" smtClean="0"/>
              <a:t>01.11.2018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38B8A-1C16-404E-9A04-23A88043F1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2129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965FC-E11A-4BBA-AA43-3A08BD006605}" type="datetimeFigureOut">
              <a:rPr lang="cs-CZ" smtClean="0"/>
              <a:t>01.11.2018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38B8A-1C16-404E-9A04-23A88043F1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2546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965FC-E11A-4BBA-AA43-3A08BD006605}" type="datetimeFigureOut">
              <a:rPr lang="cs-CZ" smtClean="0"/>
              <a:t>01.11.2018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38B8A-1C16-404E-9A04-23A88043F1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7972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965FC-E11A-4BBA-AA43-3A08BD006605}" type="datetimeFigureOut">
              <a:rPr lang="cs-CZ" smtClean="0"/>
              <a:t>01.11.2018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38B8A-1C16-404E-9A04-23A88043F1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588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965FC-E11A-4BBA-AA43-3A08BD006605}" type="datetimeFigureOut">
              <a:rPr lang="cs-CZ" smtClean="0"/>
              <a:t>01.11.2018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38B8A-1C16-404E-9A04-23A88043F1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3615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965FC-E11A-4BBA-AA43-3A08BD006605}" type="datetimeFigureOut">
              <a:rPr lang="cs-CZ" smtClean="0"/>
              <a:t>01.11.2018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38B8A-1C16-404E-9A04-23A88043F1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4271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965FC-E11A-4BBA-AA43-3A08BD006605}" type="datetimeFigureOut">
              <a:rPr lang="cs-CZ" smtClean="0"/>
              <a:t>01.11.2018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38B8A-1C16-404E-9A04-23A88043F1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778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965FC-E11A-4BBA-AA43-3A08BD006605}" type="datetimeFigureOut">
              <a:rPr lang="cs-CZ" smtClean="0"/>
              <a:t>01.11.2018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38B8A-1C16-404E-9A04-23A88043F1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8664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965FC-E11A-4BBA-AA43-3A08BD006605}" type="datetimeFigureOut">
              <a:rPr lang="cs-CZ" smtClean="0"/>
              <a:t>01.11.2018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38B8A-1C16-404E-9A04-23A88043F1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510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965FC-E11A-4BBA-AA43-3A08BD006605}" type="datetimeFigureOut">
              <a:rPr lang="cs-CZ" smtClean="0"/>
              <a:t>01.11.2018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38B8A-1C16-404E-9A04-23A88043F1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606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79861" y="683172"/>
            <a:ext cx="8870731" cy="2144110"/>
          </a:xfrm>
        </p:spPr>
        <p:txBody>
          <a:bodyPr>
            <a:normAutofit/>
          </a:bodyPr>
          <a:lstStyle/>
          <a:p>
            <a:r>
              <a:rPr lang="cs-CZ" sz="4400" b="1" dirty="0" smtClean="0"/>
              <a:t>Základní škola a Mateřská škola, </a:t>
            </a:r>
            <a:r>
              <a:rPr lang="cs-CZ" sz="4400" b="1" dirty="0" smtClean="0"/>
              <a:t/>
            </a:r>
            <a:br>
              <a:rPr lang="cs-CZ" sz="4400" b="1" dirty="0" smtClean="0"/>
            </a:br>
            <a:r>
              <a:rPr lang="cs-CZ" sz="4400" b="1" dirty="0" smtClean="0"/>
              <a:t>Nová </a:t>
            </a:r>
            <a:r>
              <a:rPr lang="cs-CZ" sz="4400" b="1" dirty="0" smtClean="0"/>
              <a:t>Ves, okres Liberec, příspěvková organizace</a:t>
            </a:r>
            <a:endParaRPr lang="cs-CZ" sz="44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357" y="2923437"/>
            <a:ext cx="5437740" cy="305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53473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-508230" y="0"/>
            <a:ext cx="4302793" cy="926431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>Šablony I/1.1</a:t>
            </a:r>
            <a:br>
              <a:rPr lang="cs-CZ" b="1" dirty="0" smtClean="0"/>
            </a:br>
            <a:r>
              <a:rPr lang="cs-CZ" b="1" dirty="0" smtClean="0"/>
              <a:t>Školní asistent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98594" y="926431"/>
            <a:ext cx="3905751" cy="5438274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 smtClean="0"/>
              <a:t>14 měsíců na O,5 úvazku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 smtClean="0"/>
              <a:t>Školení pro asistenta pedagoga</a:t>
            </a:r>
          </a:p>
          <a:p>
            <a:r>
              <a:rPr lang="cs-CZ" sz="2000" b="1" dirty="0" smtClean="0"/>
              <a:t>	 v NIDV Liberec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 smtClean="0"/>
              <a:t>Skvělá osobnost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 smtClean="0"/>
              <a:t>Přirozený mateřský vztah k dětem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 smtClean="0"/>
              <a:t>Pracovní náplň: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b="1" dirty="0" smtClean="0"/>
              <a:t>Přímá činnost především v oddělení mladších i dvouletých dětí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b="1" dirty="0" smtClean="0"/>
              <a:t>Pomoc při získávání praktických dovedností – oblékání, hygienické návyky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b="1" dirty="0" smtClean="0"/>
              <a:t>Psychická podpora dětem špatně snášející odloučení od rodiny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b="1" dirty="0" smtClean="0"/>
              <a:t>Pomoc v přímé činnosti učitelky MŠ a logopedické asistentky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8" name="Zástupný symbol pro obrázek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6" r="14406"/>
          <a:stretch>
            <a:fillRect/>
          </a:stretch>
        </p:blipFill>
        <p:spPr>
          <a:xfrm>
            <a:off x="5184705" y="988608"/>
            <a:ext cx="6169165" cy="4871258"/>
          </a:xfrm>
        </p:spPr>
      </p:pic>
    </p:spTree>
    <p:extLst>
      <p:ext uri="{BB962C8B-B14F-4D97-AF65-F5344CB8AC3E}">
        <p14:creationId xmlns:p14="http://schemas.microsoft.com/office/powerpoint/2010/main" val="21954207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-277003" y="1191264"/>
            <a:ext cx="4713956" cy="1268156"/>
          </a:xfrm>
        </p:spPr>
        <p:txBody>
          <a:bodyPr>
            <a:noAutofit/>
          </a:bodyPr>
          <a:lstStyle/>
          <a:p>
            <a:pPr marL="457200" lvl="1"/>
            <a:r>
              <a:rPr lang="cs-CZ" sz="2000" b="1" dirty="0" smtClean="0"/>
              <a:t>I/2.3 Vzdělávání pedagogických pracovníků MŠ – DVPP Čtenářská </a:t>
            </a:r>
            <a:r>
              <a:rPr lang="cs-CZ" sz="2000" b="1" dirty="0" err="1" smtClean="0"/>
              <a:t>pregramotnost</a:t>
            </a:r>
            <a:endParaRPr lang="cs-CZ" sz="2000" b="1" dirty="0" smtClean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193613" y="2596610"/>
            <a:ext cx="2803358" cy="5438275"/>
          </a:xfrm>
        </p:spPr>
        <p:txBody>
          <a:bodyPr>
            <a:norm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b="1" dirty="0" smtClean="0"/>
              <a:t>Jediná šablona, která nás v současné době dělí od dokončení projektu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648" y="1299825"/>
            <a:ext cx="7464714" cy="4511841"/>
          </a:xfrm>
        </p:spPr>
      </p:pic>
    </p:spTree>
    <p:extLst>
      <p:ext uri="{BB962C8B-B14F-4D97-AF65-F5344CB8AC3E}">
        <p14:creationId xmlns:p14="http://schemas.microsoft.com/office/powerpoint/2010/main" val="28449875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-409903" y="970547"/>
            <a:ext cx="4535905" cy="890337"/>
          </a:xfrm>
        </p:spPr>
        <p:txBody>
          <a:bodyPr>
            <a:noAutofit/>
          </a:bodyPr>
          <a:lstStyle/>
          <a:p>
            <a:pPr marL="457200" lvl="1" algn="ctr"/>
            <a:r>
              <a:rPr lang="cs-CZ" sz="2000" b="1" dirty="0" smtClean="0"/>
              <a:t>I/3.1 Prevence logopedických vad a problémů komunikačních schopností u dětí v MŠ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277696" y="1954924"/>
            <a:ext cx="3411436" cy="514453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 smtClean="0"/>
              <a:t>Ve škole je několik dětí se středně těžkými poruchami řeči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 smtClean="0"/>
              <a:t>Velké množství dětí s logopedickými vadami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 smtClean="0"/>
              <a:t>Je stále častější, že děti nastoupí do první třídy a ještě nepoužívají všechny hlásky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 smtClean="0"/>
              <a:t>Rodiče rádi se školním logopedickým asistentem spolupracují</a:t>
            </a:r>
            <a:endParaRPr lang="cs-CZ" sz="2200" b="1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504" y="1587615"/>
            <a:ext cx="7579070" cy="4259178"/>
          </a:xfrm>
        </p:spPr>
      </p:pic>
    </p:spTree>
    <p:extLst>
      <p:ext uri="{BB962C8B-B14F-4D97-AF65-F5344CB8AC3E}">
        <p14:creationId xmlns:p14="http://schemas.microsoft.com/office/powerpoint/2010/main" val="27942884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-802520" y="0"/>
            <a:ext cx="4535905" cy="890337"/>
          </a:xfrm>
        </p:spPr>
        <p:txBody>
          <a:bodyPr>
            <a:noAutofit/>
          </a:bodyPr>
          <a:lstStyle/>
          <a:p>
            <a:pPr marL="457200" lvl="1" algn="ctr"/>
            <a:r>
              <a:rPr lang="cs-CZ" sz="2800" b="1" dirty="0" smtClean="0"/>
              <a:t>Přínos projektu </a:t>
            </a:r>
            <a:r>
              <a:rPr lang="cs-CZ" sz="2800" b="1" dirty="0" smtClean="0"/>
              <a:t/>
            </a:r>
            <a:br>
              <a:rPr lang="cs-CZ" sz="2800" b="1" dirty="0" smtClean="0"/>
            </a:br>
            <a:r>
              <a:rPr lang="cs-CZ" sz="2800" b="1" dirty="0" smtClean="0"/>
              <a:t>pro </a:t>
            </a:r>
            <a:r>
              <a:rPr lang="cs-CZ" sz="2800" b="1" dirty="0" smtClean="0"/>
              <a:t>naši školu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151571" y="1020056"/>
            <a:ext cx="3874167" cy="5438275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 smtClean="0"/>
              <a:t>Šablony prakticky pomohly dětem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 smtClean="0"/>
              <a:t>Podpořily začínající a ještě studující paní učitelku v mateřské škole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 smtClean="0"/>
              <a:t>Odbouraly předsudky vůči práci asistenta ve třídě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 smtClean="0"/>
              <a:t>Posunuly pedagogický sbor v kladném přístupu k inkluzi – nebojíme se inkluze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 smtClean="0"/>
              <a:t>Přispěly k osobnostnímu rozvoji učitelů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 smtClean="0"/>
              <a:t>Daly příležitost sociálně špatně </a:t>
            </a:r>
            <a:r>
              <a:rPr lang="cs-CZ" sz="2200" b="1" dirty="0" err="1" smtClean="0"/>
              <a:t>začlenitelným</a:t>
            </a:r>
            <a:r>
              <a:rPr lang="cs-CZ" sz="2200" b="1" dirty="0" smtClean="0"/>
              <a:t> dětem se vzdělávat v naší škole a školce – jsme známí po celém okolí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 smtClean="0"/>
              <a:t>Celková dotace: 539 367,- Kč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 smtClean="0"/>
              <a:t>Nový interaktivní display do ZŠ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 smtClean="0"/>
              <a:t>Přinesly novou zkušenost s projekty – mají smysl a pozitivní praktický dopad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2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567" y="1418896"/>
            <a:ext cx="7668157" cy="4309241"/>
          </a:xfrm>
        </p:spPr>
      </p:pic>
    </p:spTree>
    <p:extLst>
      <p:ext uri="{BB962C8B-B14F-4D97-AF65-F5344CB8AC3E}">
        <p14:creationId xmlns:p14="http://schemas.microsoft.com/office/powerpoint/2010/main" val="40740870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505636"/>
            <a:ext cx="4535905" cy="890337"/>
          </a:xfrm>
        </p:spPr>
        <p:txBody>
          <a:bodyPr>
            <a:noAutofit/>
          </a:bodyPr>
          <a:lstStyle/>
          <a:p>
            <a:pPr marL="457200" lvl="1" algn="ctr"/>
            <a:r>
              <a:rPr lang="cs-CZ" sz="2800" b="1" dirty="0" smtClean="0"/>
              <a:t>Spolupráce NIDV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445860" y="1403746"/>
            <a:ext cx="4608094" cy="530592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 smtClean="0"/>
              <a:t>Prvotní </a:t>
            </a:r>
            <a:r>
              <a:rPr lang="cs-CZ" sz="2000" b="1" dirty="0" smtClean="0"/>
              <a:t>motivace a povzbuzení ke vstupu do projektu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 smtClean="0"/>
              <a:t>Školení o celém projektu a jeho průběhu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 smtClean="0"/>
              <a:t>Individuální konzultace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b="1" dirty="0"/>
              <a:t>P</a:t>
            </a:r>
            <a:r>
              <a:rPr lang="cs-CZ" sz="2000" b="1" dirty="0" smtClean="0"/>
              <a:t>odání přihlášky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b="1" dirty="0" smtClean="0"/>
              <a:t>Výběr vhodných šablon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b="1" dirty="0" smtClean="0"/>
              <a:t>Odevzdávání zpráv o realizaci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 smtClean="0"/>
              <a:t>Zprostředkování kontaktů na odborníky z MŠMT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 smtClean="0"/>
              <a:t>Pomoc se závěrem projektu a s navázáním do Šablon II</a:t>
            </a:r>
            <a:endParaRPr lang="cs-CZ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chemeClr val="accent2"/>
                </a:solidFill>
              </a:rPr>
              <a:t>Velký dík od nás z Nové Vsi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2" name="Zástupný symbol pro obsah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131" y="2033336"/>
            <a:ext cx="6002417" cy="1587416"/>
          </a:xfrm>
        </p:spPr>
      </p:pic>
      <p:sp>
        <p:nvSpPr>
          <p:cNvPr id="9" name="AutoShape 2" descr="nidv_podpis"/>
          <p:cNvSpPr>
            <a:spLocks noChangeAspect="1" noChangeArrowheads="1"/>
          </p:cNvSpPr>
          <p:nvPr/>
        </p:nvSpPr>
        <p:spPr bwMode="auto">
          <a:xfrm>
            <a:off x="123825" y="92075"/>
            <a:ext cx="23050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" name="AutoShape 4" descr="nidv_podpis"/>
          <p:cNvSpPr>
            <a:spLocks noChangeAspect="1" noChangeArrowheads="1"/>
          </p:cNvSpPr>
          <p:nvPr/>
        </p:nvSpPr>
        <p:spPr bwMode="auto">
          <a:xfrm>
            <a:off x="276225" y="244475"/>
            <a:ext cx="23050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5342021" y="3753100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2400" b="1" dirty="0" smtClean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Národní institut pro další vzdělávání</a:t>
            </a:r>
            <a:endParaRPr lang="cs-CZ" sz="2400" b="1" dirty="0" smtClean="0">
              <a:solidFill>
                <a:schemeClr val="accent2"/>
              </a:solidFill>
              <a:effectLst/>
            </a:endParaRPr>
          </a:p>
          <a:p>
            <a:pPr algn="ctr"/>
            <a:r>
              <a:rPr lang="cs-CZ" sz="2400" b="1" dirty="0" smtClean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krajské pracoviště Liberec</a:t>
            </a:r>
            <a:endParaRPr lang="cs-CZ" sz="2400" b="1" dirty="0">
              <a:solidFill>
                <a:schemeClr val="accent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632951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07522" y="800046"/>
            <a:ext cx="9313333" cy="1056393"/>
          </a:xfrm>
        </p:spPr>
        <p:txBody>
          <a:bodyPr>
            <a:normAutofit/>
          </a:bodyPr>
          <a:lstStyle/>
          <a:p>
            <a:r>
              <a:rPr lang="cs-CZ" b="1" dirty="0" smtClean="0"/>
              <a:t>Základní škola</a:t>
            </a:r>
            <a:endParaRPr lang="cs-CZ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238" y="1942429"/>
            <a:ext cx="7132438" cy="400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950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8622" y="757988"/>
            <a:ext cx="4083403" cy="626533"/>
          </a:xfrm>
        </p:spPr>
        <p:txBody>
          <a:bodyPr/>
          <a:lstStyle/>
          <a:p>
            <a:pPr algn="ctr"/>
            <a:r>
              <a:rPr lang="cs-CZ" b="1" dirty="0" smtClean="0"/>
              <a:t>Základní škola Šablony I</a:t>
            </a:r>
            <a:endParaRPr lang="cs-CZ" b="1" dirty="0"/>
          </a:p>
        </p:txBody>
      </p:sp>
      <p:pic>
        <p:nvPicPr>
          <p:cNvPr id="17" name="Zástupný symbol pro obrázek 1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5" r="14415"/>
          <a:stretch>
            <a:fillRect/>
          </a:stretch>
        </p:blipFill>
        <p:spPr>
          <a:xfrm>
            <a:off x="5172677" y="1071255"/>
            <a:ext cx="6172200" cy="4873625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8622" y="1384522"/>
            <a:ext cx="3925358" cy="5473478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cs-CZ" sz="9600" b="1" dirty="0" smtClean="0"/>
              <a:t>Malotřídní škola</a:t>
            </a:r>
          </a:p>
          <a:p>
            <a:pPr algn="ctr"/>
            <a:endParaRPr lang="cs-CZ" sz="62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6200" b="1" dirty="0" smtClean="0"/>
              <a:t>2 třídy pro 4 ročníky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6200" b="1" dirty="0" smtClean="0"/>
              <a:t>I. </a:t>
            </a:r>
            <a:r>
              <a:rPr lang="cs-CZ" sz="6200" b="1" dirty="0"/>
              <a:t>t</a:t>
            </a:r>
            <a:r>
              <a:rPr lang="cs-CZ" sz="6200" b="1" dirty="0" smtClean="0"/>
              <a:t>řída 	 1. ročník   9 žáků</a:t>
            </a:r>
          </a:p>
          <a:p>
            <a:pPr lvl="3"/>
            <a:r>
              <a:rPr lang="cs-CZ" sz="6200" b="1" dirty="0"/>
              <a:t>	</a:t>
            </a:r>
            <a:r>
              <a:rPr lang="cs-CZ" sz="6200" b="1" dirty="0" smtClean="0"/>
              <a:t> 2</a:t>
            </a:r>
            <a:r>
              <a:rPr lang="cs-CZ" sz="6200" b="1" dirty="0"/>
              <a:t>. ročník </a:t>
            </a:r>
            <a:r>
              <a:rPr lang="cs-CZ" sz="6200" b="1" dirty="0" smtClean="0"/>
              <a:t>  9 žáků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6200" b="1" dirty="0" smtClean="0"/>
              <a:t>II. třída 	 3. ročník   9 žáků</a:t>
            </a:r>
          </a:p>
          <a:p>
            <a:pPr lvl="4"/>
            <a:r>
              <a:rPr lang="cs-CZ" sz="6200" b="1" dirty="0"/>
              <a:t> </a:t>
            </a:r>
            <a:r>
              <a:rPr lang="cs-CZ" sz="6200" b="1" dirty="0" smtClean="0"/>
              <a:t>4</a:t>
            </a:r>
            <a:r>
              <a:rPr lang="cs-CZ" sz="6200" b="1" dirty="0"/>
              <a:t>. </a:t>
            </a:r>
            <a:r>
              <a:rPr lang="cs-CZ" sz="6200" b="1" dirty="0" smtClean="0"/>
              <a:t>ročník    3 žáci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6400" b="1" dirty="0"/>
              <a:t>1/3 dětí ze sociálně výlučného prostředí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6400" b="1" dirty="0"/>
              <a:t>1/3 dětí ohrožených školním neúspěchem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6400" b="1" dirty="0"/>
              <a:t>Ve 3. a 4. ročníku 4 děti ze 12 s 2. stupněm podpůrných opatření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6400" b="1" dirty="0"/>
              <a:t>Děti nadané s ambiciózními rodiči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6400" b="1" dirty="0"/>
              <a:t>V 1. a 2. ročníku děti před vyšetřením v PPP, čekací doba ¾ roku.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cs-CZ" sz="6200" b="1" dirty="0" smtClean="0"/>
              <a:t>Časté</a:t>
            </a:r>
            <a:r>
              <a:rPr lang="cs-CZ" sz="6200" b="1" dirty="0"/>
              <a:t>	</a:t>
            </a:r>
            <a:r>
              <a:rPr lang="cs-CZ" sz="6200" b="1" dirty="0" smtClean="0"/>
              <a:t>změny v třídním kolektivu</a:t>
            </a:r>
            <a:r>
              <a:rPr lang="cs-CZ" sz="6200" b="1" dirty="0"/>
              <a:t>	</a:t>
            </a:r>
            <a:endParaRPr lang="cs-CZ" sz="6200" b="1" dirty="0" smtClean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cs-CZ" sz="6200" b="1" dirty="0" smtClean="0"/>
              <a:t>Učitelský sbor: 3 učitelé na 2 úvazky</a:t>
            </a:r>
            <a:r>
              <a:rPr lang="cs-CZ" sz="6200" b="1" dirty="0"/>
              <a:t>			</a:t>
            </a:r>
            <a:r>
              <a:rPr lang="cs-CZ" sz="6200" b="1" dirty="0" smtClean="0"/>
              <a:t>					</a:t>
            </a:r>
            <a:r>
              <a:rPr lang="cs-CZ" sz="2200" dirty="0" smtClean="0"/>
              <a:t>							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1922953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4071" y="987425"/>
            <a:ext cx="4083403" cy="626533"/>
          </a:xfrm>
        </p:spPr>
        <p:txBody>
          <a:bodyPr/>
          <a:lstStyle/>
          <a:p>
            <a:pPr algn="ctr"/>
            <a:r>
              <a:rPr lang="cs-CZ" b="1" dirty="0" smtClean="0"/>
              <a:t>Základní škola Šablony I</a:t>
            </a:r>
            <a:endParaRPr lang="cs-CZ" b="1" dirty="0"/>
          </a:p>
        </p:txBody>
      </p:sp>
      <p:pic>
        <p:nvPicPr>
          <p:cNvPr id="3" name="Zástupný symbol pro obrázek 2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6" r="14406"/>
          <a:stretch>
            <a:fillRect/>
          </a:stretch>
        </p:blipFill>
        <p:spPr/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73094" y="1735374"/>
            <a:ext cx="3925358" cy="4785255"/>
          </a:xfrm>
        </p:spPr>
        <p:txBody>
          <a:bodyPr>
            <a:normAutofit/>
          </a:bodyPr>
          <a:lstStyle/>
          <a:p>
            <a:pPr algn="ctr"/>
            <a:r>
              <a:rPr lang="cs-CZ" sz="2000" b="1" dirty="0" smtClean="0"/>
              <a:t>Výstup z dotazníkového šetření potřeb základních škol</a:t>
            </a:r>
          </a:p>
          <a:p>
            <a:pPr algn="ctr"/>
            <a:endParaRPr lang="cs-CZ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 smtClean="0"/>
              <a:t>Inkluzivní / společné vzdělávání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 smtClean="0"/>
              <a:t>Volba Šablon:</a:t>
            </a:r>
          </a:p>
          <a:p>
            <a:endParaRPr lang="cs-CZ" sz="2000" b="1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b="1" dirty="0" smtClean="0"/>
              <a:t>II/1.2 Školní asistent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b="1" dirty="0" smtClean="0"/>
              <a:t>II/3.3 Doučování žáků ZŠ ohrožených školním neúspěchem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sz="20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b="1" dirty="0" smtClean="0"/>
              <a:t>Finanční dotace: 253 663 Kč</a:t>
            </a:r>
          </a:p>
          <a:p>
            <a:pPr algn="ctr"/>
            <a:r>
              <a:rPr lang="cs-CZ" sz="2000" b="1" dirty="0" smtClean="0"/>
              <a:t>		</a:t>
            </a:r>
            <a:r>
              <a:rPr lang="cs-CZ" sz="2200" dirty="0" smtClean="0"/>
              <a:t>	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2486211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56877" y="347256"/>
            <a:ext cx="3939079" cy="1022684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latin typeface="+mn-lt"/>
              </a:rPr>
              <a:t>Š</a:t>
            </a:r>
            <a:r>
              <a:rPr lang="cs-CZ" b="1" dirty="0" smtClean="0">
                <a:latin typeface="+mn-lt"/>
              </a:rPr>
              <a:t>ablona II/1.2 </a:t>
            </a:r>
            <a:br>
              <a:rPr lang="cs-CZ" b="1" dirty="0" smtClean="0">
                <a:latin typeface="+mn-lt"/>
              </a:rPr>
            </a:br>
            <a:r>
              <a:rPr lang="cs-CZ" b="1" dirty="0" smtClean="0">
                <a:latin typeface="+mn-lt"/>
              </a:rPr>
              <a:t>Školní asistent</a:t>
            </a:r>
            <a:endParaRPr lang="cs-CZ" b="1" dirty="0">
              <a:latin typeface="+mn-lt"/>
            </a:endParaRPr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6" r="14406"/>
          <a:stretch>
            <a:fillRect/>
          </a:stretch>
        </p:blipFill>
        <p:spPr/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83615" y="1257508"/>
            <a:ext cx="4319337" cy="506232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 smtClean="0"/>
              <a:t>14 měsíců na O,5 úvazku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 smtClean="0"/>
              <a:t>Školení pro asistenta pedagoga</a:t>
            </a:r>
          </a:p>
          <a:p>
            <a:r>
              <a:rPr lang="cs-CZ" sz="2000" b="1" dirty="0"/>
              <a:t>	</a:t>
            </a:r>
            <a:r>
              <a:rPr lang="cs-CZ" sz="2000" b="1" dirty="0" smtClean="0"/>
              <a:t> v NIDV Liberec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 smtClean="0"/>
              <a:t>Skvělá osobnost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 smtClean="0"/>
              <a:t>Přirozená autorita pro děti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 smtClean="0"/>
              <a:t>Pracovní náplň: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800" b="1" dirty="0" smtClean="0"/>
              <a:t>Rovnoměrně rozložení přímé činnosti do obou tříd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1800" b="1" dirty="0" smtClean="0"/>
              <a:t>Pomoc při doučování žáků ohrožených školním neúspěchem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1800" b="1" dirty="0" smtClean="0"/>
              <a:t>Pomoc ve školní družině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 smtClean="0"/>
              <a:t>Význam: Praktická pomoc dětem především s IVP nebo PPP nejvíce  v hodinách ČJ, M, </a:t>
            </a:r>
            <a:r>
              <a:rPr lang="cs-CZ" sz="2000" b="1" dirty="0" err="1" smtClean="0"/>
              <a:t>Prv</a:t>
            </a:r>
            <a:endParaRPr lang="cs-CZ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5863942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0985" y="772511"/>
            <a:ext cx="4151136" cy="1247422"/>
          </a:xfrm>
        </p:spPr>
        <p:txBody>
          <a:bodyPr>
            <a:normAutofit/>
          </a:bodyPr>
          <a:lstStyle/>
          <a:p>
            <a:pPr algn="ctr"/>
            <a:r>
              <a:rPr lang="cs-CZ" sz="2400" b="1" dirty="0" smtClean="0">
                <a:latin typeface="+mn-lt"/>
              </a:rPr>
              <a:t>Šablony II/3.3</a:t>
            </a:r>
            <a:br>
              <a:rPr lang="cs-CZ" sz="2400" b="1" dirty="0" smtClean="0">
                <a:latin typeface="+mn-lt"/>
              </a:rPr>
            </a:br>
            <a:r>
              <a:rPr lang="cs-CZ" sz="2400" b="1" dirty="0" smtClean="0">
                <a:latin typeface="+mn-lt"/>
              </a:rPr>
              <a:t>Doučování </a:t>
            </a:r>
            <a:r>
              <a:rPr lang="cs-CZ" sz="2400" b="1" dirty="0">
                <a:latin typeface="+mn-lt"/>
              </a:rPr>
              <a:t>ž</a:t>
            </a:r>
            <a:r>
              <a:rPr lang="cs-CZ" sz="2400" b="1" dirty="0" smtClean="0">
                <a:latin typeface="+mn-lt"/>
              </a:rPr>
              <a:t>áků ZŠ ohrožených školním neúspěchem</a:t>
            </a:r>
            <a:endParaRPr lang="cs-CZ" sz="2400" b="1" dirty="0">
              <a:latin typeface="+mn-lt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19203" y="2019933"/>
            <a:ext cx="4234819" cy="4741333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 smtClean="0"/>
              <a:t>V prvním pololetí minulého školního roku, 60 minut 1x za týden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 smtClean="0"/>
              <a:t>Celkem se zúčastnilo 6 dětí z 1. a 2. ročníku ohrožených školním neúspěchem. Docházka 93%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 smtClean="0"/>
              <a:t>Vyučovala paní učitelka třídní  za pomoci školního asistenta ze Šablon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 smtClean="0"/>
              <a:t>Náplň – český jazyk a matematika pro 1. a 2. ročník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 smtClean="0"/>
              <a:t>Všechny  zúčastněné děti si v pololetním vysvědčení zlepšily prospěch alespoň o 1 stupeň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 smtClean="0"/>
              <a:t>Žáci nyní IVP nebo PPP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 smtClean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5" r="14415"/>
          <a:stretch>
            <a:fillRect/>
          </a:stretch>
        </p:blipFill>
        <p:spPr>
          <a:xfrm>
            <a:off x="5700545" y="1080912"/>
            <a:ext cx="6172200" cy="4873625"/>
          </a:xfrm>
        </p:spPr>
      </p:pic>
    </p:spTree>
    <p:extLst>
      <p:ext uri="{BB962C8B-B14F-4D97-AF65-F5344CB8AC3E}">
        <p14:creationId xmlns:p14="http://schemas.microsoft.com/office/powerpoint/2010/main" val="39630852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1555531" y="863232"/>
            <a:ext cx="9144000" cy="1019258"/>
          </a:xfrm>
        </p:spPr>
        <p:txBody>
          <a:bodyPr/>
          <a:lstStyle/>
          <a:p>
            <a:r>
              <a:rPr lang="cs-CZ" b="1" dirty="0" smtClean="0"/>
              <a:t>Mateřská škola</a:t>
            </a:r>
            <a:endParaRPr lang="cs-CZ" b="1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202" y="1882490"/>
            <a:ext cx="7118685" cy="400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9269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1415" y="691194"/>
            <a:ext cx="3932237" cy="757989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latin typeface="+mn-lt"/>
              </a:rPr>
              <a:t>Mateřská škola Šablony I</a:t>
            </a:r>
            <a:endParaRPr lang="cs-CZ" sz="2800" b="1" dirty="0">
              <a:latin typeface="+mn-lt"/>
            </a:endParaRP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664" y="1449183"/>
            <a:ext cx="6840565" cy="4063647"/>
          </a:xfrm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461415" y="1528010"/>
            <a:ext cx="3932237" cy="5329990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 smtClean="0"/>
              <a:t>V Minulých letech rozšířena na 2 oddělení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 smtClean="0"/>
              <a:t>Celková kapacita 48 dětí: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 smtClean="0"/>
              <a:t>Oddělení starších dětí a předškoláků Ježečci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 smtClean="0"/>
              <a:t>Oddělení pro děti mladší i dvouleté Želvičky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 smtClean="0"/>
              <a:t>1/3 dětí ze sociálně výlučného prostředí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 smtClean="0"/>
              <a:t>Děti v předškolním oddělení z 1/3 z obecně nepodnětného prostředí</a:t>
            </a:r>
            <a:endParaRPr lang="cs-CZ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 smtClean="0"/>
              <a:t>I děti z rodiny rodičů vysokoškoláků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 smtClean="0"/>
              <a:t>Stále větší % dětí s logopedickými problémy  – napříč všemi sociálními skupinami, často nedořešené ještě na ZŠ</a:t>
            </a:r>
          </a:p>
          <a:p>
            <a:endParaRPr lang="cs-CZ" sz="2000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04417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-273269" y="169411"/>
            <a:ext cx="3932237" cy="757989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>Mateřská škola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Šablony </a:t>
            </a:r>
            <a:r>
              <a:rPr lang="cs-CZ" b="1" dirty="0" smtClean="0"/>
              <a:t>I</a:t>
            </a:r>
            <a:endParaRPr lang="cs-CZ" b="1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135594" y="950910"/>
            <a:ext cx="3756275" cy="5474369"/>
          </a:xfrm>
        </p:spPr>
        <p:txBody>
          <a:bodyPr>
            <a:normAutofit fontScale="92500" lnSpcReduction="10000"/>
          </a:bodyPr>
          <a:lstStyle/>
          <a:p>
            <a:r>
              <a:rPr lang="cs-CZ" sz="2000" b="1" dirty="0" smtClean="0"/>
              <a:t>Výstup z dotazníkového šetření potřeb mateřských škol: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 smtClean="0"/>
              <a:t>Rozvoj čtenářské </a:t>
            </a:r>
            <a:r>
              <a:rPr lang="cs-CZ" sz="2000" b="1" dirty="0" err="1" smtClean="0"/>
              <a:t>pregramotnosti</a:t>
            </a:r>
            <a:endParaRPr lang="cs-CZ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 smtClean="0"/>
              <a:t>Volba šablon: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b="1" dirty="0" smtClean="0"/>
              <a:t>I/2.3 Vzdělávání pedagogických pracovníků MŠ – </a:t>
            </a:r>
            <a:r>
              <a:rPr lang="cs-CZ" sz="2000" b="1" dirty="0"/>
              <a:t>D</a:t>
            </a:r>
            <a:r>
              <a:rPr lang="cs-CZ" sz="2000" b="1" dirty="0" smtClean="0"/>
              <a:t>VPP Čtenářská </a:t>
            </a:r>
            <a:r>
              <a:rPr lang="cs-CZ" sz="2000" b="1" dirty="0" err="1" smtClean="0"/>
              <a:t>pregramotnost</a:t>
            </a:r>
            <a:endParaRPr lang="cs-CZ" sz="2000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b="1" dirty="0" smtClean="0"/>
              <a:t>I/2.6 Sdílení zkušeností pedagogů z různých škol prostřednictvím vzájemných návštěv (pro MŠ)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b="1" dirty="0" smtClean="0"/>
              <a:t>I/3.1 Prevence logopedických vad a problémů komunikačních schopností u dětí v MŠ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b="1" dirty="0" smtClean="0"/>
              <a:t>I/1.1 Školní asistent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b="1" dirty="0" smtClean="0"/>
              <a:t>Finanční dotace: 285 704 Kč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603" y="1515979"/>
            <a:ext cx="7108057" cy="3994484"/>
          </a:xfrm>
        </p:spPr>
      </p:pic>
    </p:spTree>
    <p:extLst>
      <p:ext uri="{BB962C8B-B14F-4D97-AF65-F5344CB8AC3E}">
        <p14:creationId xmlns:p14="http://schemas.microsoft.com/office/powerpoint/2010/main" val="27071061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40B63935230ED4DB8231F1EAEE63E9B" ma:contentTypeVersion="10" ma:contentTypeDescription="Vytvoří nový dokument" ma:contentTypeScope="" ma:versionID="77d0729ef453f8ebc4c2f75ab0de72fb">
  <xsd:schema xmlns:xsd="http://www.w3.org/2001/XMLSchema" xmlns:xs="http://www.w3.org/2001/XMLSchema" xmlns:p="http://schemas.microsoft.com/office/2006/metadata/properties" xmlns:ns2="4ed50015-f427-4bca-b79c-7b0ef9a9fc90" xmlns:ns3="7ffaba63-cadb-4ee0-afcd-3a4a42323a6d" targetNamespace="http://schemas.microsoft.com/office/2006/metadata/properties" ma:root="true" ma:fieldsID="d0ac4cad5745c66a085e053ea80f398d" ns2:_="" ns3:_="">
    <xsd:import namespace="4ed50015-f427-4bca-b79c-7b0ef9a9fc90"/>
    <xsd:import namespace="7ffaba63-cadb-4ee0-afcd-3a4a42323a6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_x0031_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d50015-f427-4bca-b79c-7b0ef9a9fc9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Naposledy sdílel(a)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Čas posledního sdílení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faba63-cadb-4ee0-afcd-3a4a42323a6d" elementFormDefault="qualified">
    <xsd:import namespace="http://schemas.microsoft.com/office/2006/documentManagement/types"/>
    <xsd:import namespace="http://schemas.microsoft.com/office/infopath/2007/PartnerControls"/>
    <xsd:element name="_x0031_" ma:index="10" nillable="true" ma:displayName="1" ma:internalName="_x0031_">
      <xsd:simpleType>
        <xsd:restriction base="dms:Text"/>
      </xsd:simpleType>
    </xsd:element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31_ xmlns="7ffaba63-cadb-4ee0-afcd-3a4a42323a6d" xsi:nil="true"/>
  </documentManagement>
</p:properties>
</file>

<file path=customXml/itemProps1.xml><?xml version="1.0" encoding="utf-8"?>
<ds:datastoreItem xmlns:ds="http://schemas.openxmlformats.org/officeDocument/2006/customXml" ds:itemID="{CFC69AB9-DB86-4E9A-8B66-05926991026A}"/>
</file>

<file path=customXml/itemProps2.xml><?xml version="1.0" encoding="utf-8"?>
<ds:datastoreItem xmlns:ds="http://schemas.openxmlformats.org/officeDocument/2006/customXml" ds:itemID="{3E44AEAD-EC06-4A86-9680-E6D85AC32F88}"/>
</file>

<file path=customXml/itemProps3.xml><?xml version="1.0" encoding="utf-8"?>
<ds:datastoreItem xmlns:ds="http://schemas.openxmlformats.org/officeDocument/2006/customXml" ds:itemID="{FAAB28B5-EA3F-4CF8-8F6C-47F9E53472D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809</TotalTime>
  <Words>496</Words>
  <Application>Microsoft Office PowerPoint</Application>
  <PresentationFormat>Širokoúhlá obrazovka</PresentationFormat>
  <Paragraphs>178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Motiv Office</vt:lpstr>
      <vt:lpstr>Základní škola a Mateřská škola,  Nová Ves, okres Liberec, příspěvková organizace</vt:lpstr>
      <vt:lpstr>Základní škola</vt:lpstr>
      <vt:lpstr>Základní škola Šablony I</vt:lpstr>
      <vt:lpstr>Základní škola Šablony I</vt:lpstr>
      <vt:lpstr>Šablona II/1.2  Školní asistent</vt:lpstr>
      <vt:lpstr>Šablony II/3.3 Doučování žáků ZŠ ohrožených školním neúspěchem</vt:lpstr>
      <vt:lpstr>Mateřská škola</vt:lpstr>
      <vt:lpstr>Mateřská škola Šablony I</vt:lpstr>
      <vt:lpstr>Mateřská škola  Šablony I</vt:lpstr>
      <vt:lpstr>Šablony I/1.1 Školní asistent</vt:lpstr>
      <vt:lpstr>I/2.3 Vzdělávání pedagogických pracovníků MŠ – DVPP Čtenářská pregramotnost</vt:lpstr>
      <vt:lpstr>I/3.1 Prevence logopedických vad a problémů komunikačních schopností u dětí v MŠ</vt:lpstr>
      <vt:lpstr>Přínos projektu  pro naši školu</vt:lpstr>
      <vt:lpstr>Spolupráce NIDV</vt:lpstr>
    </vt:vector>
  </TitlesOfParts>
  <Company>VZP ČR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Kočí Martin Ing. (VZP ČR Ústředí)</dc:creator>
  <cp:lastModifiedBy>Smolová Pavla</cp:lastModifiedBy>
  <cp:revision>52</cp:revision>
  <dcterms:created xsi:type="dcterms:W3CDTF">2018-10-27T07:26:55Z</dcterms:created>
  <dcterms:modified xsi:type="dcterms:W3CDTF">2018-11-01T08:20:06Z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0x010100A40B63935230ED4DB8231F1EAEE63E9B</vt:lpwstr>
  </property>
</Properties>
</file>