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95" r:id="rId2"/>
    <p:sldId id="444" r:id="rId3"/>
    <p:sldId id="443" r:id="rId4"/>
    <p:sldId id="441" r:id="rId5"/>
    <p:sldId id="446" r:id="rId6"/>
    <p:sldId id="435" r:id="rId7"/>
    <p:sldId id="411" r:id="rId8"/>
    <p:sldId id="412" r:id="rId9"/>
    <p:sldId id="417" r:id="rId10"/>
    <p:sldId id="445" r:id="rId11"/>
    <p:sldId id="436" r:id="rId12"/>
    <p:sldId id="413" r:id="rId13"/>
    <p:sldId id="447" r:id="rId14"/>
    <p:sldId id="448" r:id="rId15"/>
    <p:sldId id="415" r:id="rId16"/>
    <p:sldId id="449" r:id="rId17"/>
    <p:sldId id="357" r:id="rId18"/>
    <p:sldId id="416" r:id="rId19"/>
    <p:sldId id="450" r:id="rId20"/>
    <p:sldId id="451" r:id="rId21"/>
    <p:sldId id="452" r:id="rId22"/>
    <p:sldId id="405" r:id="rId23"/>
    <p:sldId id="406" r:id="rId24"/>
    <p:sldId id="428" r:id="rId25"/>
    <p:sldId id="422" r:id="rId26"/>
    <p:sldId id="453" r:id="rId27"/>
    <p:sldId id="454" r:id="rId28"/>
    <p:sldId id="418" r:id="rId29"/>
    <p:sldId id="420" r:id="rId30"/>
    <p:sldId id="432" r:id="rId31"/>
    <p:sldId id="433" r:id="rId32"/>
    <p:sldId id="434" r:id="rId33"/>
    <p:sldId id="423" r:id="rId34"/>
    <p:sldId id="424" r:id="rId35"/>
    <p:sldId id="425" r:id="rId36"/>
    <p:sldId id="426" r:id="rId37"/>
    <p:sldId id="427" r:id="rId38"/>
    <p:sldId id="266" r:id="rId3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81"/>
    <a:srgbClr val="1E6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104" d="100"/>
          <a:sy n="104" d="100"/>
        </p:scale>
        <p:origin x="20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D7554-F43F-44ED-BFD0-5269BAC2E30D}" type="doc">
      <dgm:prSet loTypeId="urn:microsoft.com/office/officeart/2005/8/layout/StepDownProcess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cs-CZ"/>
        </a:p>
      </dgm:t>
    </dgm:pt>
    <dgm:pt modelId="{9FC11C23-C7DE-4BFB-BA2E-38BE98DB2B89}">
      <dgm:prSet phldrT="[Text]"/>
      <dgm:spPr/>
      <dgm:t>
        <a:bodyPr/>
        <a:lstStyle/>
        <a:p>
          <a:r>
            <a:rPr lang="cs-CZ" dirty="0"/>
            <a:t>Diagnostika</a:t>
          </a:r>
        </a:p>
      </dgm:t>
    </dgm:pt>
    <dgm:pt modelId="{98BB36AE-C939-47F7-BEB5-2E77E165E4F4}" type="parTrans" cxnId="{EE9CBCEC-00EC-41D8-8393-298F82CB065E}">
      <dgm:prSet/>
      <dgm:spPr/>
      <dgm:t>
        <a:bodyPr/>
        <a:lstStyle/>
        <a:p>
          <a:endParaRPr lang="cs-CZ"/>
        </a:p>
      </dgm:t>
    </dgm:pt>
    <dgm:pt modelId="{8528025A-17A9-4D53-AC8B-37B9944F40D3}" type="sibTrans" cxnId="{EE9CBCEC-00EC-41D8-8393-298F82CB065E}">
      <dgm:prSet/>
      <dgm:spPr/>
      <dgm:t>
        <a:bodyPr/>
        <a:lstStyle/>
        <a:p>
          <a:endParaRPr lang="cs-CZ"/>
        </a:p>
      </dgm:t>
    </dgm:pt>
    <dgm:pt modelId="{EE1BDF27-32D7-401E-9FD0-B3D94B8C9278}">
      <dgm:prSet phldrT="[Text]"/>
      <dgm:spPr/>
      <dgm:t>
        <a:bodyPr/>
        <a:lstStyle/>
        <a:p>
          <a:r>
            <a:rPr lang="cs-CZ" dirty="0" err="1"/>
            <a:t>Strengthfinders</a:t>
          </a:r>
          <a:r>
            <a:rPr lang="cs-CZ" dirty="0"/>
            <a:t> 2.0</a:t>
          </a:r>
        </a:p>
      </dgm:t>
    </dgm:pt>
    <dgm:pt modelId="{CC8F2EA0-7148-40BD-A461-E235F2E0C9F9}" type="parTrans" cxnId="{FC7BAB0A-2FB5-426E-A315-BAD320857777}">
      <dgm:prSet/>
      <dgm:spPr/>
      <dgm:t>
        <a:bodyPr/>
        <a:lstStyle/>
        <a:p>
          <a:endParaRPr lang="cs-CZ"/>
        </a:p>
      </dgm:t>
    </dgm:pt>
    <dgm:pt modelId="{CD308507-245E-41AB-A638-09A7A58F12AD}" type="sibTrans" cxnId="{FC7BAB0A-2FB5-426E-A315-BAD320857777}">
      <dgm:prSet/>
      <dgm:spPr/>
      <dgm:t>
        <a:bodyPr/>
        <a:lstStyle/>
        <a:p>
          <a:endParaRPr lang="cs-CZ"/>
        </a:p>
      </dgm:t>
    </dgm:pt>
    <dgm:pt modelId="{181AE850-7935-4B3A-92FE-114D323ACC35}">
      <dgm:prSet phldrT="[Text]"/>
      <dgm:spPr/>
      <dgm:t>
        <a:bodyPr/>
        <a:lstStyle/>
        <a:p>
          <a:r>
            <a:rPr lang="cs-CZ" dirty="0"/>
            <a:t>Interpretace</a:t>
          </a:r>
        </a:p>
      </dgm:t>
    </dgm:pt>
    <dgm:pt modelId="{D2268BFF-C7A5-4BF3-A5C6-D8F7F4869B30}" type="parTrans" cxnId="{EA08F2D9-1BFA-4AD3-BE5B-D8541E652F28}">
      <dgm:prSet/>
      <dgm:spPr/>
      <dgm:t>
        <a:bodyPr/>
        <a:lstStyle/>
        <a:p>
          <a:endParaRPr lang="cs-CZ"/>
        </a:p>
      </dgm:t>
    </dgm:pt>
    <dgm:pt modelId="{7AB68F28-A2D1-441B-B6ED-9383D5DCD8D5}" type="sibTrans" cxnId="{EA08F2D9-1BFA-4AD3-BE5B-D8541E652F28}">
      <dgm:prSet/>
      <dgm:spPr/>
      <dgm:t>
        <a:bodyPr/>
        <a:lstStyle/>
        <a:p>
          <a:endParaRPr lang="cs-CZ"/>
        </a:p>
      </dgm:t>
    </dgm:pt>
    <dgm:pt modelId="{AFE1A58B-80A6-4CDE-A742-6AAB57854930}">
      <dgm:prSet phldrT="[Text]"/>
      <dgm:spPr/>
      <dgm:t>
        <a:bodyPr/>
        <a:lstStyle/>
        <a:p>
          <a:r>
            <a:rPr lang="cs-CZ" dirty="0"/>
            <a:t>Výsledky testů</a:t>
          </a:r>
        </a:p>
      </dgm:t>
    </dgm:pt>
    <dgm:pt modelId="{A420BBDC-8621-43F5-A346-A6B7D1A39942}" type="parTrans" cxnId="{E4ADB39F-6684-429F-BC68-3FC9F7A44B78}">
      <dgm:prSet/>
      <dgm:spPr/>
      <dgm:t>
        <a:bodyPr/>
        <a:lstStyle/>
        <a:p>
          <a:endParaRPr lang="cs-CZ"/>
        </a:p>
      </dgm:t>
    </dgm:pt>
    <dgm:pt modelId="{E4117488-0C5E-4701-9309-7D12EAEA75B6}" type="sibTrans" cxnId="{E4ADB39F-6684-429F-BC68-3FC9F7A44B78}">
      <dgm:prSet/>
      <dgm:spPr/>
      <dgm:t>
        <a:bodyPr/>
        <a:lstStyle/>
        <a:p>
          <a:endParaRPr lang="cs-CZ"/>
        </a:p>
      </dgm:t>
    </dgm:pt>
    <dgm:pt modelId="{A38CDAC7-BE7A-4165-8729-DD13C4DEF39A}">
      <dgm:prSet phldrT="[Text]"/>
      <dgm:spPr/>
      <dgm:t>
        <a:bodyPr/>
        <a:lstStyle/>
        <a:p>
          <a:r>
            <a:rPr lang="cs-CZ" dirty="0"/>
            <a:t>Rozvoj</a:t>
          </a:r>
        </a:p>
      </dgm:t>
    </dgm:pt>
    <dgm:pt modelId="{1C13FF1D-FAF0-4B2B-9B47-F9899773C0A9}" type="parTrans" cxnId="{5562CECB-3358-49DF-A576-726D7FA6C9E3}">
      <dgm:prSet/>
      <dgm:spPr/>
      <dgm:t>
        <a:bodyPr/>
        <a:lstStyle/>
        <a:p>
          <a:endParaRPr lang="cs-CZ"/>
        </a:p>
      </dgm:t>
    </dgm:pt>
    <dgm:pt modelId="{7770C9D5-644D-4F08-9A90-E967DCB9C56E}" type="sibTrans" cxnId="{5562CECB-3358-49DF-A576-726D7FA6C9E3}">
      <dgm:prSet/>
      <dgm:spPr/>
      <dgm:t>
        <a:bodyPr/>
        <a:lstStyle/>
        <a:p>
          <a:endParaRPr lang="cs-CZ"/>
        </a:p>
      </dgm:t>
    </dgm:pt>
    <dgm:pt modelId="{90AA7E5F-DB2B-42DA-9E20-870C4ECC9AA4}">
      <dgm:prSet phldrT="[Text]"/>
      <dgm:spPr/>
      <dgm:t>
        <a:bodyPr/>
        <a:lstStyle/>
        <a:p>
          <a:r>
            <a:rPr lang="cs-CZ" dirty="0"/>
            <a:t>Realizace změn</a:t>
          </a:r>
        </a:p>
      </dgm:t>
    </dgm:pt>
    <dgm:pt modelId="{1FA0222D-E0CD-457A-A75B-6F3883921464}" type="parTrans" cxnId="{BA95E2D6-EBCB-48B8-BA70-F7E7A8AFAF9C}">
      <dgm:prSet/>
      <dgm:spPr/>
      <dgm:t>
        <a:bodyPr/>
        <a:lstStyle/>
        <a:p>
          <a:endParaRPr lang="cs-CZ"/>
        </a:p>
      </dgm:t>
    </dgm:pt>
    <dgm:pt modelId="{59F3867A-73F9-46D5-BE5B-8EE5BF67B50A}" type="sibTrans" cxnId="{BA95E2D6-EBCB-48B8-BA70-F7E7A8AFAF9C}">
      <dgm:prSet/>
      <dgm:spPr/>
      <dgm:t>
        <a:bodyPr/>
        <a:lstStyle/>
        <a:p>
          <a:endParaRPr lang="cs-CZ"/>
        </a:p>
      </dgm:t>
    </dgm:pt>
    <dgm:pt modelId="{99247CD2-FCF4-40D6-A85E-69123A7E784C}">
      <dgm:prSet phldrT="[Text]"/>
      <dgm:spPr/>
      <dgm:t>
        <a:bodyPr/>
        <a:lstStyle/>
        <a:p>
          <a:r>
            <a:rPr lang="cs-CZ" dirty="0" err="1"/>
            <a:t>Barrett</a:t>
          </a:r>
          <a:r>
            <a:rPr lang="cs-CZ" dirty="0"/>
            <a:t> – hodnoty</a:t>
          </a:r>
        </a:p>
      </dgm:t>
    </dgm:pt>
    <dgm:pt modelId="{9802FE21-9CEC-483A-A651-37E056F9B60F}" type="parTrans" cxnId="{45E20B6D-B267-4132-AAAA-96A31466820C}">
      <dgm:prSet/>
      <dgm:spPr/>
      <dgm:t>
        <a:bodyPr/>
        <a:lstStyle/>
        <a:p>
          <a:endParaRPr lang="cs-CZ"/>
        </a:p>
      </dgm:t>
    </dgm:pt>
    <dgm:pt modelId="{FAB08A07-4479-40AA-8068-A157C19C239B}" type="sibTrans" cxnId="{45E20B6D-B267-4132-AAAA-96A31466820C}">
      <dgm:prSet/>
      <dgm:spPr/>
      <dgm:t>
        <a:bodyPr/>
        <a:lstStyle/>
        <a:p>
          <a:endParaRPr lang="cs-CZ"/>
        </a:p>
      </dgm:t>
    </dgm:pt>
    <dgm:pt modelId="{69B7FBB9-20C7-47B6-B28D-3DD19C2EBC0D}">
      <dgm:prSet phldrT="[Text]"/>
      <dgm:spPr/>
      <dgm:t>
        <a:bodyPr/>
        <a:lstStyle/>
        <a:p>
          <a:r>
            <a:rPr lang="cs-CZ" dirty="0"/>
            <a:t>SF 360°</a:t>
          </a:r>
        </a:p>
      </dgm:t>
    </dgm:pt>
    <dgm:pt modelId="{08425C31-0F18-4B74-8DBB-D98F23304B09}" type="parTrans" cxnId="{0AD0E2DD-6D3C-4AD2-9A2F-9A508D883677}">
      <dgm:prSet/>
      <dgm:spPr/>
      <dgm:t>
        <a:bodyPr/>
        <a:lstStyle/>
        <a:p>
          <a:endParaRPr lang="cs-CZ"/>
        </a:p>
      </dgm:t>
    </dgm:pt>
    <dgm:pt modelId="{4E32397D-25E7-4626-9EBA-0C134D023B36}" type="sibTrans" cxnId="{0AD0E2DD-6D3C-4AD2-9A2F-9A508D883677}">
      <dgm:prSet/>
      <dgm:spPr/>
      <dgm:t>
        <a:bodyPr/>
        <a:lstStyle/>
        <a:p>
          <a:endParaRPr lang="cs-CZ"/>
        </a:p>
      </dgm:t>
    </dgm:pt>
    <dgm:pt modelId="{CB40CDB3-6018-4A46-B654-8107FF8EE0E6}">
      <dgm:prSet phldrT="[Text]"/>
      <dgm:spPr/>
      <dgm:t>
        <a:bodyPr/>
        <a:lstStyle/>
        <a:p>
          <a:r>
            <a:rPr lang="cs-CZ" dirty="0" err="1"/>
            <a:t>Tribal</a:t>
          </a:r>
          <a:r>
            <a:rPr lang="cs-CZ" dirty="0"/>
            <a:t> Leadership - kultura</a:t>
          </a:r>
        </a:p>
      </dgm:t>
    </dgm:pt>
    <dgm:pt modelId="{6790D3FE-F9C3-4848-8AD0-DC8A29906894}" type="parTrans" cxnId="{C41EFADA-0184-40C3-AFD9-C8A09A22CD14}">
      <dgm:prSet/>
      <dgm:spPr/>
      <dgm:t>
        <a:bodyPr/>
        <a:lstStyle/>
        <a:p>
          <a:endParaRPr lang="cs-CZ"/>
        </a:p>
      </dgm:t>
    </dgm:pt>
    <dgm:pt modelId="{E4C9E225-A452-43E2-80C1-B1B5C6791AF0}" type="sibTrans" cxnId="{C41EFADA-0184-40C3-AFD9-C8A09A22CD14}">
      <dgm:prSet/>
      <dgm:spPr/>
      <dgm:t>
        <a:bodyPr/>
        <a:lstStyle/>
        <a:p>
          <a:endParaRPr lang="cs-CZ"/>
        </a:p>
      </dgm:t>
    </dgm:pt>
    <dgm:pt modelId="{34492281-E64A-4020-B8E2-2C9AC2DB9632}">
      <dgm:prSet phldrT="[Text]"/>
      <dgm:spPr/>
      <dgm:t>
        <a:bodyPr/>
        <a:lstStyle/>
        <a:p>
          <a:r>
            <a:rPr lang="cs-CZ" dirty="0"/>
            <a:t>Silné X Slabé stránky </a:t>
          </a:r>
        </a:p>
      </dgm:t>
    </dgm:pt>
    <dgm:pt modelId="{B5740555-46D0-4B24-8A28-364312B9D63B}" type="parTrans" cxnId="{54E00FC6-15C5-480E-9F5F-DA4631E1B190}">
      <dgm:prSet/>
      <dgm:spPr/>
      <dgm:t>
        <a:bodyPr/>
        <a:lstStyle/>
        <a:p>
          <a:endParaRPr lang="cs-CZ"/>
        </a:p>
      </dgm:t>
    </dgm:pt>
    <dgm:pt modelId="{93FE6E50-E932-4BDD-9D9D-120590553AB2}" type="sibTrans" cxnId="{54E00FC6-15C5-480E-9F5F-DA4631E1B190}">
      <dgm:prSet/>
      <dgm:spPr/>
      <dgm:t>
        <a:bodyPr/>
        <a:lstStyle/>
        <a:p>
          <a:endParaRPr lang="cs-CZ"/>
        </a:p>
      </dgm:t>
    </dgm:pt>
    <dgm:pt modelId="{C9C1EA2B-AF66-43A1-919A-997231FFC52F}">
      <dgm:prSet phldrT="[Text]"/>
      <dgm:spPr/>
      <dgm:t>
        <a:bodyPr/>
        <a:lstStyle/>
        <a:p>
          <a:endParaRPr lang="cs-CZ" dirty="0"/>
        </a:p>
      </dgm:t>
    </dgm:pt>
    <dgm:pt modelId="{D6936FD6-6B18-4C6E-8F9A-BFF4BFDF295E}" type="parTrans" cxnId="{E45CAE18-163C-4892-87A8-05655F79C3B4}">
      <dgm:prSet/>
      <dgm:spPr/>
      <dgm:t>
        <a:bodyPr/>
        <a:lstStyle/>
        <a:p>
          <a:endParaRPr lang="cs-CZ"/>
        </a:p>
      </dgm:t>
    </dgm:pt>
    <dgm:pt modelId="{63B171EC-20E4-438D-862A-C96628C23F96}" type="sibTrans" cxnId="{E45CAE18-163C-4892-87A8-05655F79C3B4}">
      <dgm:prSet/>
      <dgm:spPr/>
      <dgm:t>
        <a:bodyPr/>
        <a:lstStyle/>
        <a:p>
          <a:endParaRPr lang="cs-CZ"/>
        </a:p>
      </dgm:t>
    </dgm:pt>
    <dgm:pt modelId="{F2AA1816-33A8-414C-BF1C-9A65FEEBECFA}">
      <dgm:prSet phldrT="[Text]"/>
      <dgm:spPr/>
      <dgm:t>
        <a:bodyPr/>
        <a:lstStyle/>
        <a:p>
          <a:r>
            <a:rPr lang="cs-CZ" dirty="0"/>
            <a:t>Hodnoty</a:t>
          </a:r>
        </a:p>
      </dgm:t>
    </dgm:pt>
    <dgm:pt modelId="{9C25DF97-1B68-486C-9419-626A430E1DED}" type="parTrans" cxnId="{7241818F-4CD8-45E0-B731-1E347BE73C0C}">
      <dgm:prSet/>
      <dgm:spPr/>
      <dgm:t>
        <a:bodyPr/>
        <a:lstStyle/>
        <a:p>
          <a:endParaRPr lang="cs-CZ"/>
        </a:p>
      </dgm:t>
    </dgm:pt>
    <dgm:pt modelId="{96831780-7C0C-4F1B-BEC1-16F0250FFD6A}" type="sibTrans" cxnId="{7241818F-4CD8-45E0-B731-1E347BE73C0C}">
      <dgm:prSet/>
      <dgm:spPr/>
      <dgm:t>
        <a:bodyPr/>
        <a:lstStyle/>
        <a:p>
          <a:endParaRPr lang="cs-CZ"/>
        </a:p>
      </dgm:t>
    </dgm:pt>
    <dgm:pt modelId="{1EA247D2-031B-43F8-99CC-F77DA5F57829}">
      <dgm:prSet phldrT="[Text]"/>
      <dgm:spPr/>
      <dgm:t>
        <a:bodyPr/>
        <a:lstStyle/>
        <a:p>
          <a:r>
            <a:rPr lang="cs-CZ" dirty="0"/>
            <a:t>Posuny a změny</a:t>
          </a:r>
        </a:p>
      </dgm:t>
    </dgm:pt>
    <dgm:pt modelId="{DD1FC7A9-AF7D-412D-9B45-A12E55963760}" type="parTrans" cxnId="{4F7854D9-5BC3-4956-A6B0-74C244CDAEAD}">
      <dgm:prSet/>
      <dgm:spPr/>
      <dgm:t>
        <a:bodyPr/>
        <a:lstStyle/>
        <a:p>
          <a:endParaRPr lang="cs-CZ"/>
        </a:p>
      </dgm:t>
    </dgm:pt>
    <dgm:pt modelId="{BD2F8DB5-21FD-48C8-8443-7302F2ACE4C4}" type="sibTrans" cxnId="{4F7854D9-5BC3-4956-A6B0-74C244CDAEAD}">
      <dgm:prSet/>
      <dgm:spPr/>
      <dgm:t>
        <a:bodyPr/>
        <a:lstStyle/>
        <a:p>
          <a:endParaRPr lang="cs-CZ"/>
        </a:p>
      </dgm:t>
    </dgm:pt>
    <dgm:pt modelId="{0D5758A5-2678-42D1-912F-0D3B1AD9EEB6}">
      <dgm:prSet phldrT="[Text]"/>
      <dgm:spPr/>
      <dgm:t>
        <a:bodyPr/>
        <a:lstStyle/>
        <a:p>
          <a:r>
            <a:rPr lang="cs-CZ" dirty="0"/>
            <a:t>Strategie</a:t>
          </a:r>
        </a:p>
      </dgm:t>
    </dgm:pt>
    <dgm:pt modelId="{D59233A4-A1DE-440F-82F0-DF9BE9E17788}" type="parTrans" cxnId="{46BC50DF-35CC-41AE-8958-41B852860E35}">
      <dgm:prSet/>
      <dgm:spPr/>
      <dgm:t>
        <a:bodyPr/>
        <a:lstStyle/>
        <a:p>
          <a:endParaRPr lang="cs-CZ"/>
        </a:p>
      </dgm:t>
    </dgm:pt>
    <dgm:pt modelId="{441F412F-5048-40F8-B856-8B21889165B4}" type="sibTrans" cxnId="{46BC50DF-35CC-41AE-8958-41B852860E35}">
      <dgm:prSet/>
      <dgm:spPr/>
      <dgm:t>
        <a:bodyPr/>
        <a:lstStyle/>
        <a:p>
          <a:endParaRPr lang="cs-CZ"/>
        </a:p>
      </dgm:t>
    </dgm:pt>
    <dgm:pt modelId="{C3245708-BF89-4559-A9E1-5CDC5F725656}">
      <dgm:prSet phldrT="[Text]"/>
      <dgm:spPr/>
      <dgm:t>
        <a:bodyPr/>
        <a:lstStyle/>
        <a:p>
          <a:r>
            <a:rPr lang="cs-CZ" dirty="0"/>
            <a:t>Kontrolní systém</a:t>
          </a:r>
        </a:p>
      </dgm:t>
    </dgm:pt>
    <dgm:pt modelId="{D49A3C95-0927-44C6-9D08-1BD73FCA7764}" type="parTrans" cxnId="{1CDF8291-CE8D-45ED-879C-9E4A80EB0145}">
      <dgm:prSet/>
      <dgm:spPr/>
      <dgm:t>
        <a:bodyPr/>
        <a:lstStyle/>
        <a:p>
          <a:endParaRPr lang="cs-CZ"/>
        </a:p>
      </dgm:t>
    </dgm:pt>
    <dgm:pt modelId="{9A52FAB0-194C-4FA9-B2F5-2FA7B180A6A8}" type="sibTrans" cxnId="{1CDF8291-CE8D-45ED-879C-9E4A80EB0145}">
      <dgm:prSet/>
      <dgm:spPr/>
      <dgm:t>
        <a:bodyPr/>
        <a:lstStyle/>
        <a:p>
          <a:endParaRPr lang="cs-CZ"/>
        </a:p>
      </dgm:t>
    </dgm:pt>
    <dgm:pt modelId="{875C1928-AF51-4FD8-86E5-83DEC03F5765}">
      <dgm:prSet phldrT="[Text]"/>
      <dgm:spPr/>
      <dgm:t>
        <a:bodyPr/>
        <a:lstStyle/>
        <a:p>
          <a:r>
            <a:rPr lang="cs-CZ" dirty="0"/>
            <a:t>Individuální scénáře</a:t>
          </a:r>
        </a:p>
      </dgm:t>
    </dgm:pt>
    <dgm:pt modelId="{EE686651-2472-4E70-BF5A-B8F14E28382C}" type="parTrans" cxnId="{88D5CA77-6CD3-45E4-9A14-B0AC0926DB44}">
      <dgm:prSet/>
      <dgm:spPr/>
      <dgm:t>
        <a:bodyPr/>
        <a:lstStyle/>
        <a:p>
          <a:endParaRPr lang="cs-CZ"/>
        </a:p>
      </dgm:t>
    </dgm:pt>
    <dgm:pt modelId="{7BE9B1A0-3845-4C8F-86B4-B9FDC0C8A49A}" type="sibTrans" cxnId="{88D5CA77-6CD3-45E4-9A14-B0AC0926DB44}">
      <dgm:prSet/>
      <dgm:spPr/>
      <dgm:t>
        <a:bodyPr/>
        <a:lstStyle/>
        <a:p>
          <a:endParaRPr lang="cs-CZ"/>
        </a:p>
      </dgm:t>
    </dgm:pt>
    <dgm:pt modelId="{7692E0B0-D46A-4156-8A87-DD5D640F367E}">
      <dgm:prSet phldrT="[Text]"/>
      <dgm:spPr/>
      <dgm:t>
        <a:bodyPr/>
        <a:lstStyle/>
        <a:p>
          <a:r>
            <a:rPr lang="cs-CZ" dirty="0"/>
            <a:t>Firemní hodnoty</a:t>
          </a:r>
        </a:p>
      </dgm:t>
    </dgm:pt>
    <dgm:pt modelId="{21FA8399-240F-4C26-A6CD-24F50049A9A5}" type="parTrans" cxnId="{87486D7C-8E27-4448-B316-A1BC8F95B1CC}">
      <dgm:prSet/>
      <dgm:spPr/>
      <dgm:t>
        <a:bodyPr/>
        <a:lstStyle/>
        <a:p>
          <a:endParaRPr lang="cs-CZ"/>
        </a:p>
      </dgm:t>
    </dgm:pt>
    <dgm:pt modelId="{C8364F10-E653-4A42-865F-6AECD88AA3CC}" type="sibTrans" cxnId="{87486D7C-8E27-4448-B316-A1BC8F95B1CC}">
      <dgm:prSet/>
      <dgm:spPr/>
      <dgm:t>
        <a:bodyPr/>
        <a:lstStyle/>
        <a:p>
          <a:endParaRPr lang="cs-CZ"/>
        </a:p>
      </dgm:t>
    </dgm:pt>
    <dgm:pt modelId="{BDC17494-0B25-40AF-A33C-CD3EC7F6127B}" type="pres">
      <dgm:prSet presAssocID="{E1AD7554-F43F-44ED-BFD0-5269BAC2E30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CDBC5E50-008F-4D5D-BB68-432913C3CD1C}" type="pres">
      <dgm:prSet presAssocID="{9FC11C23-C7DE-4BFB-BA2E-38BE98DB2B89}" presName="composite" presStyleCnt="0"/>
      <dgm:spPr/>
    </dgm:pt>
    <dgm:pt modelId="{7F3AB45D-FE16-4752-AFBF-26009AE7E764}" type="pres">
      <dgm:prSet presAssocID="{9FC11C23-C7DE-4BFB-BA2E-38BE98DB2B89}" presName="bentUpArrow1" presStyleLbl="alignImgPlace1" presStyleIdx="0" presStyleCnt="2"/>
      <dgm:spPr/>
    </dgm:pt>
    <dgm:pt modelId="{75C59037-D4A1-45F9-B6C0-6F316AA7BD96}" type="pres">
      <dgm:prSet presAssocID="{9FC11C23-C7DE-4BFB-BA2E-38BE98DB2B89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DD334CB-ADEF-408C-B9EC-B4392AF505B9}" type="pres">
      <dgm:prSet presAssocID="{9FC11C23-C7DE-4BFB-BA2E-38BE98DB2B89}" presName="ChildText" presStyleLbl="revTx" presStyleIdx="0" presStyleCnt="3" custScaleX="149500" custLinFactNeighborX="24918" custLinFactNeighborY="-34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D7257B8-AD14-40FE-8165-9B62CCA3D5BB}" type="pres">
      <dgm:prSet presAssocID="{8528025A-17A9-4D53-AC8B-37B9944F40D3}" presName="sibTrans" presStyleCnt="0"/>
      <dgm:spPr/>
    </dgm:pt>
    <dgm:pt modelId="{5691D41D-DC93-469D-851A-518958115AC5}" type="pres">
      <dgm:prSet presAssocID="{181AE850-7935-4B3A-92FE-114D323ACC35}" presName="composite" presStyleCnt="0"/>
      <dgm:spPr/>
    </dgm:pt>
    <dgm:pt modelId="{88379E3C-54C9-4560-A315-0D43D63F91FC}" type="pres">
      <dgm:prSet presAssocID="{181AE850-7935-4B3A-92FE-114D323ACC35}" presName="bentUpArrow1" presStyleLbl="alignImgPlace1" presStyleIdx="1" presStyleCnt="2"/>
      <dgm:spPr/>
    </dgm:pt>
    <dgm:pt modelId="{D0867659-C33A-460F-9F5F-41BE34C04515}" type="pres">
      <dgm:prSet presAssocID="{181AE850-7935-4B3A-92FE-114D323ACC35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054615D-F7EB-4450-B6E9-DF253BA57DF9}" type="pres">
      <dgm:prSet presAssocID="{181AE850-7935-4B3A-92FE-114D323ACC35}" presName="ChildText" presStyleLbl="revTx" presStyleIdx="1" presStyleCnt="3" custScaleX="138505" custLinFactNeighborX="21300" custLinFactNeighborY="-23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F37A6E-C63A-4EA7-A258-D93628C48031}" type="pres">
      <dgm:prSet presAssocID="{7AB68F28-A2D1-441B-B6ED-9383D5DCD8D5}" presName="sibTrans" presStyleCnt="0"/>
      <dgm:spPr/>
    </dgm:pt>
    <dgm:pt modelId="{B6B424E1-61D5-4D8B-8033-2D0C43455D40}" type="pres">
      <dgm:prSet presAssocID="{A38CDAC7-BE7A-4165-8729-DD13C4DEF39A}" presName="composite" presStyleCnt="0"/>
      <dgm:spPr/>
    </dgm:pt>
    <dgm:pt modelId="{848DA9A4-C513-4D85-9A69-7EDF1DC27567}" type="pres">
      <dgm:prSet presAssocID="{A38CDAC7-BE7A-4165-8729-DD13C4DEF39A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B50B6A5-EDCB-4126-A6B5-D936852ACD96}" type="pres">
      <dgm:prSet presAssocID="{A38CDAC7-BE7A-4165-8729-DD13C4DEF39A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41818F-4CD8-45E0-B731-1E347BE73C0C}" srcId="{181AE850-7935-4B3A-92FE-114D323ACC35}" destId="{F2AA1816-33A8-414C-BF1C-9A65FEEBECFA}" srcOrd="2" destOrd="0" parTransId="{9C25DF97-1B68-486C-9419-626A430E1DED}" sibTransId="{96831780-7C0C-4F1B-BEC1-16F0250FFD6A}"/>
    <dgm:cxn modelId="{1CDF8291-CE8D-45ED-879C-9E4A80EB0145}" srcId="{A38CDAC7-BE7A-4165-8729-DD13C4DEF39A}" destId="{C3245708-BF89-4559-A9E1-5CDC5F725656}" srcOrd="4" destOrd="0" parTransId="{D49A3C95-0927-44C6-9D08-1BD73FCA7764}" sibTransId="{9A52FAB0-194C-4FA9-B2F5-2FA7B180A6A8}"/>
    <dgm:cxn modelId="{87486D7C-8E27-4448-B316-A1BC8F95B1CC}" srcId="{A38CDAC7-BE7A-4165-8729-DD13C4DEF39A}" destId="{7692E0B0-D46A-4156-8A87-DD5D640F367E}" srcOrd="3" destOrd="0" parTransId="{21FA8399-240F-4C26-A6CD-24F50049A9A5}" sibTransId="{C8364F10-E653-4A42-865F-6AECD88AA3CC}"/>
    <dgm:cxn modelId="{EA08F2D9-1BFA-4AD3-BE5B-D8541E652F28}" srcId="{E1AD7554-F43F-44ED-BFD0-5269BAC2E30D}" destId="{181AE850-7935-4B3A-92FE-114D323ACC35}" srcOrd="1" destOrd="0" parTransId="{D2268BFF-C7A5-4BF3-A5C6-D8F7F4869B30}" sibTransId="{7AB68F28-A2D1-441B-B6ED-9383D5DCD8D5}"/>
    <dgm:cxn modelId="{88D5CA77-6CD3-45E4-9A14-B0AC0926DB44}" srcId="{A38CDAC7-BE7A-4165-8729-DD13C4DEF39A}" destId="{875C1928-AF51-4FD8-86E5-83DEC03F5765}" srcOrd="1" destOrd="0" parTransId="{EE686651-2472-4E70-BF5A-B8F14E28382C}" sibTransId="{7BE9B1A0-3845-4C8F-86B4-B9FDC0C8A49A}"/>
    <dgm:cxn modelId="{45E20B6D-B267-4132-AAAA-96A31466820C}" srcId="{9FC11C23-C7DE-4BFB-BA2E-38BE98DB2B89}" destId="{99247CD2-FCF4-40D6-A85E-69123A7E784C}" srcOrd="1" destOrd="0" parTransId="{9802FE21-9CEC-483A-A651-37E056F9B60F}" sibTransId="{FAB08A07-4479-40AA-8068-A157C19C239B}"/>
    <dgm:cxn modelId="{BA95E2D6-EBCB-48B8-BA70-F7E7A8AFAF9C}" srcId="{A38CDAC7-BE7A-4165-8729-DD13C4DEF39A}" destId="{90AA7E5F-DB2B-42DA-9E20-870C4ECC9AA4}" srcOrd="0" destOrd="0" parTransId="{1FA0222D-E0CD-457A-A75B-6F3883921464}" sibTransId="{59F3867A-73F9-46D5-BE5B-8EE5BF67B50A}"/>
    <dgm:cxn modelId="{59A141EA-642D-4244-B280-4E091733B682}" type="presOf" srcId="{EE1BDF27-32D7-401E-9FD0-B3D94B8C9278}" destId="{BDD334CB-ADEF-408C-B9EC-B4392AF505B9}" srcOrd="0" destOrd="0" presId="urn:microsoft.com/office/officeart/2005/8/layout/StepDownProcess"/>
    <dgm:cxn modelId="{5FDD0174-CF1D-4935-BB9A-4EFFF0FEC2EB}" type="presOf" srcId="{0D5758A5-2678-42D1-912F-0D3B1AD9EEB6}" destId="{6B50B6A5-EDCB-4126-A6B5-D936852ACD96}" srcOrd="0" destOrd="2" presId="urn:microsoft.com/office/officeart/2005/8/layout/StepDownProcess"/>
    <dgm:cxn modelId="{5562CECB-3358-49DF-A576-726D7FA6C9E3}" srcId="{E1AD7554-F43F-44ED-BFD0-5269BAC2E30D}" destId="{A38CDAC7-BE7A-4165-8729-DD13C4DEF39A}" srcOrd="2" destOrd="0" parTransId="{1C13FF1D-FAF0-4B2B-9B47-F9899773C0A9}" sibTransId="{7770C9D5-644D-4F08-9A90-E967DCB9C56E}"/>
    <dgm:cxn modelId="{EE9CBCEC-00EC-41D8-8393-298F82CB065E}" srcId="{E1AD7554-F43F-44ED-BFD0-5269BAC2E30D}" destId="{9FC11C23-C7DE-4BFB-BA2E-38BE98DB2B89}" srcOrd="0" destOrd="0" parTransId="{98BB36AE-C939-47F7-BEB5-2E77E165E4F4}" sibTransId="{8528025A-17A9-4D53-AC8B-37B9944F40D3}"/>
    <dgm:cxn modelId="{E4ADB39F-6684-429F-BC68-3FC9F7A44B78}" srcId="{181AE850-7935-4B3A-92FE-114D323ACC35}" destId="{AFE1A58B-80A6-4CDE-A742-6AAB57854930}" srcOrd="0" destOrd="0" parTransId="{A420BBDC-8621-43F5-A346-A6B7D1A39942}" sibTransId="{E4117488-0C5E-4701-9309-7D12EAEA75B6}"/>
    <dgm:cxn modelId="{A0633176-7125-4EE5-AE59-15E6AE8F5DF0}" type="presOf" srcId="{AFE1A58B-80A6-4CDE-A742-6AAB57854930}" destId="{0054615D-F7EB-4450-B6E9-DF253BA57DF9}" srcOrd="0" destOrd="0" presId="urn:microsoft.com/office/officeart/2005/8/layout/StepDownProcess"/>
    <dgm:cxn modelId="{A0B7D03A-EC09-478F-88A7-E07E22422A2C}" type="presOf" srcId="{C9C1EA2B-AF66-43A1-919A-997231FFC52F}" destId="{0054615D-F7EB-4450-B6E9-DF253BA57DF9}" srcOrd="0" destOrd="4" presId="urn:microsoft.com/office/officeart/2005/8/layout/StepDownProcess"/>
    <dgm:cxn modelId="{F5F8DA31-CDC4-4B42-BA0B-FF553A0BCC98}" type="presOf" srcId="{CB40CDB3-6018-4A46-B654-8107FF8EE0E6}" destId="{BDD334CB-ADEF-408C-B9EC-B4392AF505B9}" srcOrd="0" destOrd="3" presId="urn:microsoft.com/office/officeart/2005/8/layout/StepDownProcess"/>
    <dgm:cxn modelId="{08FD7C49-61C6-4AE9-A372-DB3B49E52E97}" type="presOf" srcId="{875C1928-AF51-4FD8-86E5-83DEC03F5765}" destId="{6B50B6A5-EDCB-4126-A6B5-D936852ACD96}" srcOrd="0" destOrd="1" presId="urn:microsoft.com/office/officeart/2005/8/layout/StepDownProcess"/>
    <dgm:cxn modelId="{8A1A92DD-AA5E-4171-9DDD-FD69E96E795F}" type="presOf" srcId="{9FC11C23-C7DE-4BFB-BA2E-38BE98DB2B89}" destId="{75C59037-D4A1-45F9-B6C0-6F316AA7BD96}" srcOrd="0" destOrd="0" presId="urn:microsoft.com/office/officeart/2005/8/layout/StepDownProcess"/>
    <dgm:cxn modelId="{8FFF37F9-5567-4FD0-8633-8C789AA51112}" type="presOf" srcId="{181AE850-7935-4B3A-92FE-114D323ACC35}" destId="{D0867659-C33A-460F-9F5F-41BE34C04515}" srcOrd="0" destOrd="0" presId="urn:microsoft.com/office/officeart/2005/8/layout/StepDownProcess"/>
    <dgm:cxn modelId="{D9A013D0-66F7-4670-A2AC-80CE86785C63}" type="presOf" srcId="{F2AA1816-33A8-414C-BF1C-9A65FEEBECFA}" destId="{0054615D-F7EB-4450-B6E9-DF253BA57DF9}" srcOrd="0" destOrd="2" presId="urn:microsoft.com/office/officeart/2005/8/layout/StepDownProcess"/>
    <dgm:cxn modelId="{4F7854D9-5BC3-4956-A6B0-74C244CDAEAD}" srcId="{181AE850-7935-4B3A-92FE-114D323ACC35}" destId="{1EA247D2-031B-43F8-99CC-F77DA5F57829}" srcOrd="3" destOrd="0" parTransId="{DD1FC7A9-AF7D-412D-9B45-A12E55963760}" sibTransId="{BD2F8DB5-21FD-48C8-8443-7302F2ACE4C4}"/>
    <dgm:cxn modelId="{61399725-666D-4253-B636-5E1767C95416}" type="presOf" srcId="{C3245708-BF89-4559-A9E1-5CDC5F725656}" destId="{6B50B6A5-EDCB-4126-A6B5-D936852ACD96}" srcOrd="0" destOrd="4" presId="urn:microsoft.com/office/officeart/2005/8/layout/StepDownProcess"/>
    <dgm:cxn modelId="{B5A78A97-12E0-4E74-9B5A-CAF1355A4F7C}" type="presOf" srcId="{99247CD2-FCF4-40D6-A85E-69123A7E784C}" destId="{BDD334CB-ADEF-408C-B9EC-B4392AF505B9}" srcOrd="0" destOrd="1" presId="urn:microsoft.com/office/officeart/2005/8/layout/StepDownProcess"/>
    <dgm:cxn modelId="{F0411B22-A104-4E01-9CFE-B225FAFA9954}" type="presOf" srcId="{1EA247D2-031B-43F8-99CC-F77DA5F57829}" destId="{0054615D-F7EB-4450-B6E9-DF253BA57DF9}" srcOrd="0" destOrd="3" presId="urn:microsoft.com/office/officeart/2005/8/layout/StepDownProcess"/>
    <dgm:cxn modelId="{46BC50DF-35CC-41AE-8958-41B852860E35}" srcId="{A38CDAC7-BE7A-4165-8729-DD13C4DEF39A}" destId="{0D5758A5-2678-42D1-912F-0D3B1AD9EEB6}" srcOrd="2" destOrd="0" parTransId="{D59233A4-A1DE-440F-82F0-DF9BE9E17788}" sibTransId="{441F412F-5048-40F8-B856-8B21889165B4}"/>
    <dgm:cxn modelId="{65554C2C-E6FB-428D-AC14-39F6EAA61879}" type="presOf" srcId="{7692E0B0-D46A-4156-8A87-DD5D640F367E}" destId="{6B50B6A5-EDCB-4126-A6B5-D936852ACD96}" srcOrd="0" destOrd="3" presId="urn:microsoft.com/office/officeart/2005/8/layout/StepDownProcess"/>
    <dgm:cxn modelId="{9BCD77F2-5BC2-4180-AF01-5F2D35067FDB}" type="presOf" srcId="{E1AD7554-F43F-44ED-BFD0-5269BAC2E30D}" destId="{BDC17494-0B25-40AF-A33C-CD3EC7F6127B}" srcOrd="0" destOrd="0" presId="urn:microsoft.com/office/officeart/2005/8/layout/StepDownProcess"/>
    <dgm:cxn modelId="{FC7BAB0A-2FB5-426E-A315-BAD320857777}" srcId="{9FC11C23-C7DE-4BFB-BA2E-38BE98DB2B89}" destId="{EE1BDF27-32D7-401E-9FD0-B3D94B8C9278}" srcOrd="0" destOrd="0" parTransId="{CC8F2EA0-7148-40BD-A461-E235F2E0C9F9}" sibTransId="{CD308507-245E-41AB-A638-09A7A58F12AD}"/>
    <dgm:cxn modelId="{4DD10CCB-8344-4866-BA1A-980608603A62}" type="presOf" srcId="{34492281-E64A-4020-B8E2-2C9AC2DB9632}" destId="{0054615D-F7EB-4450-B6E9-DF253BA57DF9}" srcOrd="0" destOrd="1" presId="urn:microsoft.com/office/officeart/2005/8/layout/StepDownProcess"/>
    <dgm:cxn modelId="{C41EFADA-0184-40C3-AFD9-C8A09A22CD14}" srcId="{9FC11C23-C7DE-4BFB-BA2E-38BE98DB2B89}" destId="{CB40CDB3-6018-4A46-B654-8107FF8EE0E6}" srcOrd="3" destOrd="0" parTransId="{6790D3FE-F9C3-4848-8AD0-DC8A29906894}" sibTransId="{E4C9E225-A452-43E2-80C1-B1B5C6791AF0}"/>
    <dgm:cxn modelId="{E45CAE18-163C-4892-87A8-05655F79C3B4}" srcId="{181AE850-7935-4B3A-92FE-114D323ACC35}" destId="{C9C1EA2B-AF66-43A1-919A-997231FFC52F}" srcOrd="4" destOrd="0" parTransId="{D6936FD6-6B18-4C6E-8F9A-BFF4BFDF295E}" sibTransId="{63B171EC-20E4-438D-862A-C96628C23F96}"/>
    <dgm:cxn modelId="{B24D37CF-8373-44DE-BCD0-1E2CB7DEDB4B}" type="presOf" srcId="{69B7FBB9-20C7-47B6-B28D-3DD19C2EBC0D}" destId="{BDD334CB-ADEF-408C-B9EC-B4392AF505B9}" srcOrd="0" destOrd="2" presId="urn:microsoft.com/office/officeart/2005/8/layout/StepDownProcess"/>
    <dgm:cxn modelId="{0AD0E2DD-6D3C-4AD2-9A2F-9A508D883677}" srcId="{9FC11C23-C7DE-4BFB-BA2E-38BE98DB2B89}" destId="{69B7FBB9-20C7-47B6-B28D-3DD19C2EBC0D}" srcOrd="2" destOrd="0" parTransId="{08425C31-0F18-4B74-8DBB-D98F23304B09}" sibTransId="{4E32397D-25E7-4626-9EBA-0C134D023B36}"/>
    <dgm:cxn modelId="{54E00FC6-15C5-480E-9F5F-DA4631E1B190}" srcId="{181AE850-7935-4B3A-92FE-114D323ACC35}" destId="{34492281-E64A-4020-B8E2-2C9AC2DB9632}" srcOrd="1" destOrd="0" parTransId="{B5740555-46D0-4B24-8A28-364312B9D63B}" sibTransId="{93FE6E50-E932-4BDD-9D9D-120590553AB2}"/>
    <dgm:cxn modelId="{B3881ECA-FB38-4409-BAAE-AA5D1208514B}" type="presOf" srcId="{A38CDAC7-BE7A-4165-8729-DD13C4DEF39A}" destId="{848DA9A4-C513-4D85-9A69-7EDF1DC27567}" srcOrd="0" destOrd="0" presId="urn:microsoft.com/office/officeart/2005/8/layout/StepDownProcess"/>
    <dgm:cxn modelId="{DB28A63D-C13F-4384-BEE2-4C60DCE30D9A}" type="presOf" srcId="{90AA7E5F-DB2B-42DA-9E20-870C4ECC9AA4}" destId="{6B50B6A5-EDCB-4126-A6B5-D936852ACD96}" srcOrd="0" destOrd="0" presId="urn:microsoft.com/office/officeart/2005/8/layout/StepDownProcess"/>
    <dgm:cxn modelId="{ED277BC3-BC4F-4070-A013-77E0A06FF374}" type="presParOf" srcId="{BDC17494-0B25-40AF-A33C-CD3EC7F6127B}" destId="{CDBC5E50-008F-4D5D-BB68-432913C3CD1C}" srcOrd="0" destOrd="0" presId="urn:microsoft.com/office/officeart/2005/8/layout/StepDownProcess"/>
    <dgm:cxn modelId="{C608EDB5-3BA8-430C-A4A3-9F807D14B096}" type="presParOf" srcId="{CDBC5E50-008F-4D5D-BB68-432913C3CD1C}" destId="{7F3AB45D-FE16-4752-AFBF-26009AE7E764}" srcOrd="0" destOrd="0" presId="urn:microsoft.com/office/officeart/2005/8/layout/StepDownProcess"/>
    <dgm:cxn modelId="{0B73B7C5-921D-4EDC-8DC9-0AA3012BA87A}" type="presParOf" srcId="{CDBC5E50-008F-4D5D-BB68-432913C3CD1C}" destId="{75C59037-D4A1-45F9-B6C0-6F316AA7BD96}" srcOrd="1" destOrd="0" presId="urn:microsoft.com/office/officeart/2005/8/layout/StepDownProcess"/>
    <dgm:cxn modelId="{07A1CCA0-07B7-46FD-B4C1-7D52760B1709}" type="presParOf" srcId="{CDBC5E50-008F-4D5D-BB68-432913C3CD1C}" destId="{BDD334CB-ADEF-408C-B9EC-B4392AF505B9}" srcOrd="2" destOrd="0" presId="urn:microsoft.com/office/officeart/2005/8/layout/StepDownProcess"/>
    <dgm:cxn modelId="{9D7D8133-B7A2-4F74-BA11-284F235F42FD}" type="presParOf" srcId="{BDC17494-0B25-40AF-A33C-CD3EC7F6127B}" destId="{DD7257B8-AD14-40FE-8165-9B62CCA3D5BB}" srcOrd="1" destOrd="0" presId="urn:microsoft.com/office/officeart/2005/8/layout/StepDownProcess"/>
    <dgm:cxn modelId="{01D35AD3-F87C-4B44-BF79-3C30E6C4CDC0}" type="presParOf" srcId="{BDC17494-0B25-40AF-A33C-CD3EC7F6127B}" destId="{5691D41D-DC93-469D-851A-518958115AC5}" srcOrd="2" destOrd="0" presId="urn:microsoft.com/office/officeart/2005/8/layout/StepDownProcess"/>
    <dgm:cxn modelId="{3BFE3767-445F-4A04-A63D-5DE4C664E89C}" type="presParOf" srcId="{5691D41D-DC93-469D-851A-518958115AC5}" destId="{88379E3C-54C9-4560-A315-0D43D63F91FC}" srcOrd="0" destOrd="0" presId="urn:microsoft.com/office/officeart/2005/8/layout/StepDownProcess"/>
    <dgm:cxn modelId="{D45E118F-4789-4129-83CC-D3B41B5BF8AF}" type="presParOf" srcId="{5691D41D-DC93-469D-851A-518958115AC5}" destId="{D0867659-C33A-460F-9F5F-41BE34C04515}" srcOrd="1" destOrd="0" presId="urn:microsoft.com/office/officeart/2005/8/layout/StepDownProcess"/>
    <dgm:cxn modelId="{AE810B24-1BD0-4006-8706-9F8819FE5AE4}" type="presParOf" srcId="{5691D41D-DC93-469D-851A-518958115AC5}" destId="{0054615D-F7EB-4450-B6E9-DF253BA57DF9}" srcOrd="2" destOrd="0" presId="urn:microsoft.com/office/officeart/2005/8/layout/StepDownProcess"/>
    <dgm:cxn modelId="{4A7C0860-1582-4F7A-A64B-E1B483145428}" type="presParOf" srcId="{BDC17494-0B25-40AF-A33C-CD3EC7F6127B}" destId="{CCF37A6E-C63A-4EA7-A258-D93628C48031}" srcOrd="3" destOrd="0" presId="urn:microsoft.com/office/officeart/2005/8/layout/StepDownProcess"/>
    <dgm:cxn modelId="{364793B8-2429-4A3D-9AC4-A223829437F2}" type="presParOf" srcId="{BDC17494-0B25-40AF-A33C-CD3EC7F6127B}" destId="{B6B424E1-61D5-4D8B-8033-2D0C43455D40}" srcOrd="4" destOrd="0" presId="urn:microsoft.com/office/officeart/2005/8/layout/StepDownProcess"/>
    <dgm:cxn modelId="{0476E314-2F85-4BC5-8A33-5B7DB83D742E}" type="presParOf" srcId="{B6B424E1-61D5-4D8B-8033-2D0C43455D40}" destId="{848DA9A4-C513-4D85-9A69-7EDF1DC27567}" srcOrd="0" destOrd="0" presId="urn:microsoft.com/office/officeart/2005/8/layout/StepDownProcess"/>
    <dgm:cxn modelId="{70286AF2-2505-4D29-AF9C-F111371E351F}" type="presParOf" srcId="{B6B424E1-61D5-4D8B-8033-2D0C43455D40}" destId="{6B50B6A5-EDCB-4126-A6B5-D936852ACD9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784" tIns="46392" rIns="92784" bIns="46392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2784" tIns="46392" rIns="92784" bIns="46392" rtlCol="0"/>
          <a:lstStyle>
            <a:lvl1pPr algn="r">
              <a:defRPr sz="1200"/>
            </a:lvl1pPr>
          </a:lstStyle>
          <a:p>
            <a:fld id="{94AB4B05-41A8-44A7-8455-A8FFAB15AFBA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84" tIns="46392" rIns="92784" bIns="46392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784" tIns="46392" rIns="92784" bIns="46392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784" tIns="46392" rIns="92784" bIns="46392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60" cy="496332"/>
          </a:xfrm>
          <a:prstGeom prst="rect">
            <a:avLst/>
          </a:prstGeom>
        </p:spPr>
        <p:txBody>
          <a:bodyPr vert="horz" lIns="92784" tIns="46392" rIns="92784" bIns="46392" rtlCol="0" anchor="b"/>
          <a:lstStyle>
            <a:lvl1pPr algn="r">
              <a:defRPr sz="1200"/>
            </a:lvl1pPr>
          </a:lstStyle>
          <a:p>
            <a:fld id="{C31EFBED-09B7-4DDD-A19C-1D4A555A1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56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650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500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8830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9829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1989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38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270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0778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650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8830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586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5864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5864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213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8830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615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930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316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4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4772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EFBED-09B7-4DDD-A19C-1D4A555A1F5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52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8250-9F9A-4942-AFC4-66FBB0BFC9BC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9D9F-10A5-4CE9-9BD4-308CA4DE88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8250-9F9A-4942-AFC4-66FBB0BFC9BC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9D9F-10A5-4CE9-9BD4-308CA4DE88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8250-9F9A-4942-AFC4-66FBB0BFC9BC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9D9F-10A5-4CE9-9BD4-308CA4DE88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8250-9F9A-4942-AFC4-66FBB0BFC9BC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9D9F-10A5-4CE9-9BD4-308CA4DE88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8250-9F9A-4942-AFC4-66FBB0BFC9BC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9D9F-10A5-4CE9-9BD4-308CA4DE88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8250-9F9A-4942-AFC4-66FBB0BFC9BC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9D9F-10A5-4CE9-9BD4-308CA4DE88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8250-9F9A-4942-AFC4-66FBB0BFC9BC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9D9F-10A5-4CE9-9BD4-308CA4DE88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8250-9F9A-4942-AFC4-66FBB0BFC9BC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9D9F-10A5-4CE9-9BD4-308CA4DE88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8250-9F9A-4942-AFC4-66FBB0BFC9BC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9D9F-10A5-4CE9-9BD4-308CA4DE88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8250-9F9A-4942-AFC4-66FBB0BFC9BC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9D9F-10A5-4CE9-9BD4-308CA4DE88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8250-9F9A-4942-AFC4-66FBB0BFC9BC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A9D9F-10A5-4CE9-9BD4-308CA4DE88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68250-9F9A-4942-AFC4-66FBB0BFC9BC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A9D9F-10A5-4CE9-9BD4-308CA4DE882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://skoly.praha.eu/88361_Praha-podala-oficialni-prihlasku-do-evropske-asociace-odborneho-vzdelavani-Xarxa-FP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https://prahatv.eu/zpravy/praha/praha/7119/polytechnicka-hnizda-obohati-zaky-skol" TargetMode="External"/><Relationship Id="rId4" Type="http://schemas.openxmlformats.org/officeDocument/2006/relationships/hyperlink" Target="http://skoly.praha.eu/88324_Otevreni-prvniho-vzoroveho-polytechnickeho-hnizda-v-Praze-urcenemu-k-technickemu-vzdelavani-zaku-zakladnich-sko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SSEMI.PRAHA/videos/2305336916363354/" TargetMode="External"/><Relationship Id="rId5" Type="http://schemas.openxmlformats.org/officeDocument/2006/relationships/hyperlink" Target="https://online.rizeniskoly.cz/cz/aktuality/otevreny-clanek-%20praha-poodhaluje-pripravenou-podobu-podpory-polytechnickeho-vzdelavani.a-2774.html" TargetMode="Externa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online.rizeniskoly.cz/cz/aktuality/prazsti-ucitele-do-roka-dostanou-nova-centra-kolegialni-podpory-civ-otevreny-clanek.a-3336.html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nisim.cz/" TargetMode="External"/><Relationship Id="rId13" Type="http://schemas.openxmlformats.org/officeDocument/2006/relationships/hyperlink" Target="http://skoly.praha.eu/88253_Radni-Ropkova-predstavila-prvni-aktivity-Memoranda-o-podpore-inovativnich-projektu-ve-vzdelavani" TargetMode="External"/><Relationship Id="rId3" Type="http://schemas.openxmlformats.org/officeDocument/2006/relationships/hyperlink" Target="http://edu.glogster.com/" TargetMode="External"/><Relationship Id="rId7" Type="http://schemas.openxmlformats.org/officeDocument/2006/relationships/hyperlink" Target="http://www.techambition.cz/" TargetMode="External"/><Relationship Id="rId12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rozectise.cz/cze/" TargetMode="External"/><Relationship Id="rId11" Type="http://schemas.openxmlformats.org/officeDocument/2006/relationships/image" Target="../media/image1.jpeg"/><Relationship Id="rId5" Type="http://schemas.openxmlformats.org/officeDocument/2006/relationships/hyperlink" Target="http://www.vcelka.cz/cs/" TargetMode="External"/><Relationship Id="rId10" Type="http://schemas.openxmlformats.org/officeDocument/2006/relationships/hyperlink" Target="http://www.geofun.cz/" TargetMode="External"/><Relationship Id="rId4" Type="http://schemas.openxmlformats.org/officeDocument/2006/relationships/hyperlink" Target="http://www.ecorinth.com/" TargetMode="External"/><Relationship Id="rId9" Type="http://schemas.openxmlformats.org/officeDocument/2006/relationships/hyperlink" Target="http://www.toglic.cz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1.jpe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skoly.praha.eu/88312_Workshop-Svatky-jara-oslavime-spolecne" TargetMode="External"/><Relationship Id="rId3" Type="http://schemas.openxmlformats.org/officeDocument/2006/relationships/hyperlink" Target="https://sps-cl.cz/article/fibonacciho-sifrovani" TargetMode="External"/><Relationship Id="rId7" Type="http://schemas.openxmlformats.org/officeDocument/2006/relationships/hyperlink" Target="http://skoly.praha.eu/88311_Workshop-Inkluze-z-pohledu-pedagog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koly.praha.eu/88295_Na-Didacta-2018-jsme-vyrazili-inspirovat-se-novinkami-pro-nase-PH" TargetMode="External"/><Relationship Id="rId5" Type="http://schemas.openxmlformats.org/officeDocument/2006/relationships/hyperlink" Target="http://skoly.praha.eu/88294_Na-BETT-2018-jsme-vyrazili-inspirovat-se-novinkami-pro-nase-CIV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://www.gop.cz/navsteva-u-pana-fibonacciho/" TargetMode="External"/><Relationship Id="rId9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hyperlink" Target="http://www.scholapragensis.cz/jnp/" TargetMode="External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praha.cz/program/846/remesla-zive-2018/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3.jpg"/><Relationship Id="rId7" Type="http://schemas.openxmlformats.org/officeDocument/2006/relationships/image" Target="../media/image5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1.jpeg"/><Relationship Id="rId4" Type="http://schemas.openxmlformats.org/officeDocument/2006/relationships/hyperlink" Target="http://www.heroldovysady.cz/24-veletrh-FIF" TargetMode="External"/><Relationship Id="rId9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1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hyperlink" Target="http://skoly.praha.eu/87817_AKADEMIE-UMENI-A-KULTURY-PRO-SENIORY-HMP" TargetMode="Externa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://skoly.praha-mesto.cz/Projekty-ESF/Krajsky-akcni-plan-vzdelavani/KAP-aktualit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916832"/>
            <a:ext cx="9144000" cy="4080321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cs-CZ" sz="9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Realizace KAP a I-KAP</a:t>
            </a:r>
          </a:p>
          <a:p>
            <a:pPr>
              <a:buNone/>
            </a:pPr>
            <a:endParaRPr lang="cs-CZ" sz="52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cs-CZ" sz="52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cs-CZ" sz="5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završení úspěšného startu s projekty</a:t>
            </a:r>
            <a:endParaRPr lang="cs-CZ" sz="5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cs-CZ" sz="5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zkvalitňování </a:t>
            </a:r>
            <a:r>
              <a:rPr lang="cs-CZ" sz="5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vzdělávání v Praze</a:t>
            </a:r>
          </a:p>
          <a:p>
            <a:pPr algn="ctr">
              <a:buNone/>
            </a:pPr>
            <a:endParaRPr lang="cs-CZ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Krajská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konference projektu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SRP – Strategické řízení </a:t>
            </a:r>
            <a:r>
              <a:rPr lang="cs-CZ" sz="2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praxi</a:t>
            </a:r>
            <a:endParaRPr lang="cs-CZ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 descr="MH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7" name="Obrázek 6" descr="Logolink_OP_VVV_hor_barva_c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6" y="-99392"/>
            <a:ext cx="6357982" cy="1411072"/>
          </a:xfrm>
          <a:prstGeom prst="rect">
            <a:avLst/>
          </a:prstGeom>
        </p:spPr>
      </p:pic>
      <p:sp>
        <p:nvSpPr>
          <p:cNvPr id="6" name="Podnadpis 2"/>
          <p:cNvSpPr txBox="1">
            <a:spLocks/>
          </p:cNvSpPr>
          <p:nvPr/>
        </p:nvSpPr>
        <p:spPr bwMode="auto">
          <a:xfrm>
            <a:off x="323528" y="6237312"/>
            <a:ext cx="8391876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19.11.2018</a:t>
            </a:r>
            <a:endParaRPr lang="da-DK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214422"/>
            <a:ext cx="9144000" cy="91843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Praha směřuje do </a:t>
            </a:r>
            <a:r>
              <a:rPr lang="cs-CZ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Xarxa</a:t>
            </a:r>
            <a:r>
              <a:rPr lang="cs-CZ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FP</a:t>
            </a:r>
            <a:endParaRPr lang="cs-CZ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204864"/>
            <a:ext cx="9144000" cy="4653136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projekt je zaměřen na odborné mobility žáků i učitelů</a:t>
            </a: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partnerství poskytuje školám přístup ke garantovaným partnerům</a:t>
            </a: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partnerství je možné realizovat mobilitami přes Erasmus+, nebo participativními výměnami, kdy školy hradí náklady druhé strany </a:t>
            </a: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Praha předala přihlášku 26.10.2018 při návštěvě vedení </a:t>
            </a:r>
            <a:r>
              <a:rPr lang="cs-CZ" altLang="cs-CZ" sz="22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Xarxa</a:t>
            </a:r>
            <a:r>
              <a:rPr lang="cs-CZ" altLang="cs-CZ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FP</a:t>
            </a:r>
            <a:endParaRPr lang="cs-CZ" altLang="cs-CZ" sz="22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Praha v případě přijetí do </a:t>
            </a:r>
            <a:r>
              <a:rPr lang="cs-CZ" altLang="cs-CZ" sz="22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Xarxa</a:t>
            </a:r>
            <a:r>
              <a:rPr lang="cs-CZ" altLang="cs-CZ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FP bude reprezentována nejen svými nejkvalitnějšími školami, ale po dohodě s Asociací soukromých škol i nejkvalitnějšími soukromými školami </a:t>
            </a:r>
            <a:endParaRPr lang="cs-CZ" altLang="cs-CZ" sz="2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Praha věří, že kromě kvality svých odborných škol může svým partnerstvím </a:t>
            </a:r>
          </a:p>
          <a:p>
            <a:pPr lvl="0" algn="l">
              <a:spcBef>
                <a:spcPct val="0"/>
              </a:spcBef>
            </a:pPr>
            <a:r>
              <a:rPr lang="cs-CZ" altLang="cs-CZ" sz="2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  v Xarxa FP obohatit tuto asociaci i velmi širokým </a:t>
            </a:r>
          </a:p>
          <a:p>
            <a:pPr lvl="0" algn="l">
              <a:spcBef>
                <a:spcPct val="0"/>
              </a:spcBef>
            </a:pPr>
            <a:r>
              <a:rPr lang="cs-CZ" altLang="cs-CZ" sz="2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  spektrem různých profesních zaměření svých škol</a:t>
            </a:r>
            <a:endParaRPr lang="cs-CZ" altLang="cs-CZ" sz="2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282" y="5370431"/>
            <a:ext cx="2051824" cy="78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630983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Informace k návštěvě vedení Xarxa FP:</a:t>
            </a:r>
            <a:endParaRPr lang="cs-CZ" sz="1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cs-CZ" sz="1400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</a:t>
            </a:r>
            <a:r>
              <a:rPr lang="cs-CZ" sz="1400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://</a:t>
            </a:r>
            <a:r>
              <a:rPr lang="cs-CZ" sz="1400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skoly.praha.eu/88361_Praha-podala-oficialni-prihlasku-do-evropske-asociace-odborneho-vzdelavani-Xarxa-FP</a:t>
            </a:r>
            <a:r>
              <a:rPr lang="cs-CZ" sz="1400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1400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988840"/>
            <a:ext cx="9144000" cy="316835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cs-CZ" sz="7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 všechno Praze</a:t>
            </a:r>
          </a:p>
          <a:p>
            <a:pPr algn="ctr">
              <a:buNone/>
            </a:pPr>
            <a:r>
              <a:rPr lang="cs-CZ" sz="7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Implementace KAP</a:t>
            </a:r>
          </a:p>
          <a:p>
            <a:pPr algn="ctr">
              <a:buNone/>
            </a:pPr>
            <a:r>
              <a:rPr lang="cs-CZ" sz="7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přinese?</a:t>
            </a:r>
            <a:endParaRPr lang="cs-CZ" sz="71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cs-CZ" sz="6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7" name="Obrázek 6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2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071545"/>
            <a:ext cx="9144000" cy="1061311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Krajský </a:t>
            </a:r>
            <a:r>
              <a:rPr lang="cs-CZ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akční plán</a:t>
            </a: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51520" y="2132856"/>
            <a:ext cx="84638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/>
              <a:t>17.05.2018 schválilo Zastupitelstvo hl. m. Prahy zásadní krok pro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algn="ctr"/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Implementaci KAP vzdělávání v hl. m. Praze </a:t>
            </a:r>
          </a:p>
          <a:p>
            <a:pPr algn="ctr"/>
            <a:endParaRPr lang="cs-CZ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2400" dirty="0" smtClean="0"/>
              <a:t>a to </a:t>
            </a:r>
          </a:p>
          <a:p>
            <a:pPr algn="ctr"/>
            <a:endParaRPr lang="cs-CZ" sz="2400" dirty="0" smtClean="0"/>
          </a:p>
          <a:p>
            <a:pPr algn="ctr"/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Partnerskou smlouvu s HK hl. m. Prahy</a:t>
            </a:r>
          </a:p>
          <a:p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61248"/>
            <a:ext cx="19573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60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071545"/>
            <a:ext cx="9144000" cy="1061311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Implementace KAP pro období 2018 - 2021 </a:t>
            </a:r>
            <a:endParaRPr lang="cs-CZ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2132856"/>
            <a:ext cx="91440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b="1" dirty="0"/>
              <a:t>zkvalitnění polytechnického vzdělávání na území hl. m. Prahy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200" dirty="0"/>
              <a:t>SA01: Program polytechnické výchovy pro učitele ZŠ a jejich žáky v prostředí PH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200" dirty="0"/>
              <a:t>SA02: Interaktivní program polytechnické výchovy pro žáky I. stupně ZŠ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200" dirty="0"/>
              <a:t>SA03: </a:t>
            </a:r>
            <a:r>
              <a:rPr lang="cs-CZ" sz="2200" dirty="0" err="1"/>
              <a:t>PolyTechBus</a:t>
            </a:r>
            <a:r>
              <a:rPr lang="cs-CZ" sz="2200" dirty="0"/>
              <a:t> - program mobilní polytechnické výchovy pro žáky MŠ/ZŠ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200" dirty="0"/>
              <a:t>SA04: Nadstavbové kroužky</a:t>
            </a:r>
          </a:p>
          <a:p>
            <a:pPr lvl="1"/>
            <a:endParaRPr lang="cs-CZ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b="1" dirty="0"/>
              <a:t>rozvoj škol jako sdílejících inovativních center vzdělávání a dalšího profesního rozvoje (CIV)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200" dirty="0"/>
              <a:t>SA01: Školení interních lektorů CIV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200" dirty="0"/>
              <a:t>SA02: </a:t>
            </a:r>
            <a:r>
              <a:rPr lang="cs-CZ" sz="2200" dirty="0" err="1"/>
              <a:t>Facilitované</a:t>
            </a:r>
            <a:r>
              <a:rPr lang="cs-CZ" sz="2200" dirty="0"/>
              <a:t> workshopy pro 100 učitelů SŠ- oborově specifické kabinety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200" dirty="0"/>
              <a:t>SA03: Diseminace konceptu CIV na pedagogy dalších škol včetně MŠ a ZŠ</a:t>
            </a:r>
          </a:p>
        </p:txBody>
      </p:sp>
    </p:spTree>
    <p:extLst>
      <p:ext uri="{BB962C8B-B14F-4D97-AF65-F5344CB8AC3E}">
        <p14:creationId xmlns:p14="http://schemas.microsoft.com/office/powerpoint/2010/main" val="362947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" y="4725144"/>
            <a:ext cx="2069976" cy="206997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649" y="1844824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b="1" dirty="0"/>
              <a:t>odborné vzdělávání, spolupráce škol a zaměstnavatelů, rozvoj kariérového poradenství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200" dirty="0"/>
              <a:t>SA01: Otevřená mapa škol - webový portál školství na území Prahy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200" dirty="0"/>
              <a:t>SA02: Workshopy a TOP Kempy s odborníky z praxe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200" dirty="0"/>
              <a:t>SA03: </a:t>
            </a:r>
            <a:r>
              <a:rPr lang="cs-CZ" sz="2200" dirty="0" err="1"/>
              <a:t>Sollertia</a:t>
            </a:r>
            <a:r>
              <a:rPr lang="cs-CZ" sz="2200" dirty="0"/>
              <a:t> – mezinárodní dovednostní soutěž</a:t>
            </a:r>
          </a:p>
          <a:p>
            <a:pPr lvl="1"/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b="1" dirty="0"/>
              <a:t>podpora inkluze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200" dirty="0"/>
              <a:t>SA01: Podpora matematické a čtenářské gramotnosti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200" dirty="0"/>
              <a:t>SA02: Tvorba školské inkluzivní koncepce kraje</a:t>
            </a:r>
          </a:p>
        </p:txBody>
      </p:sp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0" y="5661248"/>
            <a:ext cx="9144000" cy="1061311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nyní jsme tedy začali realizovat</a:t>
            </a:r>
            <a:endParaRPr lang="cs-CZ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023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-21186" y="26814"/>
            <a:ext cx="9144000" cy="774418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SA01: Program polytechnické výchovy pro učitele ZŠ a jejich </a:t>
            </a:r>
            <a:r>
              <a:rPr lang="cs-CZ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žáky</a:t>
            </a:r>
            <a:endParaRPr lang="cs-CZ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E:\NEKOPÍROVAT - PODKLAD FOTOARCHÍV\MHMP\POLYTECHNICKÁ HNÍZDA\04. a 05. 2018 představení PH pro MČ\24.04. Praha 13\20180424_135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20801"/>
            <a:ext cx="7032420" cy="477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FOTOARCHÍV\MHMP\POLYTECHNICKÁ HNÍZDA\Žlutá 1 promo f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41689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580526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informace k otevření prvního pilotního polytechnického hnízda: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http://skoly.praha.eu/88324_Otevreni-prvniho-vzoroveho-polytechnickeho-hnizda-v-Praze-urcenemu-k-technickemu-vzdelavani-zaku-zakladnich-skol</a:t>
            </a:r>
            <a:r>
              <a:rPr lang="cs-CZ" sz="1400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https://prahatv.eu/zpravy/praha/praha/7119/polytechnicka-hnizda-obohati-zaky-skol</a:t>
            </a:r>
            <a:r>
              <a:rPr lang="cs-CZ" sz="1400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70" y="2780928"/>
            <a:ext cx="2915387" cy="281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07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268760"/>
            <a:ext cx="9144000" cy="917294"/>
          </a:xfrm>
        </p:spPr>
        <p:txBody>
          <a:bodyPr>
            <a:normAutofit/>
          </a:bodyPr>
          <a:lstStyle/>
          <a:p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Obsah projektu polytechnických </a:t>
            </a: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hnízd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132856"/>
            <a:ext cx="9144000" cy="4725144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800" dirty="0">
                <a:solidFill>
                  <a:prstClr val="black"/>
                </a:solidFill>
                <a:latin typeface="Calibri" panose="020F0502020204030204" pitchFamily="34" charset="0"/>
              </a:rPr>
              <a:t>výuka </a:t>
            </a:r>
            <a:r>
              <a:rPr lang="cs-CZ" altLang="cs-CZ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bude </a:t>
            </a:r>
            <a:r>
              <a:rPr lang="cs-CZ" altLang="cs-CZ" sz="2800" dirty="0">
                <a:solidFill>
                  <a:prstClr val="black"/>
                </a:solidFill>
                <a:latin typeface="Calibri" panose="020F0502020204030204" pitchFamily="34" charset="0"/>
              </a:rPr>
              <a:t>probíhat </a:t>
            </a:r>
            <a:r>
              <a:rPr lang="cs-CZ" altLang="cs-CZ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ve středních školách </a:t>
            </a: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výuku </a:t>
            </a:r>
            <a:r>
              <a:rPr lang="cs-CZ" altLang="cs-CZ" sz="2800" dirty="0">
                <a:solidFill>
                  <a:prstClr val="black"/>
                </a:solidFill>
                <a:latin typeface="Calibri" panose="020F0502020204030204" pitchFamily="34" charset="0"/>
              </a:rPr>
              <a:t>žáků </a:t>
            </a:r>
            <a:r>
              <a:rPr lang="cs-CZ" altLang="cs-CZ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povedou společně mistr střední školy společně s učitelem žáků</a:t>
            </a: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pololetní modul bude mít rozsah 20 hod. (5x4 hod.)</a:t>
            </a: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dirty="0" smtClean="0">
                <a:solidFill>
                  <a:prstClr val="black"/>
                </a:solidFill>
                <a:latin typeface="Calibri" panose="020F0502020204030204" pitchFamily="34" charset="0"/>
              </a:rPr>
              <a:t>modul - základy mechaniky</a:t>
            </a: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dirty="0" smtClean="0">
                <a:solidFill>
                  <a:prstClr val="black"/>
                </a:solidFill>
                <a:latin typeface="Calibri" panose="020F0502020204030204" pitchFamily="34" charset="0"/>
              </a:rPr>
              <a:t>modul - základy robotiky</a:t>
            </a:r>
          </a:p>
          <a:p>
            <a:pPr marL="34290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učitel základní školy získá učebnici polytechnické výuky vč. metodických pracovních listů</a:t>
            </a:r>
          </a:p>
          <a:p>
            <a:pPr algn="l">
              <a:spcBef>
                <a:spcPct val="0"/>
              </a:spcBef>
            </a:pPr>
            <a:endParaRPr lang="cs-CZ" altLang="cs-CZ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1" algn="l">
              <a:spcBef>
                <a:spcPct val="0"/>
              </a:spcBef>
            </a:pPr>
            <a:endParaRPr lang="cs-CZ" altLang="cs-CZ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6" name="Obrázek 5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-34834" y="5661247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podrobnější informace </a:t>
            </a:r>
            <a:r>
              <a:rPr lang="cs-CZ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celému projektu:</a:t>
            </a:r>
            <a:endParaRPr lang="cs-CZ" sz="1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https://online.rizeniskoly.cz/cz/aktuality/otevreny-clanek- </a:t>
            </a:r>
            <a:r>
              <a:rPr lang="cs-CZ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praha-poodhaluje-pripravenou-podobu-podpory-polytechnickeho-vzdelavani.a-2774.html</a:t>
            </a:r>
            <a:r>
              <a:rPr lang="cs-CZ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</a:p>
          <a:p>
            <a:r>
              <a:rPr lang="cs-CZ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informace o pilotním spuštění výuky modulu robotiky:</a:t>
            </a:r>
            <a:endParaRPr lang="cs-CZ" sz="1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https://www.facebook.com/SSEMI.PRAHA/videos/2305336916363354</a:t>
            </a:r>
            <a:r>
              <a:rPr lang="cs-CZ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/</a:t>
            </a:r>
            <a:r>
              <a:rPr lang="cs-CZ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728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858"/>
            <a:ext cx="9144000" cy="989302"/>
          </a:xfrm>
        </p:spPr>
        <p:txBody>
          <a:bodyPr>
            <a:norm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cs-CZ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SA02: Interaktivní program polytechnické výchovy pro žáky I. stupně ZŠ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060848"/>
            <a:ext cx="9144000" cy="4797152"/>
          </a:xfrm>
        </p:spPr>
        <p:txBody>
          <a:bodyPr>
            <a:noAutofit/>
          </a:bodyPr>
          <a:lstStyle/>
          <a:p>
            <a:pPr lvl="0" algn="l">
              <a:spcBef>
                <a:spcPct val="0"/>
              </a:spcBef>
            </a:pPr>
            <a:endParaRPr lang="cs-CZ" altLang="cs-CZ" sz="26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2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26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26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2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1" algn="l">
              <a:spcBef>
                <a:spcPct val="0"/>
              </a:spcBef>
            </a:pPr>
            <a:endParaRPr lang="cs-CZ" altLang="cs-CZ" sz="1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28733"/>
            <a:ext cx="8208912" cy="54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2" y="565434"/>
            <a:ext cx="4122325" cy="291554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52968"/>
            <a:ext cx="4139952" cy="292800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3" y="3608970"/>
            <a:ext cx="4122324" cy="29155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62" y="3608970"/>
            <a:ext cx="4202206" cy="2972038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-21186" y="26814"/>
            <a:ext cx="9144000" cy="774418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SA03: Diseminace konceptu CIV na pedagogy dalších škol včetně MŠ a ZŠ</a:t>
            </a:r>
          </a:p>
        </p:txBody>
      </p:sp>
    </p:spTree>
    <p:extLst>
      <p:ext uri="{BB962C8B-B14F-4D97-AF65-F5344CB8AC3E}">
        <p14:creationId xmlns:p14="http://schemas.microsoft.com/office/powerpoint/2010/main" val="40115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214422"/>
            <a:ext cx="9144000" cy="774418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 interaktivního vzdělávání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11308" y="1974031"/>
            <a:ext cx="9144000" cy="4653136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projekt bude </a:t>
            </a:r>
            <a:r>
              <a:rPr lang="cs-CZ" altLang="cs-CZ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realizován od </a:t>
            </a: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1.9.2019</a:t>
            </a:r>
            <a:endParaRPr lang="cs-CZ" altLang="cs-CZ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10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v rámci projektu </a:t>
            </a:r>
            <a:r>
              <a:rPr lang="cs-CZ" altLang="cs-CZ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vznikne na 15 školách 48 moderních učeben </a:t>
            </a: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umožňujících 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učitelům zavádět do praxe nové metody vzdělávání</a:t>
            </a:r>
          </a:p>
          <a:p>
            <a:pPr lvl="0" algn="l">
              <a:spcBef>
                <a:spcPct val="0"/>
              </a:spcBef>
            </a:pPr>
            <a:endParaRPr lang="cs-CZ" altLang="cs-CZ" sz="10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s projektem získají pražské školy </a:t>
            </a:r>
            <a:r>
              <a:rPr lang="cs-CZ" altLang="cs-CZ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30 lektorů 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pro školení s IT technologiemi a </a:t>
            </a:r>
            <a:r>
              <a:rPr lang="cs-CZ" altLang="cs-CZ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100 učitelů – lídrů, </a:t>
            </a: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zkoumajících 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vhodnost jednotlivých technologií pro různé předměty</a:t>
            </a: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10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od </a:t>
            </a: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1.2.2020 pak tato </a:t>
            </a:r>
            <a:r>
              <a:rPr lang="cs-CZ" altLang="cs-CZ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centra budou pořádat sdílející workshopy, kulaté stoly a ukázkové hodiny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 pro učitele pražských škol, včetně možnosti si předem vyzkoušet různé technologie pro vzdělávání před jejich pořízením   </a:t>
            </a:r>
          </a:p>
          <a:p>
            <a:pPr lvl="0" algn="l">
              <a:spcBef>
                <a:spcPct val="0"/>
              </a:spcBef>
            </a:pPr>
            <a:endParaRPr lang="cs-CZ" altLang="cs-CZ" sz="1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5" name="Obrázek 4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6153119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podrobnější informace </a:t>
            </a:r>
            <a:r>
              <a:rPr lang="cs-CZ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obsahu projektu</a:t>
            </a:r>
            <a:r>
              <a:rPr lang="cs-CZ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https://</a:t>
            </a:r>
            <a:r>
              <a:rPr lang="cs-CZ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online.rizeniskoly.cz/cz/aktuality/prazsti-ucitele-do-roka-dostanou-nova-centra-kolegialni-podpory-civ-otevreny-clanek.a-3336.html</a:t>
            </a:r>
            <a:r>
              <a:rPr lang="cs-CZ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214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vnoramenný trojúhelník 3"/>
          <p:cNvSpPr/>
          <p:nvPr/>
        </p:nvSpPr>
        <p:spPr>
          <a:xfrm>
            <a:off x="273268" y="2348880"/>
            <a:ext cx="8568952" cy="136815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inkluzivní a kohezivní města s rovnými příležitostmi pro všechny</a:t>
            </a:r>
            <a:endParaRPr lang="en-US" sz="20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3166" y="2247255"/>
            <a:ext cx="316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výstup Pracovní skupiny vzdělávání EUROCITIES</a:t>
            </a:r>
          </a:p>
          <a:p>
            <a:r>
              <a:rPr lang="cs-CZ" sz="1200" dirty="0" smtClean="0"/>
              <a:t>v souladu se strategií SAF</a:t>
            </a:r>
            <a:endParaRPr lang="en-US" sz="1200" dirty="0"/>
          </a:p>
        </p:txBody>
      </p:sp>
      <p:sp>
        <p:nvSpPr>
          <p:cNvPr id="6" name="Obdélník 5"/>
          <p:cNvSpPr/>
          <p:nvPr/>
        </p:nvSpPr>
        <p:spPr>
          <a:xfrm>
            <a:off x="297412" y="3789040"/>
            <a:ext cx="1778452" cy="21602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2000" b="1" dirty="0" smtClean="0"/>
              <a:t>dobrý start do života pro děti a mládež</a:t>
            </a:r>
            <a:endParaRPr lang="en-US" sz="2000" b="1" dirty="0"/>
          </a:p>
        </p:txBody>
      </p:sp>
      <p:sp>
        <p:nvSpPr>
          <p:cNvPr id="7" name="Obdélník 6"/>
          <p:cNvSpPr/>
          <p:nvPr/>
        </p:nvSpPr>
        <p:spPr>
          <a:xfrm>
            <a:off x="2483768" y="3789040"/>
            <a:ext cx="1778452" cy="21602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2000" b="1" dirty="0" smtClean="0"/>
              <a:t>inkluzivní </a:t>
            </a:r>
            <a:r>
              <a:rPr lang="cs-CZ" sz="2000" b="1" dirty="0"/>
              <a:t>vzdělávání pro budoucnost</a:t>
            </a:r>
            <a:endParaRPr lang="en-US" sz="2000" b="1" dirty="0"/>
          </a:p>
        </p:txBody>
      </p:sp>
      <p:sp>
        <p:nvSpPr>
          <p:cNvPr id="8" name="Obdélník 7"/>
          <p:cNvSpPr/>
          <p:nvPr/>
        </p:nvSpPr>
        <p:spPr>
          <a:xfrm>
            <a:off x="4788024" y="3789040"/>
            <a:ext cx="1778452" cy="21602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2000" b="1" dirty="0" smtClean="0"/>
              <a:t>diverzita</a:t>
            </a:r>
            <a:r>
              <a:rPr lang="cs-CZ" sz="2000" b="1" dirty="0"/>
              <a:t>, sociální inkluze a koheze</a:t>
            </a:r>
            <a:endParaRPr lang="en-US" sz="2000" b="1" dirty="0"/>
          </a:p>
        </p:txBody>
      </p:sp>
      <p:sp>
        <p:nvSpPr>
          <p:cNvPr id="9" name="Obdélník 8"/>
          <p:cNvSpPr/>
          <p:nvPr/>
        </p:nvSpPr>
        <p:spPr>
          <a:xfrm>
            <a:off x="7007909" y="3789040"/>
            <a:ext cx="1778452" cy="21602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2000" b="1" dirty="0" smtClean="0"/>
              <a:t>dostupné </a:t>
            </a:r>
            <a:r>
              <a:rPr lang="cs-CZ" sz="2000" b="1" dirty="0"/>
              <a:t>služby</a:t>
            </a:r>
            <a:endParaRPr lang="en-US" sz="2000" b="1" dirty="0"/>
          </a:p>
        </p:txBody>
      </p:sp>
      <p:sp>
        <p:nvSpPr>
          <p:cNvPr id="10" name="Zaoblený obdélník 9"/>
          <p:cNvSpPr/>
          <p:nvPr/>
        </p:nvSpPr>
        <p:spPr>
          <a:xfrm>
            <a:off x="323528" y="4869160"/>
            <a:ext cx="8439656" cy="9361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kooperace mezi zainteresovanými stranami ve vzdělávání (síťování)</a:t>
            </a:r>
          </a:p>
          <a:p>
            <a:pPr algn="ctr"/>
            <a:r>
              <a:rPr lang="cs-CZ" dirty="0" smtClean="0"/>
              <a:t>analýzy a data</a:t>
            </a:r>
          </a:p>
          <a:p>
            <a:pPr algn="ctr"/>
            <a:r>
              <a:rPr lang="cs-CZ" dirty="0" smtClean="0"/>
              <a:t>transfery, výměna a sdílení vzdělávací politiky</a:t>
            </a:r>
            <a:endParaRPr lang="en-US" dirty="0"/>
          </a:p>
        </p:txBody>
      </p:sp>
      <p:sp>
        <p:nvSpPr>
          <p:cNvPr id="11" name="Obdélník 10"/>
          <p:cNvSpPr/>
          <p:nvPr/>
        </p:nvSpPr>
        <p:spPr>
          <a:xfrm>
            <a:off x="323528" y="6013776"/>
            <a:ext cx="1778452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předškolní péče a vzdělávání</a:t>
            </a:r>
            <a:endParaRPr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2476623" y="6013776"/>
            <a:ext cx="1778452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dovednosti 21. století</a:t>
            </a:r>
            <a:endParaRPr lang="en-US" dirty="0"/>
          </a:p>
        </p:txBody>
      </p:sp>
      <p:sp>
        <p:nvSpPr>
          <p:cNvPr id="13" name="Obdélník 12"/>
          <p:cNvSpPr/>
          <p:nvPr/>
        </p:nvSpPr>
        <p:spPr>
          <a:xfrm>
            <a:off x="4788024" y="6021288"/>
            <a:ext cx="1778452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rovné příležitosti</a:t>
            </a:r>
            <a:endParaRPr lang="en-US" dirty="0"/>
          </a:p>
        </p:txBody>
      </p:sp>
      <p:sp>
        <p:nvSpPr>
          <p:cNvPr id="14" name="Obdélník 13"/>
          <p:cNvSpPr/>
          <p:nvPr/>
        </p:nvSpPr>
        <p:spPr>
          <a:xfrm>
            <a:off x="7011036" y="6021288"/>
            <a:ext cx="1778452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 smtClean="0"/>
              <a:t>leadership</a:t>
            </a:r>
            <a:r>
              <a:rPr lang="cs-CZ" sz="1400" dirty="0" smtClean="0"/>
              <a:t> školního managementu a učitelů</a:t>
            </a:r>
            <a:endParaRPr lang="en-US" sz="1400" dirty="0"/>
          </a:p>
        </p:txBody>
      </p:sp>
      <p:pic>
        <p:nvPicPr>
          <p:cNvPr id="15" name="Obrázek 14" descr="Logolink_OP_VVV_hor_barva_c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pic>
        <p:nvPicPr>
          <p:cNvPr id="16" name="Obrázek 15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0" y="1214422"/>
            <a:ext cx="9143999" cy="91843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 cíle v rámci Evropy se sbližují</a:t>
            </a:r>
            <a:endParaRPr 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420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  <a14:imgEffect>
                      <a14:colorTemperature colorTemp="11500"/>
                    </a14:imgEffect>
                    <a14:imgEffect>
                      <a14:saturation sat="80000"/>
                    </a14:imgEffect>
                    <a14:imgEffect>
                      <a14:brightnessContrast bright="17000"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01654"/>
            <a:ext cx="7344816" cy="46517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214422"/>
            <a:ext cx="9144000" cy="918434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SA01: Otevřená mapa škol - webový portál školství na území Prahy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4" y="2204864"/>
            <a:ext cx="8928992" cy="4653136"/>
          </a:xfrm>
        </p:spPr>
        <p:txBody>
          <a:bodyPr>
            <a:noAutofit/>
          </a:bodyPr>
          <a:lstStyle/>
          <a:p>
            <a:pPr lvl="0" algn="l">
              <a:spcBef>
                <a:spcPct val="0"/>
              </a:spcBef>
            </a:pPr>
            <a:r>
              <a:rPr lang="cs-CZ" altLang="cs-CZ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= školský portál pro společné setkávání a vzdělávání</a:t>
            </a:r>
            <a:endParaRPr lang="cs-CZ" altLang="cs-CZ" sz="1400" b="1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4000" b="1" dirty="0">
                <a:solidFill>
                  <a:prstClr val="black"/>
                </a:solidFill>
                <a:latin typeface="Calibri" panose="020F0502020204030204" pitchFamily="34" charset="0"/>
              </a:rPr>
              <a:t>Mapa otevřených pražských škol</a:t>
            </a:r>
            <a:r>
              <a:rPr lang="cs-CZ" altLang="cs-CZ" sz="4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nástroj na rychlé, intuitivní a účelné procházení nabídky bohatých aktivit škol a vzdělávacích organizací na území Prahy</a:t>
            </a: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propojení škol a pedagogů mezi sebou, </a:t>
            </a:r>
            <a:r>
              <a:rPr lang="cs-CZ" altLang="cs-CZ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rodičů, zaměstnavatelů,  soukromých subjektů </a:t>
            </a:r>
            <a:r>
              <a:rPr lang="cs-CZ" altLang="cs-CZ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 </a:t>
            </a:r>
            <a:r>
              <a:rPr lang="cs-CZ" altLang="cs-CZ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orgánů </a:t>
            </a:r>
            <a:r>
              <a:rPr lang="cs-CZ" altLang="cs-CZ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státní správy</a:t>
            </a: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6" name="Obrázek 5" descr="Logolink_OP_VVV_hor_barva_c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6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38" y="1628800"/>
            <a:ext cx="9136462" cy="72008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SA02: Tvorba školské inkluzivní koncepce kraje</a:t>
            </a:r>
          </a:p>
          <a:p>
            <a:pPr algn="ctr">
              <a:buNone/>
            </a:pPr>
            <a:endParaRPr lang="cs-CZ" sz="6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-6627" y="2492896"/>
            <a:ext cx="9144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sz="2800" b="1" dirty="0"/>
              <a:t>tvorba školské inkluzivní koncepce </a:t>
            </a:r>
            <a:r>
              <a:rPr lang="cs-CZ" sz="2800" b="1" dirty="0" smtClean="0"/>
              <a:t>kraje za spolupráce</a:t>
            </a:r>
            <a:r>
              <a:rPr lang="cs-CZ" sz="2800" dirty="0" smtClean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MŠMT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Úřadu vlády ČR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NÚV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NIDV</a:t>
            </a:r>
          </a:p>
          <a:p>
            <a:pPr lvl="1"/>
            <a:endParaRPr lang="cs-CZ" sz="8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současnosti probíhají společná setkání krajů k ŠIKK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11.2018 realizujeme inkluzivní inspirativní autobus </a:t>
            </a:r>
          </a:p>
          <a:p>
            <a:pPr lvl="1" algn="ctr"/>
            <a:endParaRPr lang="cs-CZ" sz="800" dirty="0" smtClean="0"/>
          </a:p>
          <a:p>
            <a:pPr lvl="1"/>
            <a:r>
              <a:rPr lang="cs-CZ" sz="2800" b="1" dirty="0" smtClean="0"/>
              <a:t>Praha jako součást této koncepce připravuje i jednotnou koncepci pro </a:t>
            </a:r>
            <a:r>
              <a:rPr lang="cs-CZ" sz="2800" b="1" dirty="0" err="1" smtClean="0"/>
              <a:t>pedagogicko</a:t>
            </a:r>
            <a:r>
              <a:rPr lang="cs-CZ" sz="2800" b="1" dirty="0" smtClean="0"/>
              <a:t> – psychologické poradny</a:t>
            </a:r>
            <a:endParaRPr lang="cs-CZ" sz="2800" b="1" dirty="0"/>
          </a:p>
        </p:txBody>
      </p:sp>
      <p:pic>
        <p:nvPicPr>
          <p:cNvPr id="6" name="Obrázek 5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214422"/>
            <a:ext cx="8319868" cy="91843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Implementací KAP to ale nekončí</a:t>
            </a:r>
            <a:endParaRPr 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276872"/>
            <a:ext cx="9144000" cy="4581128"/>
          </a:xfrm>
        </p:spPr>
        <p:txBody>
          <a:bodyPr>
            <a:noAutofit/>
          </a:bodyPr>
          <a:lstStyle/>
          <a:p>
            <a:pPr lvl="0" algn="l">
              <a:spcBef>
                <a:spcPct val="0"/>
              </a:spcBef>
            </a:pPr>
            <a:endParaRPr lang="cs-CZ" altLang="cs-CZ" sz="800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eaLnBrk="0" fontAlgn="base" hangingPunct="0">
              <a:spcAft>
                <a:spcPct val="0"/>
              </a:spcAft>
            </a:pPr>
            <a:r>
              <a:rPr lang="cs-CZ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nabídka a realizace projektů je spletitá jako železnice, </a:t>
            </a:r>
            <a:endParaRPr lang="cs-CZ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eaLnBrk="0" fontAlgn="base" hangingPunct="0">
              <a:spcAft>
                <a:spcPct val="0"/>
              </a:spcAft>
            </a:pPr>
            <a:r>
              <a:rPr lang="cs-CZ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 a jeho implementace proto musí naplnit roli nádraží</a:t>
            </a:r>
          </a:p>
          <a:p>
            <a:pPr lvl="0" eaLnBrk="0" fontAlgn="base" hangingPunct="0">
              <a:spcAft>
                <a:spcPct val="0"/>
              </a:spcAft>
            </a:pP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22" y="3828802"/>
            <a:ext cx="5352565" cy="299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5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214422"/>
            <a:ext cx="9144000" cy="918434"/>
          </a:xfrm>
        </p:spPr>
        <p:txBody>
          <a:bodyPr>
            <a:normAutofit/>
          </a:bodyPr>
          <a:lstStyle/>
          <a:p>
            <a:r>
              <a:rPr lang="cs-CZ" sz="3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Memorandum na podporu inovací ve vzdělávání </a:t>
            </a:r>
            <a:endParaRPr lang="cs-CZ" sz="3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275732"/>
            <a:ext cx="9144000" cy="4582268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byly realizovány různé konference a vzdělávací workshopy</a:t>
            </a:r>
            <a:endParaRPr lang="cs-CZ" altLang="cs-CZ" sz="2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 rámci memoranda jsou nabízeny až na 1 rok licence zdarma u:</a:t>
            </a:r>
            <a:endParaRPr lang="cs-CZ" altLang="cs-CZ" sz="2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10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cs-CZ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Glogster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		</a:t>
            </a:r>
            <a:r>
              <a:rPr lang="cs-CZ" altLang="cs-CZ" sz="1600" dirty="0">
                <a:solidFill>
                  <a:prstClr val="black"/>
                </a:solidFill>
                <a:latin typeface="Calibri" panose="020F0502020204030204" pitchFamily="34" charset="0"/>
                <a:hlinkClick r:id="rId3"/>
              </a:rPr>
              <a:t>http://edu.glogster.com/</a:t>
            </a:r>
            <a:endParaRPr lang="cs-CZ" altLang="cs-CZ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cs-CZ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Corinth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		</a:t>
            </a:r>
            <a:r>
              <a:rPr lang="cs-CZ" altLang="cs-CZ" sz="1600" dirty="0">
                <a:solidFill>
                  <a:prstClr val="black"/>
                </a:solidFill>
                <a:latin typeface="Calibri" panose="020F0502020204030204" pitchFamily="34" charset="0"/>
                <a:hlinkClick r:id="rId4"/>
              </a:rPr>
              <a:t>www.ecorinth.com</a:t>
            </a:r>
            <a:r>
              <a:rPr lang="cs-CZ" altLang="cs-CZ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Včelka				</a:t>
            </a:r>
            <a:r>
              <a:rPr lang="cs-CZ" altLang="cs-CZ" sz="1600" dirty="0">
                <a:solidFill>
                  <a:prstClr val="black"/>
                </a:solidFill>
                <a:latin typeface="Calibri" panose="020F0502020204030204" pitchFamily="34" charset="0"/>
                <a:hlinkClick r:id="rId5"/>
              </a:rPr>
              <a:t>www.vcelka.cz/cs/</a:t>
            </a:r>
            <a:r>
              <a:rPr lang="cs-CZ" altLang="cs-CZ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cs-CZ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Rozectise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		</a:t>
            </a:r>
            <a:r>
              <a:rPr lang="cs-CZ" altLang="cs-CZ" sz="1600" dirty="0">
                <a:solidFill>
                  <a:prstClr val="black"/>
                </a:solidFill>
                <a:latin typeface="Calibri" panose="020F0502020204030204" pitchFamily="34" charset="0"/>
                <a:hlinkClick r:id="rId6"/>
              </a:rPr>
              <a:t>www.rozectise.cz/cze/</a:t>
            </a:r>
            <a:r>
              <a:rPr lang="cs-CZ" altLang="cs-CZ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endParaRPr lang="cs-CZ" altLang="cs-CZ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cs-CZ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Techambition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		</a:t>
            </a:r>
            <a:r>
              <a:rPr lang="cs-CZ" altLang="cs-CZ" sz="1600" dirty="0">
                <a:solidFill>
                  <a:prstClr val="black"/>
                </a:solidFill>
                <a:latin typeface="Calibri" panose="020F0502020204030204" pitchFamily="34" charset="0"/>
                <a:hlinkClick r:id="rId7"/>
              </a:rPr>
              <a:t>www.techambition.cz</a:t>
            </a:r>
            <a:r>
              <a:rPr lang="cs-CZ" altLang="cs-CZ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cs-CZ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Unisim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			</a:t>
            </a:r>
            <a:r>
              <a:rPr lang="cs-CZ" altLang="cs-CZ" sz="1600" dirty="0">
                <a:solidFill>
                  <a:prstClr val="black"/>
                </a:solidFill>
                <a:latin typeface="Calibri" panose="020F0502020204030204" pitchFamily="34" charset="0"/>
                <a:hlinkClick r:id="rId8"/>
              </a:rPr>
              <a:t>www.unisim.cz</a:t>
            </a:r>
            <a:endParaRPr lang="cs-CZ" altLang="cs-CZ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cs-CZ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TOGlic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			</a:t>
            </a:r>
            <a:r>
              <a:rPr lang="cs-CZ" altLang="cs-CZ" sz="1600" dirty="0">
                <a:solidFill>
                  <a:prstClr val="black"/>
                </a:solidFill>
                <a:latin typeface="Calibri" panose="020F0502020204030204" pitchFamily="34" charset="0"/>
                <a:hlinkClick r:id="rId9"/>
              </a:rPr>
              <a:t>www.toglic.cz</a:t>
            </a:r>
            <a:endParaRPr lang="cs-CZ" altLang="cs-CZ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cs-CZ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GeoFun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			</a:t>
            </a:r>
            <a:r>
              <a:rPr lang="cs-CZ" altLang="cs-CZ" sz="1600" dirty="0">
                <a:solidFill>
                  <a:prstClr val="black"/>
                </a:solidFill>
                <a:latin typeface="Calibri" panose="020F0502020204030204" pitchFamily="34" charset="0"/>
                <a:hlinkClick r:id="rId10"/>
              </a:rPr>
              <a:t>www.geofun.cz</a:t>
            </a:r>
            <a:endParaRPr lang="cs-CZ" altLang="cs-CZ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6352253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Představení jednotlivých programů naleznete na: </a:t>
            </a:r>
            <a:r>
              <a:rPr lang="cs-CZ" sz="1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3"/>
              </a:rPr>
              <a:t>http</a:t>
            </a:r>
            <a:r>
              <a:rPr lang="cs-CZ" sz="1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3"/>
              </a:rPr>
              <a:t>://</a:t>
            </a:r>
            <a:r>
              <a:rPr lang="cs-CZ" sz="1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3"/>
              </a:rPr>
              <a:t>skoly.praha.eu/88253_Radni-Ropkova-predstavila-prvni-aktivity-Memoranda-o-podpore-inovativnich-projektu-ve-vzdelavani</a:t>
            </a:r>
            <a:r>
              <a:rPr lang="cs-CZ" sz="1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67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Logolink_OP_VVV_hor_barva_c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927714"/>
            <a:ext cx="2721635" cy="20617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071547"/>
            <a:ext cx="9144000" cy="91729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přinášející změny do vzdělání</a:t>
            </a:r>
            <a:endParaRPr lang="cs-CZ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988841"/>
            <a:ext cx="9144000" cy="4869159"/>
          </a:xfrm>
        </p:spPr>
        <p:txBody>
          <a:bodyPr>
            <a:noAutofit/>
          </a:bodyPr>
          <a:lstStyle/>
          <a:p>
            <a:pPr lvl="0" algn="l">
              <a:lnSpc>
                <a:spcPct val="90000"/>
              </a:lnSpc>
              <a:defRPr/>
            </a:pPr>
            <a:r>
              <a:rPr lang="cs-CZ" altLang="cs-CZ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cílem projektu venkovních učeben </a:t>
            </a:r>
            <a:r>
              <a:rPr lang="cs-CZ" alt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umožnit zkvalitňování vzdělávání</a:t>
            </a:r>
            <a:endParaRPr lang="cs-CZ" altLang="cs-CZ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l">
              <a:lnSpc>
                <a:spcPct val="90000"/>
              </a:lnSpc>
              <a:defRPr/>
            </a:pPr>
            <a:r>
              <a:rPr lang="cs-CZ" altLang="cs-CZ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cs-CZ" alt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zavádění nových vzdělávacích metod ve venkovních prostorách škol</a:t>
            </a:r>
            <a:endParaRPr lang="cs-CZ" altLang="cs-CZ" sz="2800" b="1" dirty="0" smtClean="0">
              <a:solidFill>
                <a:prstClr val="black"/>
              </a:solidFill>
            </a:endParaRPr>
          </a:p>
          <a:p>
            <a:pPr lvl="0" algn="l">
              <a:lnSpc>
                <a:spcPct val="90000"/>
              </a:lnSpc>
              <a:defRPr/>
            </a:pPr>
            <a:endParaRPr lang="cs-CZ" altLang="cs-CZ" sz="1000" dirty="0">
              <a:solidFill>
                <a:prstClr val="black"/>
              </a:solidFill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7714"/>
            <a:ext cx="5688632" cy="366735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4695259"/>
            <a:ext cx="2865651" cy="189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9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214422"/>
            <a:ext cx="9144000" cy="91843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Workshopy propojující pedagogy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132856"/>
            <a:ext cx="9144000" cy="4725144"/>
          </a:xfrm>
        </p:spPr>
        <p:txBody>
          <a:bodyPr>
            <a:noAutofit/>
          </a:bodyPr>
          <a:lstStyle/>
          <a:p>
            <a:pPr lvl="0" algn="l">
              <a:spcBef>
                <a:spcPct val="0"/>
              </a:spcBef>
            </a:pPr>
            <a:r>
              <a:rPr lang="cs-CZ" altLang="cs-CZ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= rozvoj kompetencí pedagogů </a:t>
            </a:r>
            <a:r>
              <a:rPr lang="cs-CZ" altLang="cs-CZ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škol </a:t>
            </a:r>
            <a:endParaRPr lang="cs-CZ" altLang="cs-CZ" sz="2800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000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workshopy a semináře zaměřené na:</a:t>
            </a: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leadership</a:t>
            </a:r>
            <a:r>
              <a:rPr lang="cs-CZ" altLang="cs-CZ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 </a:t>
            </a:r>
            <a:r>
              <a:rPr lang="cs-CZ" altLang="cs-CZ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mentoring</a:t>
            </a:r>
            <a:r>
              <a:rPr lang="cs-CZ" altLang="cs-CZ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pro řízení </a:t>
            </a:r>
            <a:r>
              <a:rPr lang="cs-CZ" altLang="cs-CZ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škol</a:t>
            </a:r>
          </a:p>
          <a:p>
            <a:pPr marL="1257300" lvl="2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 rámci </a:t>
            </a:r>
            <a:r>
              <a:rPr lang="cs-CZ" altLang="cs-CZ" sz="2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leadershipu</a:t>
            </a:r>
            <a:r>
              <a:rPr lang="cs-CZ" altLang="cs-CZ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bude probíhat sdílení zkušeností s </a:t>
            </a:r>
            <a:r>
              <a:rPr lang="cs-CZ" altLang="cs-CZ" sz="2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Antwerpami</a:t>
            </a:r>
            <a:endParaRPr lang="cs-CZ" altLang="cs-CZ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1257300" lvl="2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1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zvyšování odborných kompetencí pedagogů</a:t>
            </a:r>
          </a:p>
          <a:p>
            <a:pPr marL="1257300" lvl="2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200" dirty="0">
                <a:solidFill>
                  <a:prstClr val="black"/>
                </a:solidFill>
                <a:latin typeface="Calibri" panose="020F0502020204030204" pitchFamily="34" charset="0"/>
              </a:rPr>
              <a:t>syndrom vyhoření, </a:t>
            </a:r>
            <a:r>
              <a:rPr lang="cs-CZ" altLang="cs-CZ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psychohygiena </a:t>
            </a:r>
            <a:r>
              <a:rPr lang="cs-CZ" altLang="cs-CZ" sz="2200" dirty="0">
                <a:solidFill>
                  <a:prstClr val="black"/>
                </a:solidFill>
                <a:latin typeface="Calibri" panose="020F0502020204030204" pitchFamily="34" charset="0"/>
              </a:rPr>
              <a:t>a zvládání stresu</a:t>
            </a:r>
          </a:p>
          <a:p>
            <a:pPr marL="1257300" lvl="2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pt-BR" altLang="cs-CZ" sz="2200" dirty="0">
                <a:solidFill>
                  <a:prstClr val="black"/>
                </a:solidFill>
                <a:latin typeface="Calibri" panose="020F0502020204030204" pitchFamily="34" charset="0"/>
              </a:rPr>
              <a:t>podpora a prohlubování práce se žáky </a:t>
            </a:r>
            <a:r>
              <a:rPr lang="cs-CZ" altLang="cs-CZ" sz="2200" dirty="0">
                <a:solidFill>
                  <a:prstClr val="black"/>
                </a:solidFill>
                <a:latin typeface="Calibri" panose="020F0502020204030204" pitchFamily="34" charset="0"/>
              </a:rPr>
              <a:t>v rámci inkluze</a:t>
            </a:r>
          </a:p>
          <a:p>
            <a:pPr marL="1257300" lvl="2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příprava </a:t>
            </a:r>
            <a:r>
              <a:rPr lang="cs-CZ" altLang="cs-CZ" sz="2200" dirty="0">
                <a:solidFill>
                  <a:prstClr val="black"/>
                </a:solidFill>
                <a:latin typeface="Calibri" panose="020F0502020204030204" pitchFamily="34" charset="0"/>
              </a:rPr>
              <a:t>a vedení inovativních metod výuky</a:t>
            </a:r>
          </a:p>
          <a:p>
            <a:pPr marL="1257300" lvl="2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200" dirty="0">
                <a:solidFill>
                  <a:prstClr val="black"/>
                </a:solidFill>
                <a:latin typeface="Calibri" panose="020F0502020204030204" pitchFamily="34" charset="0"/>
              </a:rPr>
              <a:t>zavádění nových technologií a pomůcek do </a:t>
            </a:r>
            <a:r>
              <a:rPr lang="cs-CZ" altLang="cs-CZ" sz="2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výuky</a:t>
            </a:r>
          </a:p>
          <a:p>
            <a:pPr marL="1257300" lvl="2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10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cesty za zkušenostmi a poznáním:</a:t>
            </a: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společné cesty na výstavy </a:t>
            </a: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 za 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novými partnery </a:t>
            </a:r>
          </a:p>
          <a:p>
            <a:pPr lvl="0" algn="l">
              <a:spcBef>
                <a:spcPct val="0"/>
              </a:spcBef>
            </a:pPr>
            <a:endParaRPr lang="cs-CZ" altLang="cs-CZ" sz="1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214422"/>
            <a:ext cx="9144000" cy="918434"/>
          </a:xfrm>
        </p:spPr>
        <p:txBody>
          <a:bodyPr>
            <a:normAutofit/>
          </a:bodyPr>
          <a:lstStyle/>
          <a:p>
            <a:r>
              <a:rPr lang="cs-CZ"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Leadership</a:t>
            </a:r>
            <a:r>
              <a:rPr lang="cs-CZ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nové generace pro vedení škol </a:t>
            </a:r>
            <a:endParaRPr lang="cs-CZ" sz="4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204864"/>
            <a:ext cx="9144000" cy="4653136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projekt </a:t>
            </a: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byl </a:t>
            </a: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spuštěn </a:t>
            </a:r>
            <a:r>
              <a:rPr lang="cs-CZ" altLang="cs-CZ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od </a:t>
            </a: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října 2018</a:t>
            </a:r>
            <a:endParaRPr lang="cs-CZ" altLang="cs-CZ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12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ve školním roce 2018 – 2019 projde vzděláváním </a:t>
            </a: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prvních 20 ředitelů škol</a:t>
            </a: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1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v dalším školním roce 2019 - 2020 by mělo školením projít dalších </a:t>
            </a: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60 ředitelů </a:t>
            </a: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 </a:t>
            </a: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20 zástupců ředitelů </a:t>
            </a: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z prvního vzdělávání</a:t>
            </a:r>
            <a:endParaRPr lang="cs-CZ" altLang="cs-CZ" sz="2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1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cílem </a:t>
            </a:r>
            <a:r>
              <a:rPr lang="cs-CZ" altLang="cs-CZ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leadershipu</a:t>
            </a: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je pomoc ředitelům využít jejich silných talentů k efektivnějšímu řízení jejich školy a zlepšení dovedností při práci s různě aktivně nastavenými týmy pedagogů ve škole, čímž by mělo dojít k zvýšení kvality klimatu školy </a:t>
            </a:r>
            <a:endParaRPr lang="cs-CZ" altLang="cs-CZ" sz="2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5" name="Obrázek 4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5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F70A1F29-59BB-43DD-8309-BCB8C9C292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673932"/>
              </p:ext>
            </p:extLst>
          </p:nvPr>
        </p:nvGraphicFramePr>
        <p:xfrm>
          <a:off x="899592" y="1779432"/>
          <a:ext cx="7344816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 descr="MHM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="" xmlns:a16="http://schemas.microsoft.com/office/drawing/2014/main" id="{E0270960-2E1E-45F1-9699-EDBA049FF84E}"/>
              </a:ext>
            </a:extLst>
          </p:cNvPr>
          <p:cNvSpPr/>
          <p:nvPr/>
        </p:nvSpPr>
        <p:spPr>
          <a:xfrm>
            <a:off x="0" y="1206149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Struktura a </a:t>
            </a:r>
            <a:r>
              <a:rPr lang="cs-CZ" sz="4000" b="1" cap="none" spc="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postup </a:t>
            </a:r>
            <a:r>
              <a:rPr lang="cs-CZ" sz="4000" b="1" cap="none" spc="0" dirty="0" err="1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leadershipu</a:t>
            </a:r>
            <a:endParaRPr lang="cs-CZ" sz="4000" b="1" cap="none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Obrázek 4" descr="Logolink_OP_VVV_hor_barva_cz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10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411071"/>
            <a:ext cx="9144000" cy="5446929"/>
          </a:xfrm>
        </p:spPr>
        <p:txBody>
          <a:bodyPr>
            <a:noAutofit/>
          </a:bodyPr>
          <a:lstStyle/>
          <a:p>
            <a:pPr lvl="0" algn="l">
              <a:lnSpc>
                <a:spcPct val="90000"/>
              </a:lnSpc>
              <a:defRPr/>
            </a:pPr>
            <a:r>
              <a:rPr lang="cs-CZ" altLang="cs-CZ" sz="2800" b="1" dirty="0">
                <a:solidFill>
                  <a:prstClr val="black"/>
                </a:solidFill>
              </a:rPr>
              <a:t>= </a:t>
            </a:r>
            <a:r>
              <a:rPr lang="cs-CZ" altLang="cs-CZ" sz="2800" b="1" dirty="0" smtClean="0">
                <a:solidFill>
                  <a:prstClr val="black"/>
                </a:solidFill>
              </a:rPr>
              <a:t>cílem těchto aktivit je umožnit všem aktivním pedagogům  získat nové poznatky, jiný náhled na svou práci a vytvořit jim společný prostor ke sdílení znalostí a výměně informací </a:t>
            </a:r>
            <a:endParaRPr lang="cs-CZ" altLang="cs-CZ" sz="2800" b="1" dirty="0">
              <a:solidFill>
                <a:prstClr val="black"/>
              </a:solidFill>
            </a:endParaRPr>
          </a:p>
          <a:p>
            <a:pPr lvl="0" algn="l">
              <a:lnSpc>
                <a:spcPct val="90000"/>
              </a:lnSpc>
              <a:defRPr/>
            </a:pPr>
            <a:endParaRPr lang="cs-CZ" altLang="cs-CZ" sz="500" dirty="0" smtClean="0">
              <a:solidFill>
                <a:prstClr val="black"/>
              </a:solidFill>
            </a:endParaRPr>
          </a:p>
          <a:p>
            <a:pPr lvl="0" algn="l">
              <a:lnSpc>
                <a:spcPct val="90000"/>
              </a:lnSpc>
              <a:defRPr/>
            </a:pPr>
            <a:endParaRPr lang="cs-CZ" altLang="cs-CZ" sz="1000" dirty="0" smtClean="0">
              <a:solidFill>
                <a:schemeClr val="tx1"/>
              </a:solidFill>
            </a:endParaRP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500" dirty="0" smtClean="0">
                <a:solidFill>
                  <a:schemeClr val="tx1"/>
                </a:solidFill>
              </a:rPr>
              <a:t>poznávací autobus po severních </a:t>
            </a:r>
            <a:r>
              <a:rPr lang="cs-CZ" altLang="cs-CZ" sz="2500" dirty="0">
                <a:solidFill>
                  <a:schemeClr val="tx1"/>
                </a:solidFill>
              </a:rPr>
              <a:t>Č</a:t>
            </a:r>
            <a:r>
              <a:rPr lang="cs-CZ" altLang="cs-CZ" sz="2500" dirty="0" smtClean="0">
                <a:solidFill>
                  <a:schemeClr val="tx1"/>
                </a:solidFill>
              </a:rPr>
              <a:t>echách a do Drážďan 11.2017 </a:t>
            </a: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100" dirty="0" smtClean="0">
                <a:solidFill>
                  <a:schemeClr val="tx1"/>
                </a:solidFill>
              </a:rPr>
              <a:t>kde vznikají nová partnerství </a:t>
            </a: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</a:t>
            </a:r>
            <a:r>
              <a:rPr lang="cs-CZ" alt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://</a:t>
            </a: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sps-cl.cz/article/fibonacciho-sifrovani</a:t>
            </a:r>
            <a:r>
              <a:rPr lang="cs-CZ" alt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1400" dirty="0" smtClean="0">
                <a:solidFill>
                  <a:schemeClr val="tx2">
                    <a:lumMod val="75000"/>
                  </a:schemeClr>
                </a:solidFill>
              </a:rPr>
              <a:t>nebo </a:t>
            </a:r>
            <a:r>
              <a:rPr lang="cs-CZ" alt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alt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http://www.gop.cz/navsteva-u-pana-fibonacciho</a:t>
            </a: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/</a:t>
            </a: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500" dirty="0" smtClean="0">
                <a:solidFill>
                  <a:schemeClr val="tx1"/>
                </a:solidFill>
              </a:rPr>
              <a:t>inspirativní </a:t>
            </a:r>
            <a:r>
              <a:rPr lang="pt-BR" altLang="cs-CZ" sz="2500" dirty="0" smtClean="0">
                <a:solidFill>
                  <a:schemeClr val="tx1"/>
                </a:solidFill>
              </a:rPr>
              <a:t>cesta</a:t>
            </a:r>
            <a:r>
              <a:rPr lang="cs-CZ" altLang="cs-CZ" sz="2500" dirty="0" smtClean="0">
                <a:solidFill>
                  <a:schemeClr val="tx1"/>
                </a:solidFill>
              </a:rPr>
              <a:t> k CIV</a:t>
            </a:r>
            <a:r>
              <a:rPr lang="pt-BR" altLang="cs-CZ" sz="2500" dirty="0" smtClean="0">
                <a:solidFill>
                  <a:schemeClr val="tx1"/>
                </a:solidFill>
              </a:rPr>
              <a:t> </a:t>
            </a:r>
            <a:r>
              <a:rPr lang="pt-BR" altLang="cs-CZ" sz="2500" dirty="0">
                <a:solidFill>
                  <a:schemeClr val="tx1"/>
                </a:solidFill>
              </a:rPr>
              <a:t>na BETT </a:t>
            </a:r>
            <a:r>
              <a:rPr lang="pt-BR" altLang="cs-CZ" sz="2500" dirty="0" smtClean="0">
                <a:solidFill>
                  <a:schemeClr val="tx1"/>
                </a:solidFill>
              </a:rPr>
              <a:t>1.2018</a:t>
            </a:r>
            <a:endParaRPr lang="cs-CZ" altLang="cs-CZ" sz="2500" dirty="0" smtClean="0">
              <a:solidFill>
                <a:schemeClr val="tx1"/>
              </a:solidFill>
            </a:endParaRP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</a:t>
            </a: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skoly.praha.eu/88294_Na-BETT-2018-jsme-vyrazili-inspirovat-se-novinkami-pro-nase-CIV</a:t>
            </a: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500" dirty="0" smtClean="0">
                <a:solidFill>
                  <a:schemeClr val="tx1"/>
                </a:solidFill>
              </a:rPr>
              <a:t>inspirativní </a:t>
            </a:r>
            <a:r>
              <a:rPr lang="pt-BR" altLang="cs-CZ" sz="2500" dirty="0" smtClean="0">
                <a:solidFill>
                  <a:schemeClr val="tx1"/>
                </a:solidFill>
              </a:rPr>
              <a:t>cesta </a:t>
            </a:r>
            <a:r>
              <a:rPr lang="cs-CZ" altLang="cs-CZ" sz="2500" dirty="0" smtClean="0">
                <a:solidFill>
                  <a:schemeClr val="tx1"/>
                </a:solidFill>
              </a:rPr>
              <a:t>k PH a inkluzi </a:t>
            </a:r>
            <a:r>
              <a:rPr lang="pt-BR" altLang="cs-CZ" sz="2500" dirty="0" smtClean="0">
                <a:solidFill>
                  <a:schemeClr val="tx1"/>
                </a:solidFill>
              </a:rPr>
              <a:t>na </a:t>
            </a:r>
            <a:r>
              <a:rPr lang="pt-BR" altLang="cs-CZ" sz="2500" dirty="0">
                <a:solidFill>
                  <a:schemeClr val="tx1"/>
                </a:solidFill>
              </a:rPr>
              <a:t>Didactu </a:t>
            </a:r>
            <a:r>
              <a:rPr lang="pt-BR" altLang="cs-CZ" sz="2500" dirty="0" smtClean="0">
                <a:solidFill>
                  <a:schemeClr val="tx1"/>
                </a:solidFill>
              </a:rPr>
              <a:t>2.2018</a:t>
            </a:r>
            <a:endParaRPr lang="cs-CZ" altLang="cs-CZ" sz="2500" dirty="0" smtClean="0">
              <a:solidFill>
                <a:schemeClr val="tx1"/>
              </a:solidFill>
            </a:endParaRP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http://</a:t>
            </a: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skoly.praha.eu/88295_Na-Didacta-2018-jsme-vyrazili-inspirovat-se-novinkami-pro-nase-PH</a:t>
            </a: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500" dirty="0" smtClean="0">
                <a:solidFill>
                  <a:schemeClr val="tx1"/>
                </a:solidFill>
              </a:rPr>
              <a:t>seminář Inkluze z pohledu pedagoga na gymnáziu Budějovická</a:t>
            </a: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 http</a:t>
            </a:r>
            <a:r>
              <a:rPr lang="cs-CZ" alt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://</a:t>
            </a: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skoly.praha.eu/88311_Workshop-Inkluze-z-pohledu-pedagoga</a:t>
            </a: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500" dirty="0" smtClean="0">
                <a:solidFill>
                  <a:schemeClr val="tx1"/>
                </a:solidFill>
              </a:rPr>
              <a:t>seminář </a:t>
            </a:r>
            <a:r>
              <a:rPr lang="cs-CZ" altLang="cs-CZ" sz="2500" dirty="0">
                <a:solidFill>
                  <a:schemeClr val="tx1"/>
                </a:solidFill>
              </a:rPr>
              <a:t>Vítání </a:t>
            </a:r>
            <a:r>
              <a:rPr lang="cs-CZ" altLang="cs-CZ" sz="2500" dirty="0" smtClean="0">
                <a:solidFill>
                  <a:schemeClr val="tx1"/>
                </a:solidFill>
              </a:rPr>
              <a:t>jara na gymnáziu Arabská</a:t>
            </a: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solidFill>
                  <a:schemeClr val="tx1"/>
                </a:solidFill>
                <a:hlinkClick r:id="rId8"/>
              </a:rPr>
              <a:t> </a:t>
            </a: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http</a:t>
            </a:r>
            <a:r>
              <a:rPr lang="cs-CZ" alt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://</a:t>
            </a: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skoly.praha.eu/88312_Workshop-Svatky-jara-oslavime-spolecne</a:t>
            </a:r>
            <a:r>
              <a:rPr lang="cs-CZ" altLang="cs-CZ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0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04" y="1203313"/>
            <a:ext cx="8856984" cy="91843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ale motivující i naše žáky a studenty</a:t>
            </a:r>
            <a:endParaRPr lang="cs-CZ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121747"/>
            <a:ext cx="9144000" cy="4736253"/>
          </a:xfrm>
        </p:spPr>
        <p:txBody>
          <a:bodyPr>
            <a:noAutofit/>
          </a:bodyPr>
          <a:lstStyle/>
          <a:p>
            <a:pPr lvl="0" algn="l">
              <a:lnSpc>
                <a:spcPct val="90000"/>
              </a:lnSpc>
              <a:defRPr/>
            </a:pPr>
            <a:r>
              <a:rPr lang="cs-CZ" altLang="cs-CZ" sz="2800" b="1" dirty="0">
                <a:solidFill>
                  <a:prstClr val="black"/>
                </a:solidFill>
              </a:rPr>
              <a:t>= </a:t>
            </a:r>
            <a:r>
              <a:rPr lang="cs-CZ" altLang="cs-CZ" sz="2800" b="1" dirty="0" smtClean="0">
                <a:solidFill>
                  <a:prstClr val="black"/>
                </a:solidFill>
              </a:rPr>
              <a:t>naším cílem je i snaha nejen připravovat aktivity tak, aby měly dosah přes MAP do mateřských a základních škol, ale rádi bychom naše aktivity do budoucna propojovali a efektivněji je navenek i komunikovali s veřejností</a:t>
            </a:r>
            <a:endParaRPr lang="cs-CZ" altLang="cs-CZ" sz="2600" b="1" dirty="0">
              <a:solidFill>
                <a:prstClr val="black"/>
              </a:solidFill>
            </a:endParaRPr>
          </a:p>
          <a:p>
            <a:pPr lvl="0" algn="l">
              <a:lnSpc>
                <a:spcPct val="90000"/>
              </a:lnSpc>
              <a:defRPr/>
            </a:pPr>
            <a:endParaRPr lang="cs-CZ" altLang="cs-CZ" sz="800" dirty="0" smtClean="0">
              <a:solidFill>
                <a:schemeClr val="tx1"/>
              </a:solidFill>
            </a:endParaRP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500" dirty="0" smtClean="0">
                <a:solidFill>
                  <a:schemeClr val="tx1"/>
                </a:solidFill>
              </a:rPr>
              <a:t>soutěže Sollertia pro jednotlivé obory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500" dirty="0" smtClean="0">
                <a:solidFill>
                  <a:schemeClr val="tx1"/>
                </a:solidFill>
              </a:rPr>
              <a:t>zapojování studentů do různých soutěží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500" dirty="0" smtClean="0">
                <a:solidFill>
                  <a:schemeClr val="tx1"/>
                </a:solidFill>
              </a:rPr>
              <a:t>aktivity pro veřejnost, např. v rámci akce „Kdo umí, ten umí“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500" dirty="0" smtClean="0">
                <a:solidFill>
                  <a:schemeClr val="tx1"/>
                </a:solidFill>
              </a:rPr>
              <a:t>jarmark řemesel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500" dirty="0" smtClean="0">
                <a:solidFill>
                  <a:schemeClr val="tx1"/>
                </a:solidFill>
              </a:rPr>
              <a:t>konference Enerosol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500" dirty="0" smtClean="0">
                <a:solidFill>
                  <a:schemeClr val="tx1"/>
                </a:solidFill>
              </a:rPr>
              <a:t>24. Mezinárodní veletrh fiktivních firem Praha 2018</a:t>
            </a:r>
          </a:p>
          <a:p>
            <a:pPr lvl="0" algn="l">
              <a:lnSpc>
                <a:spcPct val="90000"/>
              </a:lnSpc>
              <a:defRPr/>
            </a:pPr>
            <a:endParaRPr lang="cs-CZ" altLang="cs-CZ" sz="500" dirty="0" smtClean="0">
              <a:solidFill>
                <a:schemeClr val="tx1"/>
              </a:solidFill>
            </a:endParaRP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500" i="1" dirty="0" smtClean="0">
                <a:solidFill>
                  <a:schemeClr val="tx1"/>
                </a:solidFill>
              </a:rPr>
              <a:t>a samozřejmě další akce i od uměleckých institucí a aktivních škol</a:t>
            </a: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214422"/>
            <a:ext cx="9143999" cy="91843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…takže i rizika řešíme v Evropě obdobná</a:t>
            </a:r>
            <a:endParaRPr 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285968"/>
            <a:ext cx="9144000" cy="4383392"/>
          </a:xfrm>
        </p:spPr>
        <p:txBody>
          <a:bodyPr>
            <a:noAutofit/>
          </a:bodyPr>
          <a:lstStyle/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3400" b="1" dirty="0" smtClean="0">
                <a:solidFill>
                  <a:prstClr val="black"/>
                </a:solidFill>
              </a:rPr>
              <a:t>KOMUNIKACE A NASTAVOVÁNÍ PRAVIDEL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sz="1000" b="1" dirty="0" smtClean="0">
              <a:solidFill>
                <a:prstClr val="black"/>
              </a:solidFill>
            </a:endParaRP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3400" b="1" dirty="0" smtClean="0">
                <a:solidFill>
                  <a:prstClr val="black"/>
                </a:solidFill>
              </a:rPr>
              <a:t>PODPORA AKTIVNÍCH ŠKOL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sz="1000" b="1" dirty="0" smtClean="0">
              <a:solidFill>
                <a:prstClr val="black"/>
              </a:solidFill>
            </a:endParaRP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3400" b="1" dirty="0" smtClean="0">
                <a:solidFill>
                  <a:prstClr val="black"/>
                </a:solidFill>
              </a:rPr>
              <a:t>AKTIVACE PASIVNÍCH ŠKOL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sz="1000" b="1" dirty="0" smtClean="0">
              <a:solidFill>
                <a:prstClr val="black"/>
              </a:solidFill>
            </a:endParaRP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3400" b="1" dirty="0" smtClean="0">
                <a:solidFill>
                  <a:prstClr val="black"/>
                </a:solidFill>
              </a:rPr>
              <a:t>NEDOSTATEK PEDAGOGŮ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sz="1000" b="1" dirty="0" smtClean="0">
              <a:solidFill>
                <a:prstClr val="black"/>
              </a:solidFill>
            </a:endParaRP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3400" b="1" dirty="0" smtClean="0">
                <a:solidFill>
                  <a:prstClr val="black"/>
                </a:solidFill>
              </a:rPr>
              <a:t>DIGITALIZACE A NOVÉ TRENDY VE VZDĚLÁVÁNÍ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sz="1000" b="1" dirty="0" smtClean="0">
              <a:solidFill>
                <a:prstClr val="black"/>
              </a:solidFill>
            </a:endParaRP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3400" b="1" dirty="0" smtClean="0">
                <a:solidFill>
                  <a:prstClr val="black"/>
                </a:solidFill>
              </a:rPr>
              <a:t>EFEKTIVNÍ NASTAVENÍ ROVNÝCH PŘÍLEŽITOSTÍ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dirty="0">
              <a:solidFill>
                <a:prstClr val="black"/>
              </a:solidFill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Logolink_OP_VVV_hor_barva_c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071546"/>
            <a:ext cx="9144000" cy="773278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Workshopy 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semináře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988840"/>
            <a:ext cx="9144000" cy="4869160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workshopy pořádané Prahou </a:t>
            </a:r>
            <a:r>
              <a:rPr lang="cs-CZ" altLang="cs-CZ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 školy - „Realizujeme správně </a:t>
            </a:r>
            <a:r>
              <a:rPr lang="cs-CZ" alt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projekty?“ </a:t>
            </a: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3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3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3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23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workshopy pořádané školami pro kolegy -</a:t>
            </a:r>
            <a:r>
              <a:rPr lang="pt-BR" altLang="cs-CZ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Vítání jara na gymnáziu Arabská</a:t>
            </a:r>
            <a:r>
              <a:rPr lang="cs-CZ" alt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48" y="2492896"/>
            <a:ext cx="2304256" cy="17281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92896"/>
            <a:ext cx="2304256" cy="17281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27" y="4869160"/>
            <a:ext cx="2857500" cy="18573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18" y="4869160"/>
            <a:ext cx="2835685" cy="18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Logolink_OP_VVV_hor_barva_c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071546"/>
            <a:ext cx="9144000" cy="773278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Cesty za zkušenostmi a poznáním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988840"/>
            <a:ext cx="9144000" cy="4869160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návštěvy vzdělávacích veletrhů spojených s návštěvou škol</a:t>
            </a: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poznávací autobusy po špičkových školách do jiných krajů</a:t>
            </a: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3" y="2611437"/>
            <a:ext cx="1865830" cy="139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89019"/>
            <a:ext cx="2665858" cy="177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611438"/>
            <a:ext cx="1872208" cy="139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295" y="2611438"/>
            <a:ext cx="2602522" cy="195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3" y="5157192"/>
            <a:ext cx="192191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95" y="5157192"/>
            <a:ext cx="1938765" cy="144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57192"/>
            <a:ext cx="1923952" cy="144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98" y="5157192"/>
            <a:ext cx="2041122" cy="144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5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Logolink_OP_VVV_hor_barva_c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071546"/>
            <a:ext cx="9144000" cy="773278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Motivační 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setkávání pro studenty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9144000" cy="4941168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3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Sollertia</a:t>
            </a:r>
            <a:r>
              <a:rPr lang="cs-CZ" altLang="cs-CZ" sz="23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– pražská dovednostní soutěž, při které soupeří žáci s mistrem v daném oboru</a:t>
            </a: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3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3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3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3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3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3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Kdo umí ten umí </a:t>
            </a:r>
            <a:r>
              <a:rPr lang="cs-CZ" altLang="cs-CZ" sz="23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– volnočasové akce s Hospodářskou komorou pro děti a jejich rodiče, kde jim jsou představována jednotlivá řemesla</a:t>
            </a: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23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22320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86025"/>
            <a:ext cx="251777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94607"/>
            <a:ext cx="251777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29" y="5157192"/>
            <a:ext cx="35718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29200"/>
            <a:ext cx="1584176" cy="159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29200"/>
            <a:ext cx="1584176" cy="159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74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uchar\Downloads\38001724714_a7676d0830_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9" y="2996951"/>
            <a:ext cx="5547207" cy="369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434634"/>
            <a:ext cx="9144000" cy="5423366"/>
          </a:xfrm>
        </p:spPr>
        <p:txBody>
          <a:bodyPr>
            <a:noAutofit/>
          </a:bodyPr>
          <a:lstStyle/>
          <a:p>
            <a:pPr marL="34290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Scholla </a:t>
            </a:r>
            <a:r>
              <a:rPr lang="cs-CZ" altLang="cs-CZ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Pragensis</a:t>
            </a:r>
            <a:r>
              <a:rPr lang="cs-CZ" altLang="cs-CZ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– každoroční veletrh pražských středních </a:t>
            </a: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škol</a:t>
            </a:r>
            <a:r>
              <a:rPr lang="cs-CZ" altLang="cs-CZ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</a:t>
            </a:r>
            <a:endParaRPr lang="cs-CZ" altLang="cs-CZ" sz="23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r>
              <a:rPr lang="cs-CZ" altLang="cs-CZ" sz="23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</a:t>
            </a:r>
            <a:r>
              <a:rPr lang="cs-CZ" altLang="cs-CZ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více informací na: </a:t>
            </a:r>
            <a:r>
              <a:rPr lang="cs-CZ" altLang="cs-CZ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3"/>
              </a:rPr>
              <a:t>http</a:t>
            </a:r>
            <a:r>
              <a:rPr lang="cs-CZ" altLang="cs-CZ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3"/>
              </a:rPr>
              <a:t>://www.scholapragensis.cz/jnp/</a:t>
            </a:r>
            <a:r>
              <a:rPr lang="cs-CZ" altLang="cs-CZ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endParaRPr lang="cs-CZ" altLang="cs-CZ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23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1027" name="Picture 3" descr="C:\Users\Kuchar\Downloads\38686899492_7b16d6fe01_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37498"/>
            <a:ext cx="3855372" cy="228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char\Downloads\31342732691_709bd5f806_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12"/>
            <a:ext cx="3207300" cy="225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uchar\Downloads\31458422045_d32f243749_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8" y="5022613"/>
            <a:ext cx="2450391" cy="16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Logolink_OP_VVV_hor_barva_cz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1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071546"/>
            <a:ext cx="9144000" cy="5786454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Jarmark řemesel </a:t>
            </a:r>
            <a:r>
              <a:rPr lang="cs-CZ" altLang="cs-CZ" sz="2000" dirty="0">
                <a:solidFill>
                  <a:prstClr val="black"/>
                </a:solidFill>
                <a:latin typeface="Calibri" panose="020F0502020204030204" pitchFamily="34" charset="0"/>
              </a:rPr>
              <a:t>– je festival řemeslných workshopů, které představují řemesla jako atraktivní obory pro vzdělávání absolventů základních škol, ale i maturantů škol středních se všeobecným zaměřením</a:t>
            </a:r>
          </a:p>
          <a:p>
            <a:pPr lvl="0" algn="l">
              <a:spcBef>
                <a:spcPct val="0"/>
              </a:spcBef>
            </a:pPr>
            <a:r>
              <a:rPr lang="cs-CZ" altLang="cs-CZ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</a:t>
            </a:r>
            <a:r>
              <a:rPr lang="cs-CZ" altLang="cs-CZ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více informací na: </a:t>
            </a:r>
            <a:r>
              <a:rPr lang="cs-CZ" altLang="cs-CZ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3"/>
              </a:rPr>
              <a:t>http://www.nrpraha.cz/program/846/remesla-zive-2018/</a:t>
            </a:r>
            <a:r>
              <a:rPr lang="cs-CZ" altLang="cs-CZ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lvl="0" algn="l">
              <a:spcBef>
                <a:spcPct val="0"/>
              </a:spcBef>
            </a:pPr>
            <a:endParaRPr lang="cs-CZ" altLang="cs-CZ" sz="23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720" y="2421566"/>
            <a:ext cx="6204685" cy="433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69" y="2421567"/>
            <a:ext cx="2613941" cy="332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69" y="4524406"/>
            <a:ext cx="3033304" cy="223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13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Logolink_OP_VVV_hor_barva_c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95035"/>
            <a:ext cx="3615344" cy="2410229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071546"/>
            <a:ext cx="9144000" cy="5786454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cs-CZ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24. </a:t>
            </a:r>
            <a:r>
              <a:rPr lang="en-US" altLang="cs-CZ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Mezinárodní</a:t>
            </a:r>
            <a:r>
              <a:rPr lang="en-US" altLang="cs-CZ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veletrh</a:t>
            </a:r>
            <a:r>
              <a:rPr lang="en-US" altLang="cs-CZ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fiktivních</a:t>
            </a:r>
            <a:r>
              <a:rPr lang="en-US" altLang="cs-CZ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firem</a:t>
            </a:r>
            <a:r>
              <a:rPr lang="en-US" altLang="cs-CZ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– </a:t>
            </a:r>
            <a:r>
              <a:rPr lang="en-US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jeden</a:t>
            </a:r>
            <a:r>
              <a:rPr lang="en-US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 z </a:t>
            </a:r>
            <a:r>
              <a:rPr lang="en-US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nápadů</a:t>
            </a:r>
            <a:r>
              <a:rPr lang="en-US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US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jak</a:t>
            </a:r>
            <a:r>
              <a:rPr lang="en-US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studentům</a:t>
            </a:r>
            <a:r>
              <a:rPr lang="en-US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obchodních</a:t>
            </a:r>
            <a:r>
              <a:rPr lang="en-US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 a </a:t>
            </a:r>
            <a:r>
              <a:rPr lang="en-US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ekonomických</a:t>
            </a:r>
            <a:r>
              <a:rPr lang="en-US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škol</a:t>
            </a:r>
            <a:r>
              <a:rPr lang="en-US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umožnit</a:t>
            </a:r>
            <a:r>
              <a:rPr lang="en-US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promítnout</a:t>
            </a:r>
            <a:r>
              <a:rPr lang="en-US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si</a:t>
            </a:r>
            <a:r>
              <a:rPr lang="en-US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své</a:t>
            </a:r>
            <a:r>
              <a:rPr lang="en-US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vědomosti</a:t>
            </a:r>
            <a:r>
              <a:rPr lang="en-US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 do </a:t>
            </a:r>
            <a:r>
              <a:rPr lang="en-US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praktické</a:t>
            </a:r>
            <a:r>
              <a:rPr lang="en-US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roviny</a:t>
            </a:r>
            <a:endParaRPr lang="en-US" altLang="cs-CZ" sz="2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r>
              <a:rPr lang="cs-CZ" altLang="cs-CZ" sz="23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</a:t>
            </a:r>
            <a:r>
              <a:rPr lang="cs-CZ" altLang="cs-CZ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více informací na: </a:t>
            </a:r>
            <a:r>
              <a:rPr lang="cs-CZ" altLang="cs-CZ" sz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4"/>
              </a:rPr>
              <a:t>http</a:t>
            </a:r>
            <a:r>
              <a:rPr lang="cs-CZ" altLang="cs-CZ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4"/>
              </a:rPr>
              <a:t>://www.heroldovysady.cz/24-veletrh-FIF</a:t>
            </a:r>
            <a:r>
              <a:rPr lang="cs-CZ" altLang="cs-CZ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lvl="0" algn="l">
              <a:spcBef>
                <a:spcPct val="0"/>
              </a:spcBef>
            </a:pPr>
            <a:endParaRPr lang="cs-CZ" altLang="cs-CZ" sz="1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23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62" y="4991715"/>
            <a:ext cx="3148115" cy="17629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69160"/>
            <a:ext cx="2787962" cy="18722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62" y="2388095"/>
            <a:ext cx="3126142" cy="248106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04702"/>
            <a:ext cx="2787962" cy="208828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19577987">
            <a:off x="3710592" y="6016865"/>
            <a:ext cx="1584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BARCELONA</a:t>
            </a:r>
          </a:p>
        </p:txBody>
      </p:sp>
      <p:sp>
        <p:nvSpPr>
          <p:cNvPr id="11" name="Obdélník 10"/>
          <p:cNvSpPr/>
          <p:nvPr/>
        </p:nvSpPr>
        <p:spPr>
          <a:xfrm rot="2288911">
            <a:off x="1682209" y="4210682"/>
            <a:ext cx="2151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BOLOGNA</a:t>
            </a:r>
          </a:p>
        </p:txBody>
      </p:sp>
      <p:sp>
        <p:nvSpPr>
          <p:cNvPr id="12" name="Obdélník 11"/>
          <p:cNvSpPr/>
          <p:nvPr/>
        </p:nvSpPr>
        <p:spPr>
          <a:xfrm rot="19326923">
            <a:off x="7221999" y="4469816"/>
            <a:ext cx="1833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VENEZIA</a:t>
            </a:r>
          </a:p>
        </p:txBody>
      </p:sp>
      <p:sp>
        <p:nvSpPr>
          <p:cNvPr id="13" name="Obdélník 12"/>
          <p:cNvSpPr/>
          <p:nvPr/>
        </p:nvSpPr>
        <p:spPr>
          <a:xfrm rot="19551524">
            <a:off x="428103" y="2870834"/>
            <a:ext cx="15263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VIENNA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404806" y="2782669"/>
            <a:ext cx="2013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KORNEUBURG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660232" y="6227104"/>
            <a:ext cx="22695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AMSTETTEN</a:t>
            </a:r>
          </a:p>
        </p:txBody>
      </p:sp>
      <p:sp>
        <p:nvSpPr>
          <p:cNvPr id="16" name="Obdélník 15"/>
          <p:cNvSpPr/>
          <p:nvPr/>
        </p:nvSpPr>
        <p:spPr>
          <a:xfrm rot="8719758">
            <a:off x="2128963" y="5954301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GENK</a:t>
            </a:r>
          </a:p>
        </p:txBody>
      </p:sp>
      <p:sp>
        <p:nvSpPr>
          <p:cNvPr id="17" name="Obdélník 16"/>
          <p:cNvSpPr/>
          <p:nvPr/>
        </p:nvSpPr>
        <p:spPr>
          <a:xfrm rot="16200000">
            <a:off x="3707678" y="3924390"/>
            <a:ext cx="3944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DONA' DI PIAVE (VE)</a:t>
            </a:r>
          </a:p>
        </p:txBody>
      </p:sp>
    </p:spTree>
    <p:extLst>
      <p:ext uri="{BB962C8B-B14F-4D97-AF65-F5344CB8AC3E}">
        <p14:creationId xmlns:p14="http://schemas.microsoft.com/office/powerpoint/2010/main" val="3948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2636912"/>
            <a:ext cx="3481052" cy="1028301"/>
          </a:xfrm>
          <a:prstGeom prst="rect">
            <a:avLst/>
          </a:prstGeom>
        </p:spPr>
      </p:pic>
      <p:pic>
        <p:nvPicPr>
          <p:cNvPr id="10" name="Obrázek 9" descr="Logolink_OP_VVV_hor_barva_c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071546"/>
            <a:ext cx="9144000" cy="5786454"/>
          </a:xfrm>
        </p:spPr>
        <p:txBody>
          <a:bodyPr>
            <a:noAutofit/>
          </a:bodyPr>
          <a:lstStyle/>
          <a:p>
            <a:pPr marL="34290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b="1" smtClean="0">
                <a:solidFill>
                  <a:prstClr val="black"/>
                </a:solidFill>
                <a:latin typeface="Calibri" panose="020F0502020204030204" pitchFamily="34" charset="0"/>
              </a:rPr>
              <a:t>Hudební </a:t>
            </a:r>
            <a:r>
              <a:rPr lang="cs-CZ" altLang="cs-CZ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maraton ZUŠ </a:t>
            </a: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- přehlídka nejrůznějších kulturních akcí, které 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upřednostňují </a:t>
            </a:r>
            <a:r>
              <a:rPr lang="cs-CZ" altLang="cs-CZ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vzájemnou </a:t>
            </a:r>
            <a:r>
              <a:rPr lang="cs-CZ" altLang="cs-CZ" sz="2400" dirty="0">
                <a:solidFill>
                  <a:prstClr val="black"/>
                </a:solidFill>
                <a:latin typeface="Calibri" panose="020F0502020204030204" pitchFamily="34" charset="0"/>
              </a:rPr>
              <a:t>spolupráci škol stejného zaměření před často zbytečnou rivalitou, která samotným žákům nic pozitivního nepřináší. </a:t>
            </a:r>
            <a:r>
              <a:rPr lang="cs-CZ" altLang="cs-CZ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</a:t>
            </a:r>
            <a:endParaRPr lang="cs-CZ" altLang="cs-CZ" sz="23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23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87" y="2636912"/>
            <a:ext cx="5474163" cy="410562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100" y="4797152"/>
            <a:ext cx="3242304" cy="19453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095752" y="3146883"/>
            <a:ext cx="1070704" cy="216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652682"/>
            <a:ext cx="4508908" cy="312283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437113"/>
            <a:ext cx="3259931" cy="2169336"/>
          </a:xfrm>
          <a:prstGeom prst="rect">
            <a:avLst/>
          </a:prstGeom>
        </p:spPr>
      </p:pic>
      <p:pic>
        <p:nvPicPr>
          <p:cNvPr id="10" name="Obrázek 9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071546"/>
            <a:ext cx="9144000" cy="5786454"/>
          </a:xfrm>
        </p:spPr>
        <p:txBody>
          <a:bodyPr>
            <a:noAutofit/>
          </a:bodyPr>
          <a:lstStyle/>
          <a:p>
            <a:pPr marL="34290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000" b="1" smtClean="0">
                <a:solidFill>
                  <a:prstClr val="black"/>
                </a:solidFill>
                <a:latin typeface="Calibri" panose="020F0502020204030204" pitchFamily="34" charset="0"/>
              </a:rPr>
              <a:t>Akademie kultury </a:t>
            </a:r>
            <a:r>
              <a:rPr lang="cs-CZ" altLang="cs-CZ" sz="2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pro seniory </a:t>
            </a:r>
            <a:r>
              <a:rPr lang="cs-CZ" altLang="cs-CZ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– v rámci pražských ZUŠ najdou své zázemí nyní i senioři v </a:t>
            </a:r>
            <a:r>
              <a:rPr lang="cs-CZ" altLang="cs-CZ" sz="2000" dirty="0">
                <a:solidFill>
                  <a:prstClr val="black"/>
                </a:solidFill>
                <a:latin typeface="Calibri" panose="020F0502020204030204" pitchFamily="34" charset="0"/>
              </a:rPr>
              <a:t>oblastech </a:t>
            </a:r>
            <a:r>
              <a:rPr lang="cs-CZ" altLang="cs-CZ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hudby, tance a výtvarných nebo literárně-dramatických oborů a současně zde i vzniká prostor pro jejich setkávání s mládeží</a:t>
            </a:r>
            <a:r>
              <a:rPr lang="cs-CZ" altLang="cs-CZ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</a:t>
            </a:r>
            <a:endParaRPr lang="cs-CZ" altLang="cs-CZ" sz="23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r>
              <a:rPr lang="cs-CZ" altLang="cs-CZ" sz="23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3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 </a:t>
            </a:r>
            <a:r>
              <a:rPr lang="cs-CZ" altLang="cs-CZ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více informací na: </a:t>
            </a:r>
            <a:r>
              <a:rPr lang="cs-CZ" altLang="cs-CZ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5"/>
              </a:rPr>
              <a:t>http://</a:t>
            </a:r>
            <a:r>
              <a:rPr lang="cs-CZ" altLang="cs-CZ" sz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5"/>
              </a:rPr>
              <a:t>skoly.praha.eu/87817_AKADEMIE-UMENI-A-KULTURY-PRO-SENIORY-HMP</a:t>
            </a:r>
            <a:r>
              <a:rPr lang="cs-CZ" altLang="cs-CZ" sz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endParaRPr lang="cs-CZ" altLang="cs-CZ" sz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l">
              <a:spcBef>
                <a:spcPct val="0"/>
              </a:spcBef>
            </a:pPr>
            <a:endParaRPr lang="cs-CZ" altLang="cs-CZ" sz="23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2708920"/>
            <a:ext cx="2362200" cy="19335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7904" y="5018252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268760"/>
            <a:ext cx="8229600" cy="252028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3717032"/>
            <a:ext cx="8229600" cy="2952328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800" dirty="0"/>
          </a:p>
          <a:p>
            <a:pPr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altLang="cs-CZ" sz="2800" b="1" dirty="0">
                <a:solidFill>
                  <a:schemeClr val="tx2">
                    <a:lumMod val="75000"/>
                  </a:schemeClr>
                </a:solidFill>
              </a:rPr>
              <a:t>Filip Kuchař</a:t>
            </a:r>
          </a:p>
          <a:p>
            <a:pPr marL="0" indent="0">
              <a:buNone/>
            </a:pPr>
            <a:r>
              <a:rPr lang="cs-CZ" altLang="cs-CZ" sz="1400" dirty="0">
                <a:solidFill>
                  <a:schemeClr val="tx2">
                    <a:lumMod val="75000"/>
                  </a:schemeClr>
                </a:solidFill>
              </a:rPr>
              <a:t>vedoucí odd. koncepce a projektů odboru školství MHMP</a:t>
            </a:r>
          </a:p>
          <a:p>
            <a:pPr marL="0" indent="0">
              <a:buNone/>
            </a:pPr>
            <a:endParaRPr lang="cs-CZ" altLang="cs-CZ" sz="10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altLang="cs-CZ" sz="2400" dirty="0">
                <a:solidFill>
                  <a:schemeClr val="tx2">
                    <a:lumMod val="75000"/>
                  </a:schemeClr>
                </a:solidFill>
              </a:rPr>
              <a:t>filip.kuchar@praha.eu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chemeClr val="tx2">
                    <a:lumMod val="75000"/>
                  </a:schemeClr>
                </a:solidFill>
              </a:rPr>
              <a:t>+420 739 044 375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5" name="Obrázek 4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973" y="4294105"/>
            <a:ext cx="1225290" cy="245057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63" y="4193862"/>
            <a:ext cx="3784646" cy="255082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0848"/>
            <a:ext cx="1790700" cy="25527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9" y="4490293"/>
            <a:ext cx="2367707" cy="23677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87141"/>
            <a:ext cx="1781175" cy="25717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21458"/>
            <a:ext cx="2664296" cy="266429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214422"/>
            <a:ext cx="9143999" cy="91843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Komunikujme a nastavme si pravidla</a:t>
            </a:r>
            <a:endParaRPr lang="cs-CZ" sz="4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4" y="2492896"/>
            <a:ext cx="8928992" cy="4176464"/>
          </a:xfrm>
        </p:spPr>
        <p:txBody>
          <a:bodyPr>
            <a:noAutofit/>
          </a:bodyPr>
          <a:lstStyle/>
          <a:p>
            <a:pPr lvl="0" algn="l">
              <a:lnSpc>
                <a:spcPct val="90000"/>
              </a:lnSpc>
              <a:defRPr/>
            </a:pPr>
            <a:endParaRPr lang="cs-CZ" altLang="cs-CZ" sz="2000" dirty="0" smtClean="0">
              <a:solidFill>
                <a:prstClr val="black"/>
              </a:solidFill>
            </a:endParaRPr>
          </a:p>
          <a:p>
            <a:pPr lvl="0" algn="l">
              <a:lnSpc>
                <a:spcPct val="90000"/>
              </a:lnSpc>
              <a:defRPr/>
            </a:pPr>
            <a:endParaRPr lang="cs-CZ" altLang="cs-CZ" sz="2000" dirty="0">
              <a:solidFill>
                <a:prstClr val="black"/>
              </a:solidFill>
            </a:endParaRPr>
          </a:p>
          <a:p>
            <a:pPr lvl="0" algn="l">
              <a:lnSpc>
                <a:spcPct val="90000"/>
              </a:lnSpc>
              <a:defRPr/>
            </a:pPr>
            <a:endParaRPr lang="cs-CZ" altLang="cs-CZ" sz="2000" dirty="0" smtClean="0">
              <a:solidFill>
                <a:prstClr val="black"/>
              </a:solidFill>
            </a:endParaRPr>
          </a:p>
          <a:p>
            <a:pPr lvl="0" algn="l">
              <a:lnSpc>
                <a:spcPct val="90000"/>
              </a:lnSpc>
              <a:defRPr/>
            </a:pPr>
            <a:endParaRPr lang="cs-CZ" altLang="cs-CZ" sz="2000" dirty="0">
              <a:solidFill>
                <a:prstClr val="black"/>
              </a:solidFill>
            </a:endParaRPr>
          </a:p>
          <a:p>
            <a:pPr lvl="0" algn="l">
              <a:lnSpc>
                <a:spcPct val="90000"/>
              </a:lnSpc>
              <a:defRPr/>
            </a:pPr>
            <a:r>
              <a:rPr lang="cs-CZ" altLang="cs-CZ" sz="2000" dirty="0" smtClean="0">
                <a:solidFill>
                  <a:prstClr val="black"/>
                </a:solidFill>
              </a:rPr>
              <a:t>                    </a:t>
            </a:r>
            <a:r>
              <a:rPr lang="cs-CZ" altLang="cs-CZ" sz="1600" dirty="0" smtClean="0">
                <a:solidFill>
                  <a:schemeClr val="tx1"/>
                </a:solidFill>
              </a:rPr>
              <a:t>zřizovatel                                                                                                            školy     </a:t>
            </a:r>
          </a:p>
          <a:p>
            <a:pPr lvl="0" algn="l">
              <a:lnSpc>
                <a:spcPct val="90000"/>
              </a:lnSpc>
              <a:defRPr/>
            </a:pPr>
            <a:endParaRPr lang="cs-CZ" altLang="cs-CZ" sz="1600" dirty="0">
              <a:solidFill>
                <a:schemeClr val="tx1"/>
              </a:solidFill>
            </a:endParaRPr>
          </a:p>
          <a:p>
            <a:pPr lvl="0" algn="l">
              <a:lnSpc>
                <a:spcPct val="90000"/>
              </a:lnSpc>
              <a:defRPr/>
            </a:pPr>
            <a:endParaRPr lang="cs-CZ" altLang="cs-CZ" sz="1600" dirty="0" smtClean="0">
              <a:solidFill>
                <a:schemeClr val="tx1"/>
              </a:solidFill>
            </a:endParaRPr>
          </a:p>
          <a:p>
            <a:pPr lvl="0" algn="l">
              <a:lnSpc>
                <a:spcPct val="90000"/>
              </a:lnSpc>
              <a:defRPr/>
            </a:pPr>
            <a:endParaRPr lang="cs-CZ" altLang="cs-CZ" sz="1600" dirty="0">
              <a:solidFill>
                <a:schemeClr val="tx1"/>
              </a:solidFill>
            </a:endParaRPr>
          </a:p>
          <a:p>
            <a:pPr lvl="0" algn="l">
              <a:lnSpc>
                <a:spcPct val="90000"/>
              </a:lnSpc>
              <a:defRPr/>
            </a:pPr>
            <a:endParaRPr lang="cs-CZ" altLang="cs-CZ" sz="1600" dirty="0" smtClean="0">
              <a:solidFill>
                <a:schemeClr val="tx1"/>
              </a:solidFill>
            </a:endParaRPr>
          </a:p>
          <a:p>
            <a:pPr lvl="0" algn="l">
              <a:lnSpc>
                <a:spcPct val="90000"/>
              </a:lnSpc>
              <a:defRPr/>
            </a:pPr>
            <a:endParaRPr lang="cs-CZ" altLang="cs-CZ" sz="1600" dirty="0">
              <a:solidFill>
                <a:schemeClr val="tx1"/>
              </a:solidFill>
            </a:endParaRPr>
          </a:p>
          <a:p>
            <a:pPr lvl="0" algn="l">
              <a:lnSpc>
                <a:spcPct val="90000"/>
              </a:lnSpc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                  veřejnost                                 profesní organizace                                                 NNO</a:t>
            </a:r>
            <a:endParaRPr lang="cs-CZ" altLang="cs-CZ" sz="2000" dirty="0">
              <a:solidFill>
                <a:prstClr val="black"/>
              </a:solidFill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7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37" y="3429000"/>
            <a:ext cx="283332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Shrnutí cílů KAP</a:t>
            </a:r>
            <a:endParaRPr lang="cs-CZ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0" y="2708920"/>
            <a:ext cx="3635896" cy="4149080"/>
          </a:xfrm>
        </p:spPr>
        <p:txBody>
          <a:bodyPr>
            <a:normAutofit fontScale="92500" lnSpcReduction="20000"/>
          </a:bodyPr>
          <a:lstStyle/>
          <a:p>
            <a:r>
              <a:rPr lang="cs-CZ" sz="3000" b="1" dirty="0"/>
              <a:t>aktivní </a:t>
            </a:r>
            <a:r>
              <a:rPr lang="cs-CZ" sz="3000" b="1" dirty="0" smtClean="0"/>
              <a:t>škola</a:t>
            </a:r>
          </a:p>
          <a:p>
            <a:endParaRPr lang="cs-CZ" sz="1000" b="1" dirty="0"/>
          </a:p>
          <a:p>
            <a:pPr lvl="1"/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ředitel </a:t>
            </a:r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stále v </a:t>
            </a:r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pohybu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nl-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sdílí znalosti</a:t>
            </a:r>
          </a:p>
          <a:p>
            <a:pPr lvl="1"/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hledá partnery</a:t>
            </a:r>
          </a:p>
          <a:p>
            <a:pPr lvl="1"/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účastní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projektů</a:t>
            </a:r>
          </a:p>
          <a:p>
            <a:pPr lvl="1"/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komunitní charakter</a:t>
            </a: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5364088" y="2708920"/>
            <a:ext cx="3779912" cy="4149080"/>
          </a:xfrm>
        </p:spPr>
        <p:txBody>
          <a:bodyPr>
            <a:normAutofit fontScale="92500" lnSpcReduction="20000"/>
          </a:bodyPr>
          <a:lstStyle/>
          <a:p>
            <a:r>
              <a:rPr lang="cs-CZ" sz="3000" b="1" dirty="0"/>
              <a:t>pasivní </a:t>
            </a:r>
            <a:r>
              <a:rPr lang="cs-CZ" sz="3000" b="1" dirty="0" smtClean="0"/>
              <a:t>škola</a:t>
            </a:r>
          </a:p>
          <a:p>
            <a:endParaRPr lang="cs-CZ" sz="1000" b="1" dirty="0"/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ředitel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v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ředitelně</a:t>
            </a:r>
          </a:p>
          <a:p>
            <a:pPr lvl="1"/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hlídá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tajemství</a:t>
            </a:r>
          </a:p>
          <a:p>
            <a:pPr lvl="1"/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buduje barikády</a:t>
            </a:r>
          </a:p>
          <a:p>
            <a:pPr lvl="1"/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hledá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argumenty proč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</a:p>
          <a:p>
            <a:pPr lvl="1"/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školy končí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koncem družiny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107504" y="1214422"/>
            <a:ext cx="8928992" cy="774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Efektivně podporujme školy</a:t>
            </a:r>
            <a:endParaRPr lang="cs-CZ" sz="4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213285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Hledejme, jak podpořit aktivní školy a na druhé straně jak aktivovat ty pasivní</a:t>
            </a:r>
            <a:endParaRPr lang="cs-CZ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167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9144000" cy="5157192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3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KAP inicioval vznik oddělení koncepce a projektů</a:t>
            </a:r>
          </a:p>
          <a:p>
            <a:pPr lvl="0" algn="l">
              <a:spcBef>
                <a:spcPct val="0"/>
              </a:spcBef>
            </a:pPr>
            <a:endParaRPr lang="cs-CZ" altLang="cs-CZ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3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odd. koncepce a projektů předává KAP energii:</a:t>
            </a:r>
          </a:p>
          <a:p>
            <a:pPr lvl="0" algn="l">
              <a:spcBef>
                <a:spcPct val="0"/>
              </a:spcBef>
            </a:pPr>
            <a:endParaRPr lang="cs-CZ" altLang="cs-CZ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řídí projektové týmy u dlouhodobých projektů</a:t>
            </a: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1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zajišťuje synergii a propojenost u všech projektů</a:t>
            </a: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1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snaží se u projektů nastavit systémovost a návaznost</a:t>
            </a: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1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podporuje školy nejen své, ale i ostatních zřizovatelů</a:t>
            </a: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endParaRPr lang="cs-CZ" altLang="cs-CZ" sz="1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800100" lvl="1" indent="-342900" algn="l"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podporuje MAP a jejich realizátory na MČ</a:t>
            </a:r>
          </a:p>
          <a:p>
            <a:pPr lvl="1" algn="l">
              <a:spcBef>
                <a:spcPct val="0"/>
              </a:spcBef>
            </a:pPr>
            <a:endParaRPr lang="cs-CZ" altLang="cs-CZ" sz="1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5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214422"/>
            <a:ext cx="9144000" cy="91843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roce 2017 jsme iniciovali 112 projektů </a:t>
            </a:r>
            <a:endParaRPr lang="cs-CZ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276872"/>
            <a:ext cx="9144000" cy="4581128"/>
          </a:xfrm>
        </p:spPr>
        <p:txBody>
          <a:bodyPr>
            <a:noAutofit/>
          </a:bodyPr>
          <a:lstStyle/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dirty="0" smtClean="0">
                <a:solidFill>
                  <a:schemeClr val="tx1"/>
                </a:solidFill>
              </a:rPr>
              <a:t>v OP VVV podpořeno 13 MŠ, ZŠ a 64 SŠ za     106 mil. Kč</a:t>
            </a:r>
            <a:endParaRPr lang="cs-CZ" sz="500" dirty="0">
              <a:solidFill>
                <a:schemeClr val="tx1"/>
              </a:solidFill>
            </a:endParaRP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dirty="0" smtClean="0">
                <a:solidFill>
                  <a:schemeClr val="tx1"/>
                </a:solidFill>
              </a:rPr>
              <a:t>v OP PPR podpořeno </a:t>
            </a:r>
            <a:r>
              <a:rPr lang="pl-PL" sz="3000" dirty="0" smtClean="0">
                <a:solidFill>
                  <a:schemeClr val="tx1"/>
                </a:solidFill>
              </a:rPr>
              <a:t>1 </a:t>
            </a:r>
            <a:r>
              <a:rPr lang="pl-PL" sz="3000" dirty="0">
                <a:solidFill>
                  <a:schemeClr val="tx1"/>
                </a:solidFill>
              </a:rPr>
              <a:t>MŠ, ZŠ a </a:t>
            </a:r>
            <a:r>
              <a:rPr lang="pl-PL" sz="3000" dirty="0" smtClean="0">
                <a:solidFill>
                  <a:schemeClr val="tx1"/>
                </a:solidFill>
              </a:rPr>
              <a:t>22 </a:t>
            </a:r>
            <a:r>
              <a:rPr lang="pl-PL" sz="3000" dirty="0">
                <a:solidFill>
                  <a:schemeClr val="tx1"/>
                </a:solidFill>
              </a:rPr>
              <a:t>SŠ za </a:t>
            </a:r>
            <a:r>
              <a:rPr lang="pl-PL" sz="3000" dirty="0" smtClean="0">
                <a:solidFill>
                  <a:schemeClr val="tx1"/>
                </a:solidFill>
              </a:rPr>
              <a:t>         55 mil. Kč</a:t>
            </a:r>
            <a:endParaRPr lang="cs-CZ" sz="500" dirty="0">
              <a:solidFill>
                <a:schemeClr val="tx1"/>
              </a:solidFill>
            </a:endParaRP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dirty="0" smtClean="0">
                <a:solidFill>
                  <a:schemeClr val="tx1"/>
                </a:solidFill>
              </a:rPr>
              <a:t>v OP PPR podáno pro 14</a:t>
            </a:r>
            <a:r>
              <a:rPr lang="pl-PL" sz="3000" dirty="0" smtClean="0">
                <a:solidFill>
                  <a:schemeClr val="tx1"/>
                </a:solidFill>
              </a:rPr>
              <a:t> </a:t>
            </a:r>
            <a:r>
              <a:rPr lang="pl-PL" sz="3000" dirty="0">
                <a:solidFill>
                  <a:schemeClr val="tx1"/>
                </a:solidFill>
              </a:rPr>
              <a:t>MŠ, ZŠ a </a:t>
            </a:r>
            <a:r>
              <a:rPr lang="pl-PL" sz="3000" dirty="0" smtClean="0">
                <a:solidFill>
                  <a:schemeClr val="tx1"/>
                </a:solidFill>
              </a:rPr>
              <a:t>24 </a:t>
            </a:r>
            <a:r>
              <a:rPr lang="pl-PL" sz="3000" dirty="0">
                <a:solidFill>
                  <a:schemeClr val="tx1"/>
                </a:solidFill>
              </a:rPr>
              <a:t>SŠ za </a:t>
            </a:r>
            <a:r>
              <a:rPr lang="pl-PL" sz="3000" dirty="0" smtClean="0">
                <a:solidFill>
                  <a:schemeClr val="tx1"/>
                </a:solidFill>
              </a:rPr>
              <a:t>	 86 mil. Kč</a:t>
            </a:r>
            <a:endParaRPr lang="cs-CZ" sz="500" dirty="0">
              <a:solidFill>
                <a:schemeClr val="tx1"/>
              </a:solidFill>
            </a:endParaRP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OP PPR podáno v inovacích pro SML za        58 mil. Kč</a:t>
            </a:r>
            <a:endParaRPr lang="cs-CZ" sz="500" dirty="0" smtClean="0">
              <a:solidFill>
                <a:schemeClr val="tx1"/>
              </a:solidFill>
            </a:endParaRP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OP VVV podáno v I-KAP pro SML za            261 mil. Kč</a:t>
            </a:r>
            <a:endParaRPr lang="cs-CZ" sz="500" dirty="0" smtClean="0">
              <a:solidFill>
                <a:schemeClr val="tx1"/>
              </a:solidFill>
            </a:endParaRP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OP PMP v MPSV podáno pro školy MČ za       6 mil. Kč</a:t>
            </a: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OP ESF zaměstnanost v MPSF pro SML za       2 mil. Kč</a:t>
            </a:r>
          </a:p>
          <a:p>
            <a:pPr lvl="0" algn="l" eaLnBrk="0" fontAlgn="base" hangingPunct="0">
              <a:spcAft>
                <a:spcPct val="0"/>
              </a:spcAft>
            </a:pPr>
            <a:endParaRPr lang="cs-CZ" sz="500" b="1" dirty="0" smtClean="0">
              <a:solidFill>
                <a:srgbClr val="9BBB59">
                  <a:lumMod val="50000"/>
                </a:srgbClr>
              </a:solidFill>
            </a:endParaRP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b="1" dirty="0" smtClean="0">
                <a:solidFill>
                  <a:schemeClr val="tx2">
                    <a:lumMod val="75000"/>
                  </a:schemeClr>
                </a:solidFill>
              </a:rPr>
              <a:t>letos byly v souhrnu podány žádosti za         574 mil. Kč</a:t>
            </a:r>
            <a:endParaRPr lang="cs-CZ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729"/>
            <a:ext cx="3791067" cy="7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214422"/>
            <a:ext cx="9144000" cy="91843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roce 2018 jsme už iniciovali 71 projektů </a:t>
            </a:r>
            <a:endParaRPr lang="cs-CZ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276872"/>
            <a:ext cx="9144000" cy="4581128"/>
          </a:xfrm>
        </p:spPr>
        <p:txBody>
          <a:bodyPr>
            <a:noAutofit/>
          </a:bodyPr>
          <a:lstStyle/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dirty="0" smtClean="0">
                <a:solidFill>
                  <a:schemeClr val="tx1"/>
                </a:solidFill>
              </a:rPr>
              <a:t>v OP VVV podpořeno 4 MŠ, ZŠ a ZUŠ za              6 mil. Kč</a:t>
            </a:r>
            <a:endParaRPr lang="cs-CZ" sz="500" dirty="0">
              <a:solidFill>
                <a:schemeClr val="tx1"/>
              </a:solidFill>
            </a:endParaRP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dirty="0" smtClean="0">
                <a:solidFill>
                  <a:schemeClr val="tx1"/>
                </a:solidFill>
              </a:rPr>
              <a:t>v OP PPR podpořeno </a:t>
            </a:r>
            <a:r>
              <a:rPr lang="pl-PL" sz="3000" dirty="0" smtClean="0">
                <a:solidFill>
                  <a:schemeClr val="tx1"/>
                </a:solidFill>
              </a:rPr>
              <a:t>1 </a:t>
            </a:r>
            <a:r>
              <a:rPr lang="pl-PL" sz="3000" dirty="0">
                <a:solidFill>
                  <a:schemeClr val="tx1"/>
                </a:solidFill>
              </a:rPr>
              <a:t>MŠ, ZŠ a </a:t>
            </a:r>
            <a:r>
              <a:rPr lang="pl-PL" sz="3000" dirty="0" smtClean="0">
                <a:solidFill>
                  <a:schemeClr val="tx1"/>
                </a:solidFill>
              </a:rPr>
              <a:t>39 </a:t>
            </a:r>
            <a:r>
              <a:rPr lang="pl-PL" sz="3000" dirty="0">
                <a:solidFill>
                  <a:schemeClr val="tx1"/>
                </a:solidFill>
              </a:rPr>
              <a:t>SŠ za </a:t>
            </a:r>
            <a:r>
              <a:rPr lang="pl-PL" sz="3000" dirty="0" smtClean="0">
                <a:solidFill>
                  <a:schemeClr val="tx1"/>
                </a:solidFill>
              </a:rPr>
              <a:t>         97 mil. Kč</a:t>
            </a:r>
            <a:endParaRPr lang="cs-CZ" sz="500" dirty="0">
              <a:solidFill>
                <a:schemeClr val="tx1"/>
              </a:solidFill>
            </a:endParaRP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OP PPR podáno pro 7</a:t>
            </a:r>
            <a:r>
              <a:rPr lang="pl-PL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MŠ, ZŠ a </a:t>
            </a:r>
            <a:r>
              <a:rPr lang="pl-PL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</a:t>
            </a:r>
            <a:r>
              <a:rPr lang="pl-PL" sz="3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SŠ za </a:t>
            </a:r>
            <a:r>
              <a:rPr lang="pl-PL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14 mil. Kč</a:t>
            </a:r>
            <a:endParaRPr lang="cs-CZ" sz="5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MŽP podáno na zahrady pro 10 </a:t>
            </a:r>
            <a:r>
              <a:rPr lang="cs-CZ" sz="3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MŠ, ZŠ </a:t>
            </a:r>
            <a:r>
              <a:rPr lang="cs-CZ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5 mil. Kč</a:t>
            </a: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Erasmus + bylo podáno pro školy HMP za    260 mil. Kč</a:t>
            </a:r>
            <a:endParaRPr lang="cs-CZ" sz="500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OP PMP – obědy III. je připravováno za            6 mil. Kč</a:t>
            </a: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rozpočtu HMP pro 9 ZŠ - venkovní učebny      20 mil Kč</a:t>
            </a:r>
          </a:p>
          <a:p>
            <a:pPr lvl="0" algn="l" eaLnBrk="0" fontAlgn="base" hangingPunct="0">
              <a:spcAft>
                <a:spcPct val="0"/>
              </a:spcAft>
            </a:pPr>
            <a:endParaRPr lang="cs-CZ" sz="500" b="1" dirty="0" smtClean="0">
              <a:solidFill>
                <a:srgbClr val="9BBB59">
                  <a:lumMod val="50000"/>
                </a:srgbClr>
              </a:solidFill>
            </a:endParaRP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3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roce 2018 byly zatím podány žádosti za     148 mil. Kč</a:t>
            </a:r>
          </a:p>
          <a:p>
            <a:pPr marL="342900" lvl="0" indent="-342900" algn="l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729"/>
            <a:ext cx="3791067" cy="7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8134102" y="4941168"/>
            <a:ext cx="614362" cy="1185862"/>
            <a:chOff x="5103" y="3521"/>
            <a:chExt cx="387" cy="74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03" y="3521"/>
              <a:ext cx="387" cy="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375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" y="3523"/>
              <a:ext cx="392" cy="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5497" y="4158"/>
              <a:ext cx="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cs-CZ" alt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203313"/>
            <a:ext cx="9144000" cy="918434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Budujeme zahraniční spolupráci - </a:t>
            </a:r>
            <a:r>
              <a:rPr lang="cs-CZ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Eurocities</a:t>
            </a:r>
            <a:endParaRPr lang="cs-CZ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121747"/>
            <a:ext cx="9144000" cy="4736253"/>
          </a:xfrm>
        </p:spPr>
        <p:txBody>
          <a:bodyPr>
            <a:noAutofit/>
          </a:bodyPr>
          <a:lstStyle/>
          <a:p>
            <a:pPr lvl="0" algn="l">
              <a:lnSpc>
                <a:spcPct val="90000"/>
              </a:lnSpc>
              <a:defRPr/>
            </a:pPr>
            <a:r>
              <a:rPr lang="cs-CZ" altLang="cs-CZ" sz="2800" b="1" dirty="0">
                <a:solidFill>
                  <a:prstClr val="black"/>
                </a:solidFill>
              </a:rPr>
              <a:t>= </a:t>
            </a:r>
            <a:r>
              <a:rPr lang="cs-CZ" altLang="cs-CZ" sz="2800" b="1" dirty="0" smtClean="0">
                <a:solidFill>
                  <a:prstClr val="black"/>
                </a:solidFill>
              </a:rPr>
              <a:t>spolupráce zástupců evropských měst ve svých politikách </a:t>
            </a:r>
            <a:endParaRPr lang="cs-CZ" altLang="cs-CZ" sz="500" dirty="0" smtClean="0">
              <a:solidFill>
                <a:prstClr val="black"/>
              </a:solidFill>
            </a:endParaRP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sz="500" dirty="0" smtClean="0">
              <a:solidFill>
                <a:schemeClr val="tx1"/>
              </a:solidFill>
            </a:endParaRP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400" dirty="0" smtClean="0">
                <a:solidFill>
                  <a:schemeClr val="tx1"/>
                </a:solidFill>
              </a:rPr>
              <a:t>díky našim aktivitám jsme byly přizváni do prac. skupiny Vzdělávání 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400" dirty="0" smtClean="0">
                <a:solidFill>
                  <a:schemeClr val="tx1"/>
                </a:solidFill>
              </a:rPr>
              <a:t>pracovní skupina Vzdělávání má nyní 62 členů – zástupců měst</a:t>
            </a: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400" dirty="0" smtClean="0">
                <a:solidFill>
                  <a:schemeClr val="tx1"/>
                </a:solidFill>
              </a:rPr>
              <a:t>2.5. se konalo setkání v </a:t>
            </a:r>
            <a:r>
              <a:rPr lang="cs-CZ" altLang="cs-CZ" sz="2400" dirty="0" err="1" smtClean="0">
                <a:solidFill>
                  <a:schemeClr val="tx1"/>
                </a:solidFill>
              </a:rPr>
              <a:t>Tallinu</a:t>
            </a:r>
            <a:endParaRPr lang="cs-CZ" altLang="cs-CZ" sz="2400" dirty="0" smtClean="0">
              <a:solidFill>
                <a:schemeClr val="tx1"/>
              </a:solidFill>
            </a:endParaRP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400" dirty="0" smtClean="0">
                <a:solidFill>
                  <a:schemeClr val="tx1"/>
                </a:solidFill>
              </a:rPr>
              <a:t>7.11. se konalo setkání v Amsterdamu</a:t>
            </a:r>
            <a:endParaRPr lang="cs-CZ" altLang="cs-CZ" sz="500" dirty="0" smtClean="0">
              <a:solidFill>
                <a:schemeClr val="tx1"/>
              </a:solidFill>
            </a:endParaRPr>
          </a:p>
          <a:p>
            <a:pPr marL="342900" lvl="0" indent="-342900"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cs-CZ" altLang="cs-CZ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propojení do měst </a:t>
            </a:r>
            <a:r>
              <a:rPr lang="cs-CZ" altLang="cs-CZ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Eurocities</a:t>
            </a:r>
            <a:r>
              <a:rPr lang="cs-CZ" altLang="cs-CZ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jejich škol nabízíme školám i MČ </a:t>
            </a:r>
          </a:p>
          <a:p>
            <a:pPr lvl="0" algn="l">
              <a:lnSpc>
                <a:spcPct val="90000"/>
              </a:lnSpc>
              <a:defRPr/>
            </a:pPr>
            <a:endParaRPr lang="cs-CZ" altLang="cs-CZ" sz="1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algn="l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již jsme zprostředkovali partnerství našim dvěma školám</a:t>
            </a:r>
          </a:p>
          <a:p>
            <a:pPr lvl="1" algn="l">
              <a:lnSpc>
                <a:spcPct val="90000"/>
              </a:lnSpc>
              <a:defRPr/>
            </a:pPr>
            <a:endParaRPr lang="cs-CZ" altLang="cs-CZ" sz="5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algn="l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propojili jsme naši MČ s Oslo pro sdílení mezi nimi a řediteli škol</a:t>
            </a:r>
          </a:p>
          <a:p>
            <a:pPr lvl="1" algn="l">
              <a:lnSpc>
                <a:spcPct val="90000"/>
              </a:lnSpc>
              <a:defRPr/>
            </a:pPr>
            <a:endParaRPr lang="cs-CZ" altLang="cs-CZ" sz="5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algn="l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umožnilo nám to naplánovat letošní poznávací inkluzivní autobus</a:t>
            </a:r>
          </a:p>
          <a:p>
            <a:pPr lvl="1" algn="l">
              <a:lnSpc>
                <a:spcPct val="90000"/>
              </a:lnSpc>
              <a:defRPr/>
            </a:pPr>
            <a:endParaRPr lang="cs-CZ" altLang="cs-CZ" sz="5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ek 6" descr="MH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9586" y="285728"/>
            <a:ext cx="785818" cy="785818"/>
          </a:xfrm>
          <a:prstGeom prst="rect">
            <a:avLst/>
          </a:prstGeom>
        </p:spPr>
      </p:pic>
      <p:pic>
        <p:nvPicPr>
          <p:cNvPr id="8" name="Obrázek 7" descr="Logolink_OP_VVV_hor_barva_c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6357982" cy="1411072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5988" y="6485854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informace z  jednání </a:t>
            </a:r>
            <a:r>
              <a:rPr lang="cs-CZ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Eurocities</a:t>
            </a:r>
            <a:r>
              <a:rPr lang="cs-CZ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</a:t>
            </a:r>
            <a:r>
              <a:rPr lang="cs-CZ" sz="1400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7"/>
              </a:rPr>
              <a:t>http</a:t>
            </a:r>
            <a:r>
              <a:rPr lang="cs-CZ" sz="1400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7"/>
              </a:rPr>
              <a:t>://</a:t>
            </a:r>
            <a:r>
              <a:rPr lang="cs-CZ" sz="1400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7"/>
              </a:rPr>
              <a:t>skoly.praha-mesto.cz/Projekty-ESF/Krajsky-akcni-plan-vzdelavani/KAP-aktuality</a:t>
            </a:r>
            <a:r>
              <a:rPr lang="cs-CZ" sz="1400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6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8152</TotalTime>
  <Words>1801</Words>
  <Application>Microsoft Office PowerPoint</Application>
  <PresentationFormat>Předvádění na obrazovce (4:3)</PresentationFormat>
  <Paragraphs>384</Paragraphs>
  <Slides>38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4" baseType="lpstr">
      <vt:lpstr>Arial</vt:lpstr>
      <vt:lpstr>Calibri</vt:lpstr>
      <vt:lpstr>Courier New</vt:lpstr>
      <vt:lpstr>Times New Roman</vt:lpstr>
      <vt:lpstr>Wingdings</vt:lpstr>
      <vt:lpstr>Motiv sady Office</vt:lpstr>
      <vt:lpstr>Prezentace aplikace PowerPoint</vt:lpstr>
      <vt:lpstr>Naše cíle v rámci Evropy se sbližují</vt:lpstr>
      <vt:lpstr>…takže i rizika řešíme v Evropě obdobná</vt:lpstr>
      <vt:lpstr>Komunikujme a nastavme si pravidla</vt:lpstr>
      <vt:lpstr>Shrnutí cílů KAP</vt:lpstr>
      <vt:lpstr>Prezentace aplikace PowerPoint</vt:lpstr>
      <vt:lpstr>V roce 2017 jsme iniciovali 112 projektů </vt:lpstr>
      <vt:lpstr>V roce 2018 jsme už iniciovali 71 projektů </vt:lpstr>
      <vt:lpstr>Budujeme zahraniční spolupráci - Eurocities</vt:lpstr>
      <vt:lpstr>Praha směřuje do Xarxa FP</vt:lpstr>
      <vt:lpstr>Prezentace aplikace PowerPoint</vt:lpstr>
      <vt:lpstr>Krajský akční plán</vt:lpstr>
      <vt:lpstr>Implementace KAP pro období 2018 - 2021 </vt:lpstr>
      <vt:lpstr>             nyní jsme tedy začali realizovat</vt:lpstr>
      <vt:lpstr>SA01: Program polytechnické výchovy pro učitele ZŠ a jejich žáky</vt:lpstr>
      <vt:lpstr>Obsah projektu polytechnických hnízd</vt:lpstr>
      <vt:lpstr>SA02: Interaktivní program polytechnické výchovy pro žáky I. stupně ZŠ</vt:lpstr>
      <vt:lpstr>SA03: Diseminace konceptu CIV na pedagogy dalších škol včetně MŠ a ZŠ</vt:lpstr>
      <vt:lpstr>Centra interaktivního vzdělávání</vt:lpstr>
      <vt:lpstr>SA01: Otevřená mapa škol - webový portál školství na území Prahy</vt:lpstr>
      <vt:lpstr>Prezentace aplikace PowerPoint</vt:lpstr>
      <vt:lpstr>Implementací KAP to ale nekončí</vt:lpstr>
      <vt:lpstr>Memorandum na podporu inovací ve vzdělávání </vt:lpstr>
      <vt:lpstr>Projekty přinášející změny do vzdělání</vt:lpstr>
      <vt:lpstr>Workshopy propojující pedagogy</vt:lpstr>
      <vt:lpstr>Leadership nové generace pro vedení škol </vt:lpstr>
      <vt:lpstr>Prezentace aplikace PowerPoint</vt:lpstr>
      <vt:lpstr>Prezentace aplikace PowerPoint</vt:lpstr>
      <vt:lpstr>… ale motivující i naše žáky a studenty</vt:lpstr>
      <vt:lpstr>Workshopy a semináře </vt:lpstr>
      <vt:lpstr>Cesty za zkušenostmi a poznáním</vt:lpstr>
      <vt:lpstr>Motivační setkávání pro studenty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Děkuji za pozornost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Krajský akční plán vzdělávání v hl. m. Praze</dc:title>
  <dc:creator>PC</dc:creator>
  <cp:lastModifiedBy>Kuchař Filip (MHMP, SML)</cp:lastModifiedBy>
  <cp:revision>787</cp:revision>
  <cp:lastPrinted>2018-11-14T08:56:26Z</cp:lastPrinted>
  <dcterms:created xsi:type="dcterms:W3CDTF">2016-05-18T07:33:12Z</dcterms:created>
  <dcterms:modified xsi:type="dcterms:W3CDTF">2018-11-14T10:16:41Z</dcterms:modified>
</cp:coreProperties>
</file>