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72" r:id="rId6"/>
    <p:sldId id="288" r:id="rId7"/>
    <p:sldId id="294" r:id="rId8"/>
    <p:sldId id="284" r:id="rId9"/>
    <p:sldId id="293" r:id="rId10"/>
    <p:sldId id="298" r:id="rId11"/>
    <p:sldId id="300" r:id="rId12"/>
    <p:sldId id="297" r:id="rId13"/>
    <p:sldId id="30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8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2454" y="2476583"/>
            <a:ext cx="1083381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4800" b="1" dirty="0" smtClean="0">
                <a:solidFill>
                  <a:schemeClr val="accent2">
                    <a:lumMod val="75000"/>
                  </a:schemeClr>
                </a:solidFill>
              </a:rPr>
              <a:t>Intenzivní podpora </a:t>
            </a:r>
            <a:r>
              <a:rPr lang="cs-CZ" altLang="cs-CZ" sz="4800" b="1" dirty="0" smtClean="0">
                <a:solidFill>
                  <a:schemeClr val="accent2">
                    <a:lumMod val="75000"/>
                  </a:schemeClr>
                </a:solidFill>
              </a:rPr>
              <a:t>škol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3600" b="1" dirty="0" smtClean="0"/>
              <a:t>Spolupráce </a:t>
            </a:r>
            <a:r>
              <a:rPr lang="cs-CZ" altLang="cs-CZ" sz="4800" b="1" dirty="0" smtClean="0"/>
              <a:t> </a:t>
            </a:r>
            <a:r>
              <a:rPr lang="cs-CZ" altLang="cs-CZ" sz="3600" b="1" dirty="0" smtClean="0"/>
              <a:t>konzultanta rozvoje školy a školního koordinátora rozvoje </a:t>
            </a:r>
            <a:endParaRPr lang="cs-CZ" altLang="cs-CZ" sz="3600" b="1" dirty="0"/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4800" b="1" dirty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3200" b="1" dirty="0" err="1"/>
              <a:t>IPs</a:t>
            </a:r>
            <a:r>
              <a:rPr lang="cs-CZ" altLang="cs-CZ" sz="3200" b="1" dirty="0"/>
              <a:t> Strategické řízení a plánování ve školách a v územích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Děkuji za pozornost.</a:t>
            </a:r>
          </a:p>
          <a:p>
            <a:pPr marL="0" indent="0" algn="ctr">
              <a:buNone/>
            </a:pP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PaedDr. Jarmila Blažková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konzultant rozvoje školy v projektu SRP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KA Individuální pomoc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Strategické řízení a plánování ve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školách a v územích – SRP</a:t>
            </a:r>
          </a:p>
          <a:p>
            <a:pPr marL="0" indent="0">
              <a:buNone/>
            </a:pP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5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7487"/>
            <a:ext cx="10515600" cy="245571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/>
            </a:r>
            <a:br>
              <a:rPr lang="cs-CZ" altLang="cs-CZ" sz="4000" b="1" dirty="0"/>
            </a:br>
            <a:r>
              <a:rPr lang="cs-CZ" altLang="cs-CZ" sz="4000" b="1" dirty="0" smtClean="0">
                <a:solidFill>
                  <a:schemeClr val="accent2">
                    <a:lumMod val="75000"/>
                  </a:schemeClr>
                </a:solidFill>
              </a:rPr>
              <a:t>Cíl </a:t>
            </a:r>
            <a:r>
              <a:rPr lang="cs-CZ" altLang="cs-CZ" sz="4000" b="1" dirty="0">
                <a:solidFill>
                  <a:schemeClr val="accent2">
                    <a:lumMod val="75000"/>
                  </a:schemeClr>
                </a:solidFill>
              </a:rPr>
              <a:t>intenzivní podpory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8413"/>
            <a:ext cx="10515600" cy="4137959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cs-CZ" dirty="0" smtClean="0"/>
          </a:p>
          <a:p>
            <a:pPr marL="0" indent="0" algn="just">
              <a:buNone/>
              <a:defRPr/>
            </a:pPr>
            <a:endParaRPr lang="cs-CZ" dirty="0" smtClean="0"/>
          </a:p>
          <a:p>
            <a:pPr marL="0" indent="0" algn="just">
              <a:buNone/>
              <a:defRPr/>
            </a:pPr>
            <a:r>
              <a:rPr lang="cs-CZ" dirty="0" smtClean="0"/>
              <a:t>Kompetentní</a:t>
            </a:r>
            <a:r>
              <a:rPr lang="cs-CZ" dirty="0"/>
              <a:t>, sebevědomé vedení školy, které zná potřeby rozvoje školy a pedagogického sboru, definuje srozumitelné a realistické strategické cíle, plánuje a realizuje adekvátní a efektivní řešení. </a:t>
            </a:r>
          </a:p>
        </p:txBody>
      </p:sp>
    </p:spTree>
    <p:extLst>
      <p:ext uri="{BB962C8B-B14F-4D97-AF65-F5344CB8AC3E}">
        <p14:creationId xmlns:p14="http://schemas.microsoft.com/office/powerpoint/2010/main" val="196652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>
                <a:solidFill>
                  <a:schemeClr val="accent2">
                    <a:lumMod val="75000"/>
                  </a:schemeClr>
                </a:solidFill>
              </a:rPr>
              <a:t>Co přinese školám zapojení do intenzivní podpory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/>
          </a:bodyPr>
          <a:lstStyle/>
          <a:p>
            <a:r>
              <a:rPr lang="cs-CZ" dirty="0"/>
              <a:t>Zmapování a analýza současného stavu školy,</a:t>
            </a:r>
          </a:p>
          <a:p>
            <a:r>
              <a:rPr lang="cs-CZ" dirty="0"/>
              <a:t>Ujasnění, kam má škola směřovat a jaké jsou její priority - cílový stav,</a:t>
            </a:r>
          </a:p>
          <a:p>
            <a:r>
              <a:rPr lang="cs-CZ" dirty="0"/>
              <a:t>Nalezení cesty k dosažení žádoucího stavu vzdělávání ve škole,</a:t>
            </a:r>
          </a:p>
          <a:p>
            <a:r>
              <a:rPr lang="cs-CZ" dirty="0"/>
              <a:t>Vytvoření realistického akčního plánu rozvoje školy a plánu rozvoje pedagogických pracovníků,</a:t>
            </a:r>
          </a:p>
          <a:p>
            <a:pPr lvl="0"/>
            <a:r>
              <a:rPr lang="cs-CZ" dirty="0"/>
              <a:t>Zefektivnění výchovných a vzdělávacích aktivit ve škole, vč. zájmového vzdělávání,</a:t>
            </a:r>
          </a:p>
          <a:p>
            <a:pPr lvl="0"/>
            <a:r>
              <a:rPr lang="cs-CZ" dirty="0"/>
              <a:t>Zapojení místní komunity do rozvoje školy (MAP),</a:t>
            </a:r>
          </a:p>
          <a:p>
            <a:pPr lvl="0"/>
            <a:r>
              <a:rPr lang="cs-CZ" dirty="0"/>
              <a:t>Vyhledání externích finančních zdrojů pro realizaci aktivit. </a:t>
            </a:r>
          </a:p>
        </p:txBody>
      </p:sp>
    </p:spTree>
    <p:extLst>
      <p:ext uri="{BB962C8B-B14F-4D97-AF65-F5344CB8AC3E}">
        <p14:creationId xmlns:p14="http://schemas.microsoft.com/office/powerpoint/2010/main" val="333530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4991" y="123586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Zapojení škol – etapy a fáze podpory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9149"/>
            <a:ext cx="10515600" cy="47278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 smtClean="0"/>
              <a:t>Podpora každé zapojené školy je 20 měsíců (2 školní roky)</a:t>
            </a:r>
          </a:p>
          <a:p>
            <a:pPr marL="600075" lvl="1" indent="-257175"/>
            <a:r>
              <a:rPr lang="cs-CZ" sz="3200" dirty="0" smtClean="0"/>
              <a:t>1. pololetí – identifikace rozvojových potřeb školy</a:t>
            </a:r>
          </a:p>
          <a:p>
            <a:pPr marL="942975" lvl="2" indent="-257175"/>
            <a:r>
              <a:rPr lang="cs-CZ" sz="3200" dirty="0" smtClean="0"/>
              <a:t>Výstup: Analytická zpráva Rozvojové potřeby školy</a:t>
            </a:r>
          </a:p>
          <a:p>
            <a:pPr marL="600075" lvl="1" indent="-257175"/>
            <a:r>
              <a:rPr lang="cs-CZ" sz="3200" dirty="0" smtClean="0"/>
              <a:t>2. pololetí – definování strategických cílů a vizí</a:t>
            </a:r>
          </a:p>
          <a:p>
            <a:pPr marL="942975" lvl="2" indent="-257175"/>
            <a:r>
              <a:rPr lang="cs-CZ" sz="3200" dirty="0" smtClean="0"/>
              <a:t>Výstup: Školní akční plán</a:t>
            </a:r>
          </a:p>
          <a:p>
            <a:pPr marL="600075" lvl="1" indent="-257175"/>
            <a:r>
              <a:rPr lang="cs-CZ" sz="3200" dirty="0" smtClean="0"/>
              <a:t>3. a 4. pololetí: implementace opatření ŠAP, evaluace</a:t>
            </a:r>
          </a:p>
          <a:p>
            <a:pPr marL="942975" lvl="2" indent="-257175"/>
            <a:r>
              <a:rPr lang="cs-CZ" sz="3200" dirty="0" smtClean="0"/>
              <a:t>Výstup: Evaluační zpráva o pokroku školy, reflektivní zpráva za organizaci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2488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189" y="287487"/>
            <a:ext cx="10515600" cy="1802569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Základní vzdělávací program pro širší vedení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96" y="1730829"/>
            <a:ext cx="11179833" cy="4557828"/>
          </a:xfrm>
        </p:spPr>
        <p:txBody>
          <a:bodyPr>
            <a:normAutofit/>
          </a:bodyPr>
          <a:lstStyle/>
          <a:p>
            <a:pPr marL="257175" indent="-257175"/>
            <a:endParaRPr lang="cs-CZ" sz="2400" dirty="0" smtClean="0"/>
          </a:p>
          <a:p>
            <a:pPr marL="257175" indent="-257175"/>
            <a:r>
              <a:rPr lang="cs-CZ" sz="2400" dirty="0" smtClean="0"/>
              <a:t>(</a:t>
            </a:r>
            <a:r>
              <a:rPr lang="cs-CZ" sz="2400" dirty="0"/>
              <a:t>prezenční, distanční 48 </a:t>
            </a:r>
            <a:r>
              <a:rPr lang="cs-CZ" sz="2400" dirty="0" smtClean="0"/>
              <a:t>hod – 8 seminářů x 6 hodin)</a:t>
            </a:r>
            <a:endParaRPr lang="cs-CZ" sz="2400" dirty="0"/>
          </a:p>
          <a:p>
            <a:pPr marL="600075" lvl="1" indent="-257175"/>
            <a:endParaRPr lang="cs-CZ" sz="2100" dirty="0" smtClean="0"/>
          </a:p>
          <a:p>
            <a:pPr marL="600075" lvl="1" indent="-257175"/>
            <a:endParaRPr lang="cs-CZ" sz="2100" dirty="0"/>
          </a:p>
          <a:p>
            <a:pPr marL="600075" lvl="1" indent="-257175"/>
            <a:r>
              <a:rPr lang="cs-CZ" sz="3200" dirty="0" smtClean="0"/>
              <a:t>Vzdělávací </a:t>
            </a:r>
            <a:r>
              <a:rPr lang="cs-CZ" sz="3200" dirty="0"/>
              <a:t>modul Kultura školy</a:t>
            </a:r>
          </a:p>
          <a:p>
            <a:pPr marL="600075" lvl="1" indent="-257175"/>
            <a:r>
              <a:rPr lang="cs-CZ" sz="3200" dirty="0" smtClean="0"/>
              <a:t>Vzdělávací </a:t>
            </a:r>
            <a:r>
              <a:rPr lang="cs-CZ" sz="3200" dirty="0"/>
              <a:t>modul Vedení a řízení změny ve školách,</a:t>
            </a:r>
          </a:p>
          <a:p>
            <a:pPr marL="600075" lvl="1" indent="-257175"/>
            <a:r>
              <a:rPr lang="cs-CZ" sz="3200" dirty="0" smtClean="0"/>
              <a:t>Vzdělávací </a:t>
            </a:r>
            <a:r>
              <a:rPr lang="cs-CZ" sz="3200" dirty="0"/>
              <a:t>modul Strategické řízení a plánování ve školách</a:t>
            </a:r>
          </a:p>
          <a:p>
            <a:pPr marL="600075" lvl="1" indent="-257175"/>
            <a:r>
              <a:rPr lang="cs-CZ" sz="3200" dirty="0" smtClean="0"/>
              <a:t>Vzdělávací </a:t>
            </a:r>
            <a:r>
              <a:rPr lang="cs-CZ" sz="3200" dirty="0"/>
              <a:t>modul Pedagogické vedení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61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75000"/>
                  </a:schemeClr>
                </a:solidFill>
              </a:rPr>
              <a:t>Co získá škola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325563"/>
            <a:ext cx="11725352" cy="4801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 smtClean="0"/>
              <a:t>Manuály</a:t>
            </a:r>
          </a:p>
          <a:p>
            <a:pPr marL="0" indent="0">
              <a:buNone/>
            </a:pPr>
            <a:endParaRPr lang="cs-CZ" sz="3600" b="1" dirty="0"/>
          </a:p>
          <a:p>
            <a:pPr marL="600075" lvl="1" indent="-257175"/>
            <a:r>
              <a:rPr lang="cs-CZ" sz="3600" dirty="0"/>
              <a:t>Manuál strategického řízení a plánování ve školách,</a:t>
            </a:r>
          </a:p>
          <a:p>
            <a:pPr marL="600075" lvl="1" indent="-257175"/>
            <a:r>
              <a:rPr lang="cs-CZ" sz="3600" dirty="0"/>
              <a:t>Manuál profesního rozvoje PP pro školy,</a:t>
            </a:r>
          </a:p>
          <a:p>
            <a:pPr marL="600075" lvl="1" indent="-257175"/>
            <a:r>
              <a:rPr lang="it-IT" sz="3600" dirty="0"/>
              <a:t>Manuál individuální pomoci pro školy</a:t>
            </a:r>
            <a:r>
              <a:rPr lang="cs-CZ" sz="3600" dirty="0"/>
              <a:t>,</a:t>
            </a:r>
          </a:p>
          <a:p>
            <a:pPr marL="600075" lvl="1" indent="-257175"/>
            <a:r>
              <a:rPr lang="cs-CZ" sz="3600" dirty="0"/>
              <a:t>Manuál koučování pro ředitele,</a:t>
            </a:r>
          </a:p>
          <a:p>
            <a:pPr marL="600075" lvl="1" indent="-257175"/>
            <a:r>
              <a:rPr lang="cs-CZ" sz="3600" dirty="0"/>
              <a:t>Manuál </a:t>
            </a:r>
            <a:r>
              <a:rPr lang="cs-CZ" sz="3600" dirty="0" err="1"/>
              <a:t>benchlearningu</a:t>
            </a:r>
            <a:r>
              <a:rPr lang="cs-CZ" sz="3600" dirty="0"/>
              <a:t> pro školy.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962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</a:rPr>
              <a:t>Výstupy společné práce KRŠ a ŠKR v 1. roce podpory</a:t>
            </a:r>
            <a:endParaRPr lang="cs-CZ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279" y="1825625"/>
            <a:ext cx="3077442" cy="4351338"/>
          </a:xfrm>
        </p:spPr>
      </p:pic>
    </p:spTree>
    <p:extLst>
      <p:ext uri="{BB962C8B-B14F-4D97-AF65-F5344CB8AC3E}">
        <p14:creationId xmlns:p14="http://schemas.microsoft.com/office/powerpoint/2010/main" val="390455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95752"/>
            <a:ext cx="10515600" cy="59826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>
                    <a:lumMod val="75000"/>
                  </a:schemeClr>
                </a:solidFill>
              </a:rPr>
              <a:t>Strategický pán rozvoje školy</a:t>
            </a:r>
            <a:endParaRPr lang="cs-CZ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4014"/>
            <a:ext cx="10515600" cy="508294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Obsah                                                                                                             </a:t>
            </a:r>
            <a:endParaRPr lang="cs-CZ" dirty="0"/>
          </a:p>
          <a:p>
            <a:pPr lvl="0"/>
            <a:r>
              <a:rPr lang="cs-CZ" dirty="0"/>
              <a:t>Úvod</a:t>
            </a:r>
          </a:p>
          <a:p>
            <a:pPr lvl="0"/>
            <a:r>
              <a:rPr lang="cs-CZ" dirty="0"/>
              <a:t>Stručná charakteristika školy</a:t>
            </a:r>
          </a:p>
          <a:p>
            <a:pPr lvl="0"/>
            <a:r>
              <a:rPr lang="cs-CZ" dirty="0"/>
              <a:t>Plánovací období</a:t>
            </a:r>
          </a:p>
          <a:p>
            <a:pPr lvl="0"/>
            <a:r>
              <a:rPr lang="cs-CZ" dirty="0"/>
              <a:t>Analýza organizace, SWOT analýza</a:t>
            </a:r>
          </a:p>
          <a:p>
            <a:pPr lvl="0"/>
            <a:r>
              <a:rPr lang="cs-CZ" dirty="0"/>
              <a:t>Analýza vnějšího prostředí školy</a:t>
            </a:r>
          </a:p>
          <a:p>
            <a:pPr lvl="0"/>
            <a:r>
              <a:rPr lang="cs-CZ" dirty="0"/>
              <a:t>Stanovení mise</a:t>
            </a:r>
          </a:p>
          <a:p>
            <a:pPr lvl="0"/>
            <a:r>
              <a:rPr lang="cs-CZ" dirty="0"/>
              <a:t>Stanovení vize</a:t>
            </a:r>
          </a:p>
          <a:p>
            <a:pPr lvl="0"/>
            <a:r>
              <a:rPr lang="cs-CZ" dirty="0"/>
              <a:t>Strategické cíle </a:t>
            </a:r>
          </a:p>
          <a:p>
            <a:pPr lvl="0"/>
            <a:r>
              <a:rPr lang="cs-CZ" dirty="0"/>
              <a:t>Akční plán na období 2018 - 2022</a:t>
            </a:r>
          </a:p>
          <a:p>
            <a:pPr lvl="0"/>
            <a:r>
              <a:rPr lang="cs-CZ" dirty="0"/>
              <a:t>Evaluace a aktualizace strategického plánu</a:t>
            </a:r>
          </a:p>
          <a:p>
            <a:pPr lvl="0"/>
            <a:r>
              <a:rPr lang="cs-CZ" dirty="0"/>
              <a:t>Plán seznámení se strategií a její propagace</a:t>
            </a:r>
          </a:p>
          <a:p>
            <a:pPr lvl="0"/>
            <a:r>
              <a:rPr lang="cs-CZ" dirty="0"/>
              <a:t> Závěr</a:t>
            </a:r>
          </a:p>
          <a:p>
            <a:endParaRPr lang="cs-CZ" dirty="0"/>
          </a:p>
        </p:txBody>
      </p:sp>
      <p:pic>
        <p:nvPicPr>
          <p:cNvPr id="5" name="Zástupný symbol pro obsah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713" y="1094014"/>
            <a:ext cx="3739243" cy="5437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80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438912"/>
            <a:ext cx="10515600" cy="125821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Co získá škola ve druhém roce podpory školy</a:t>
            </a:r>
            <a:endParaRPr lang="cs-CZ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697126"/>
            <a:ext cx="11725352" cy="443010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 Podpora vedení školy formou </a:t>
            </a:r>
            <a:r>
              <a:rPr lang="cs-CZ" sz="3200" b="1" dirty="0" err="1" smtClean="0"/>
              <a:t>mentoringu</a:t>
            </a:r>
            <a:r>
              <a:rPr lang="cs-CZ" sz="3200" b="1" dirty="0" smtClean="0"/>
              <a:t> a </a:t>
            </a:r>
            <a:r>
              <a:rPr lang="cs-CZ" sz="3200" b="1" dirty="0" err="1" smtClean="0"/>
              <a:t>koučinku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/>
              <a:t> </a:t>
            </a:r>
            <a:r>
              <a:rPr lang="cs-CZ" sz="3200" b="1" dirty="0" smtClean="0"/>
              <a:t>    </a:t>
            </a:r>
            <a:r>
              <a:rPr lang="cs-CZ" dirty="0" smtClean="0"/>
              <a:t>při realizaci vytvořeného akčního plánu</a:t>
            </a:r>
          </a:p>
          <a:p>
            <a:pPr marL="342900" indent="-342900"/>
            <a:r>
              <a:rPr lang="cs-CZ" sz="3200" b="1" dirty="0" smtClean="0"/>
              <a:t>Možnost </a:t>
            </a:r>
            <a:r>
              <a:rPr lang="cs-CZ" sz="3200" b="1" dirty="0"/>
              <a:t>zapojení do </a:t>
            </a:r>
            <a:r>
              <a:rPr lang="cs-CZ" sz="3200" b="1" dirty="0" err="1"/>
              <a:t>benchlearningové</a:t>
            </a:r>
            <a:r>
              <a:rPr lang="cs-CZ" sz="3200" b="1" dirty="0"/>
              <a:t> sítě škol</a:t>
            </a:r>
          </a:p>
          <a:p>
            <a:pPr marL="800100" lvl="1" indent="-342900"/>
            <a:r>
              <a:rPr lang="cs-CZ" sz="2800" dirty="0"/>
              <a:t>Metoda zvyšování kvality práce a efektivity řízení škol,</a:t>
            </a:r>
          </a:p>
          <a:p>
            <a:pPr marL="800100" lvl="1" indent="-342900"/>
            <a:r>
              <a:rPr lang="cs-CZ" sz="2800" dirty="0"/>
              <a:t>Spolupráce mezi zapojenými školami,</a:t>
            </a:r>
          </a:p>
          <a:p>
            <a:pPr marL="800100" lvl="1" indent="-342900"/>
            <a:r>
              <a:rPr lang="cs-CZ" sz="2800" dirty="0"/>
              <a:t>Vzájemné učení a sdílení dobré praxe,</a:t>
            </a:r>
          </a:p>
          <a:p>
            <a:pPr marL="800100" lvl="1" indent="-342900"/>
            <a:r>
              <a:rPr lang="cs-CZ" sz="2800" dirty="0"/>
              <a:t>Databáze škol zapojených do </a:t>
            </a:r>
            <a:r>
              <a:rPr lang="cs-CZ" sz="2800" dirty="0" err="1"/>
              <a:t>benchlearningové</a:t>
            </a:r>
            <a:r>
              <a:rPr lang="cs-CZ" sz="2800" dirty="0"/>
              <a:t> sítě.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231756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A4FC6B-958D-4AA4-9AE1-CA90031A1B77}">
  <ds:schemaRefs>
    <ds:schemaRef ds:uri="7ffaba63-cadb-4ee0-afcd-3a4a42323a6d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4ed50015-f427-4bca-b79c-7b0ef9a9fc9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E422ADA-5DA7-4882-9089-66FE0F2B0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DB8923-6BBA-4BF8-8A14-98D38FBCB1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728</TotalTime>
  <Words>424</Words>
  <Application>Microsoft Office PowerPoint</Application>
  <PresentationFormat>Širokoúhlá obrazovka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MotivSRP</vt:lpstr>
      <vt:lpstr>Prezentace aplikace PowerPoint</vt:lpstr>
      <vt:lpstr> Cíl intenzivní podpory</vt:lpstr>
      <vt:lpstr>Co přinese školám zapojení do intenzivní podpory</vt:lpstr>
      <vt:lpstr>Zapojení škol – etapy a fáze podpory</vt:lpstr>
      <vt:lpstr>Základní vzdělávací program pro širší vedení škol</vt:lpstr>
      <vt:lpstr>Co získá škola</vt:lpstr>
      <vt:lpstr>Výstupy společné práce KRŠ a ŠKR v 1. roce podpory</vt:lpstr>
      <vt:lpstr>Strategický pán rozvoje školy</vt:lpstr>
      <vt:lpstr>Co získá škola ve druhém roce podpory školy</vt:lpstr>
      <vt:lpstr>Prezentace aplikace PowerPoint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Blažková Jarmila</cp:lastModifiedBy>
  <cp:revision>60</cp:revision>
  <dcterms:created xsi:type="dcterms:W3CDTF">2016-08-03T13:16:34Z</dcterms:created>
  <dcterms:modified xsi:type="dcterms:W3CDTF">2018-10-16T09:18:13Z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