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57" r:id="rId6"/>
    <p:sldId id="258" r:id="rId7"/>
    <p:sldId id="259" r:id="rId8"/>
    <p:sldId id="260" r:id="rId9"/>
    <p:sldId id="264" r:id="rId10"/>
    <p:sldId id="263" r:id="rId11"/>
    <p:sldId id="262" r:id="rId12"/>
    <p:sldId id="261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6" autoAdjust="0"/>
    <p:restoredTop sz="94660"/>
  </p:normalViewPr>
  <p:slideViewPr>
    <p:cSldViewPr snapToGrid="0">
      <p:cViewPr varScale="1">
        <p:scale>
          <a:sx n="67" d="100"/>
          <a:sy n="67" d="100"/>
        </p:scale>
        <p:origin x="317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67162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035636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63032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29227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6141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530093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69267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27015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84827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73036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63596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C8DB4A-AE12-4136-A271-76A0C6B62A86}" type="datetimeFigureOut">
              <a:rPr lang="cs-CZ" smtClean="0"/>
              <a:t>6.11.2018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D32C-D9C0-4222-AF87-84940771480D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199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vobodnazs.cz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hyperlink" Target="mailto:info@svobodnazs.cz" TargetMode="External"/><Relationship Id="rId4" Type="http://schemas.openxmlformats.org/officeDocument/2006/relationships/hyperlink" Target="http://www.facebook.com/svobodnazs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mailto:reditel@svobodnazs.cz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142" y="1437774"/>
            <a:ext cx="6104317" cy="4578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1676740" y="189808"/>
            <a:ext cx="6022676" cy="738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600" b="1" dirty="0">
                <a:solidFill>
                  <a:srgbClr val="FFC000"/>
                </a:solidFill>
                <a:latin typeface="ws" pitchFamily="2" charset="0"/>
              </a:rPr>
              <a:t>Svobodná základní škola, o.p.s.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223907" y="939321"/>
            <a:ext cx="4442909" cy="326047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altLang="cs-CZ" i="1" dirty="0">
                <a:solidFill>
                  <a:srgbClr val="0070C0"/>
                </a:solidFill>
                <a:latin typeface="ws" pitchFamily="2" charset="0"/>
              </a:rPr>
              <a:t>motto: Společná cesta za poznáním 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420817" y="2085650"/>
            <a:ext cx="6516708" cy="325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 eaLnBrk="1" hangingPunct="1">
              <a:defRPr/>
            </a:pPr>
            <a:r>
              <a:rPr lang="cs-CZ" altLang="cs-CZ" b="1" kern="0" dirty="0">
                <a:solidFill>
                  <a:srgbClr val="FFC000"/>
                </a:solidFill>
                <a:latin typeface="ws" pitchFamily="2" charset="0"/>
              </a:rPr>
              <a:t>Představení školy </a:t>
            </a:r>
            <a:br>
              <a:rPr lang="cs-CZ" altLang="cs-CZ" b="1" kern="0" dirty="0">
                <a:solidFill>
                  <a:srgbClr val="FFC000"/>
                </a:solidFill>
                <a:latin typeface="ws" pitchFamily="2" charset="0"/>
              </a:rPr>
            </a:br>
            <a:r>
              <a:rPr lang="cs-CZ" altLang="cs-CZ" b="1" kern="0" dirty="0">
                <a:solidFill>
                  <a:srgbClr val="FFC000"/>
                </a:solidFill>
                <a:latin typeface="ws" pitchFamily="2" charset="0"/>
              </a:rPr>
              <a:t>a zkušenosti s projektem </a:t>
            </a:r>
            <a:br>
              <a:rPr lang="cs-CZ" altLang="cs-CZ" b="1" kern="0" dirty="0">
                <a:solidFill>
                  <a:srgbClr val="FFC000"/>
                </a:solidFill>
                <a:latin typeface="ws" pitchFamily="2" charset="0"/>
              </a:rPr>
            </a:br>
            <a:r>
              <a:rPr lang="cs-CZ" altLang="cs-CZ" b="1" kern="0" dirty="0">
                <a:solidFill>
                  <a:srgbClr val="FFC000"/>
                </a:solidFill>
                <a:latin typeface="ws" pitchFamily="2" charset="0"/>
              </a:rPr>
              <a:t>OP VVV - Šablony I.</a:t>
            </a:r>
          </a:p>
        </p:txBody>
      </p:sp>
      <p:pic>
        <p:nvPicPr>
          <p:cNvPr id="6" name="Obráze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17" y="232683"/>
            <a:ext cx="1569123" cy="1234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01183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cs-CZ" altLang="cs-CZ" sz="3600" b="1">
                <a:solidFill>
                  <a:srgbClr val="FFC000"/>
                </a:solidFill>
                <a:latin typeface="ws" pitchFamily="2" charset="0"/>
              </a:rPr>
              <a:t>Svobodná základní škola, o.p.s.</a:t>
            </a:r>
            <a:endParaRPr lang="cs-CZ" altLang="cs-CZ" sz="36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800" u="sng" dirty="0"/>
              <a:t>Představení školy:</a:t>
            </a:r>
          </a:p>
          <a:p>
            <a:pPr>
              <a:defRPr/>
            </a:pPr>
            <a:r>
              <a:rPr lang="cs-CZ" sz="2400" dirty="0"/>
              <a:t>Jasný koncept vzdělávání (škola vyučující podle ŠVP waldorfská škola)</a:t>
            </a:r>
          </a:p>
          <a:p>
            <a:pPr>
              <a:defRPr/>
            </a:pPr>
            <a:r>
              <a:rPr lang="cs-CZ" sz="2400" dirty="0"/>
              <a:t>Zázemí zastřešující Asociace waldorfských škol ČR</a:t>
            </a:r>
          </a:p>
          <a:p>
            <a:pPr>
              <a:defRPr/>
            </a:pPr>
            <a:r>
              <a:rPr lang="cs-CZ" sz="2400" dirty="0"/>
              <a:t>Důraz na průběžné vzdělávání pedagogů (waldorfská pedagogika, respektující přístup)</a:t>
            </a:r>
          </a:p>
          <a:p>
            <a:pPr>
              <a:defRPr/>
            </a:pPr>
            <a:r>
              <a:rPr lang="cs-CZ" sz="2400" dirty="0"/>
              <a:t>Metodická podpora mentora školy </a:t>
            </a:r>
          </a:p>
          <a:p>
            <a:pPr>
              <a:defRPr/>
            </a:pPr>
            <a:r>
              <a:rPr lang="cs-CZ" sz="2400" dirty="0"/>
              <a:t>Velmi dobré hodnocení České školní inspekce</a:t>
            </a:r>
          </a:p>
          <a:p>
            <a:pPr>
              <a:defRPr/>
            </a:pPr>
            <a:r>
              <a:rPr lang="cs-CZ" sz="2400" dirty="0"/>
              <a:t>Sídlo školy v Třebušíně, v malebné krajině Českého středohoří (přímý spoj z Litoměřic – doprovod zajištěn)</a:t>
            </a:r>
          </a:p>
          <a:p>
            <a:pPr>
              <a:defRPr/>
            </a:pPr>
            <a:r>
              <a:rPr lang="cs-CZ" sz="2400" dirty="0"/>
              <a:t>Partnerskou školou </a:t>
            </a:r>
            <a:r>
              <a:rPr lang="de-DE" sz="2400" dirty="0"/>
              <a:t>Freie Waldorfschule Görlitz "Jacob Böhme"</a:t>
            </a:r>
          </a:p>
          <a:p>
            <a:pPr marL="0" indent="0">
              <a:buFontTx/>
              <a:buNone/>
              <a:defRPr/>
            </a:pPr>
            <a:endParaRPr lang="cs-CZ" sz="2400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64" y="2989682"/>
            <a:ext cx="22621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2696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cs-CZ" altLang="cs-CZ" sz="3600" b="1">
                <a:solidFill>
                  <a:srgbClr val="FFC000"/>
                </a:solidFill>
                <a:latin typeface="ws" pitchFamily="2" charset="0"/>
              </a:rPr>
              <a:t>Svobodná základní škola, o.p.s.</a:t>
            </a:r>
            <a:endParaRPr lang="cs-CZ" altLang="cs-CZ" sz="36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800" u="sng" dirty="0"/>
              <a:t>Kdo jsme a kam směřujeme (1):</a:t>
            </a:r>
          </a:p>
          <a:p>
            <a:pPr>
              <a:defRPr/>
            </a:pPr>
            <a:r>
              <a:rPr lang="cs-CZ" sz="2200" dirty="0"/>
              <a:t>Vedeme děti ke svobodě, úctě a odpovědnosti ve vlastním životě</a:t>
            </a:r>
          </a:p>
          <a:p>
            <a:pPr>
              <a:defRPr/>
            </a:pPr>
            <a:r>
              <a:rPr lang="cs-CZ" sz="2200" dirty="0"/>
              <a:t>Rozvíjíme myšlení, ale stejně tak i cit a vůli </a:t>
            </a:r>
          </a:p>
          <a:p>
            <a:pPr>
              <a:defRPr/>
            </a:pPr>
            <a:r>
              <a:rPr lang="cs-CZ" sz="2200" dirty="0"/>
              <a:t>Rozvíjíme kritické myšlení a práci s informacemi </a:t>
            </a:r>
            <a:br>
              <a:rPr lang="cs-CZ" sz="2200" dirty="0"/>
            </a:br>
            <a:r>
              <a:rPr lang="cs-CZ" sz="2200" dirty="0"/>
              <a:t>(učíme se učit se)</a:t>
            </a:r>
          </a:p>
          <a:p>
            <a:pPr>
              <a:defRPr/>
            </a:pPr>
            <a:r>
              <a:rPr lang="cs-CZ" sz="2200" dirty="0"/>
              <a:t>Ctíme individuální rozvoj dítěte – s ohledem na jeho vlohy </a:t>
            </a:r>
            <a:br>
              <a:rPr lang="cs-CZ" sz="2200" dirty="0"/>
            </a:br>
            <a:r>
              <a:rPr lang="cs-CZ" sz="2200" dirty="0"/>
              <a:t>a nadání tak, aby nalezlo v životě své plnohodnotné místo </a:t>
            </a:r>
          </a:p>
          <a:p>
            <a:pPr>
              <a:defRPr/>
            </a:pPr>
            <a:r>
              <a:rPr lang="cs-CZ" sz="2200" dirty="0"/>
              <a:t>Velkou učitelkou je nám sama překrásná příroda Českého středohoří (výukové programy v přírodě, pohyb, zdraví, odolnost)</a:t>
            </a:r>
          </a:p>
          <a:p>
            <a:pPr>
              <a:defRPr/>
            </a:pPr>
            <a:r>
              <a:rPr lang="cs-CZ" sz="2200" dirty="0"/>
              <a:t>Velkým učitelem je nám i svět sám (pořádáme exkurze, výlety, spolupracujeme s místními organizacemi a s obcí)</a:t>
            </a:r>
          </a:p>
          <a:p>
            <a:pPr>
              <a:defRPr/>
            </a:pPr>
            <a:r>
              <a:rPr lang="cs-CZ" sz="2200" dirty="0"/>
              <a:t>Nástrojem učení je nám umění a vlastní zkoumání</a:t>
            </a:r>
          </a:p>
          <a:p>
            <a:pPr marL="0" indent="0">
              <a:buFontTx/>
              <a:buNone/>
              <a:defRPr/>
            </a:pPr>
            <a:endParaRPr lang="cs-CZ" sz="2400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4364" y="2962250"/>
            <a:ext cx="22621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36540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cs-CZ" altLang="cs-CZ" sz="3600" b="1">
                <a:solidFill>
                  <a:srgbClr val="FFC000"/>
                </a:solidFill>
                <a:latin typeface="ws" pitchFamily="2" charset="0"/>
              </a:rPr>
              <a:t>Svobodná základní škola, o.p.s.</a:t>
            </a:r>
            <a:endParaRPr lang="cs-CZ" altLang="cs-CZ" sz="36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52513"/>
            <a:ext cx="8229600" cy="50736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800" u="sng" dirty="0"/>
              <a:t>Kdo jsme a kam směřujeme (2):</a:t>
            </a:r>
          </a:p>
          <a:p>
            <a:pPr>
              <a:defRPr/>
            </a:pPr>
            <a:r>
              <a:rPr lang="cs-CZ" sz="2200" dirty="0"/>
              <a:t>Výuka v tematicky ucelených celcích (tzv. epochách)</a:t>
            </a:r>
          </a:p>
          <a:p>
            <a:pPr>
              <a:defRPr/>
            </a:pPr>
            <a:r>
              <a:rPr lang="cs-CZ" sz="2200" dirty="0"/>
              <a:t>Cizí jazyky objevujeme již od první třídy</a:t>
            </a:r>
          </a:p>
          <a:p>
            <a:pPr>
              <a:defRPr/>
            </a:pPr>
            <a:r>
              <a:rPr lang="cs-CZ" sz="2200" dirty="0"/>
              <a:t>Hodnotíme slovně – s cílem dítě dále rozvíjet, nikoliv jej srovnávat s druhými</a:t>
            </a:r>
          </a:p>
          <a:p>
            <a:pPr>
              <a:defRPr/>
            </a:pPr>
            <a:r>
              <a:rPr lang="cs-CZ" sz="2200" dirty="0"/>
              <a:t>Rodiče jsou u nás vítáni (třídní schůzky každý měsíc, přípravy slavností, brigády) </a:t>
            </a:r>
          </a:p>
          <a:p>
            <a:pPr>
              <a:defRPr/>
            </a:pPr>
            <a:r>
              <a:rPr lang="cs-CZ" sz="2200" dirty="0"/>
              <a:t>Ctíme tradice a přirozené rytmy roku (učíme se řemesla, pořádáme slavnosti otevřené veřejnosti)</a:t>
            </a:r>
          </a:p>
          <a:p>
            <a:pPr>
              <a:defRPr/>
            </a:pPr>
            <a:r>
              <a:rPr lang="cs-CZ" sz="2200" dirty="0"/>
              <a:t>Jsme první škola waldorfského typu v Ústeckém regionu</a:t>
            </a:r>
          </a:p>
          <a:p>
            <a:pPr>
              <a:defRPr/>
            </a:pPr>
            <a:r>
              <a:rPr lang="cs-CZ" sz="2200" dirty="0"/>
              <a:t>Směřujeme k plnohodnotné devítitřídní základní škole</a:t>
            </a:r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3508" y="2898242"/>
            <a:ext cx="22621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05602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1143000"/>
          </a:xfrm>
        </p:spPr>
        <p:txBody>
          <a:bodyPr/>
          <a:lstStyle/>
          <a:p>
            <a:r>
              <a:rPr lang="cs-CZ" altLang="cs-CZ" sz="3600" b="1" dirty="0">
                <a:solidFill>
                  <a:srgbClr val="FFC000"/>
                </a:solidFill>
                <a:latin typeface="ws" pitchFamily="2" charset="0"/>
              </a:rPr>
              <a:t>Svobodná základní škola, o.p.s.</a:t>
            </a:r>
            <a:endParaRPr lang="cs-CZ" altLang="cs-CZ" sz="36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30213" y="908050"/>
            <a:ext cx="8229600" cy="507365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cs-CZ" sz="2800" u="sng" dirty="0"/>
              <a:t>Zakladatel:</a:t>
            </a:r>
          </a:p>
          <a:p>
            <a:pPr>
              <a:defRPr/>
            </a:pPr>
            <a:r>
              <a:rPr lang="cs-CZ" sz="2200" dirty="0"/>
              <a:t>Waldorfská iniciativa Litoměřice, z. s. </a:t>
            </a:r>
          </a:p>
          <a:p>
            <a:pPr>
              <a:defRPr/>
            </a:pPr>
            <a:r>
              <a:rPr lang="cs-CZ" sz="2200" dirty="0"/>
              <a:t>Založen r. 2009</a:t>
            </a:r>
          </a:p>
          <a:p>
            <a:pPr>
              <a:defRPr/>
            </a:pPr>
            <a:r>
              <a:rPr lang="cs-CZ" sz="2200" dirty="0"/>
              <a:t>Nabídka vzdělávacích akcí v oblasti waldorfské a alternativní pedagogiky (besedy, semináře)</a:t>
            </a:r>
          </a:p>
          <a:p>
            <a:pPr>
              <a:defRPr/>
            </a:pPr>
            <a:r>
              <a:rPr lang="cs-CZ" sz="2200" dirty="0"/>
              <a:t>Aktivně zapojen do procesu komunitního plánování sociálních služeb města Litoměřice</a:t>
            </a:r>
          </a:p>
          <a:p>
            <a:pPr marL="0" indent="0">
              <a:buFontTx/>
              <a:buNone/>
              <a:defRPr/>
            </a:pPr>
            <a:endParaRPr lang="cs-CZ" sz="800" u="sng" dirty="0"/>
          </a:p>
          <a:p>
            <a:pPr marL="0" indent="0">
              <a:buFontTx/>
              <a:buNone/>
              <a:defRPr/>
            </a:pPr>
            <a:r>
              <a:rPr lang="cs-CZ" sz="2800" u="sng" dirty="0"/>
              <a:t>Chcete vědět více?:</a:t>
            </a:r>
          </a:p>
          <a:p>
            <a:pPr>
              <a:defRPr/>
            </a:pPr>
            <a:r>
              <a:rPr lang="cs-CZ" sz="2200" dirty="0"/>
              <a:t>Sídlo školy: 		Třebušín 115, 412 01 Litoměřice</a:t>
            </a:r>
          </a:p>
          <a:p>
            <a:pPr>
              <a:spcBef>
                <a:spcPts val="0"/>
              </a:spcBef>
              <a:defRPr/>
            </a:pPr>
            <a:r>
              <a:rPr lang="cs-CZ" sz="2200" dirty="0"/>
              <a:t>Stránky školy: 	</a:t>
            </a:r>
            <a:r>
              <a:rPr lang="cs-CZ" sz="2200" u="sng" dirty="0">
                <a:hlinkClick r:id="rId3"/>
              </a:rPr>
              <a:t>www.svobodnazs.cz</a:t>
            </a:r>
            <a:endParaRPr lang="cs-CZ" sz="2200" dirty="0"/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cs-CZ" sz="2200" dirty="0"/>
              <a:t>		            	</a:t>
            </a:r>
            <a:r>
              <a:rPr lang="cs-CZ" sz="2200" u="sng" dirty="0">
                <a:hlinkClick r:id="rId4"/>
              </a:rPr>
              <a:t>www.facebook.com/svobodnazs</a:t>
            </a:r>
            <a:endParaRPr lang="cs-CZ" sz="2200" dirty="0"/>
          </a:p>
          <a:p>
            <a:pPr>
              <a:spcBef>
                <a:spcPts val="0"/>
              </a:spcBef>
              <a:defRPr/>
            </a:pPr>
            <a:r>
              <a:rPr lang="cs-CZ" sz="2200" dirty="0"/>
              <a:t>E-mail:		</a:t>
            </a:r>
            <a:r>
              <a:rPr lang="cs-CZ" sz="2200" u="sng" dirty="0">
                <a:hlinkClick r:id="rId5"/>
              </a:rPr>
              <a:t>info@svobodnazs.cz</a:t>
            </a:r>
            <a:r>
              <a:rPr lang="cs-CZ" sz="2200" dirty="0"/>
              <a:t> </a:t>
            </a:r>
          </a:p>
          <a:p>
            <a:pPr>
              <a:spcBef>
                <a:spcPts val="0"/>
              </a:spcBef>
              <a:defRPr/>
            </a:pPr>
            <a:r>
              <a:rPr lang="cs-CZ" sz="2200" dirty="0"/>
              <a:t>Telefon:	           	733 424 539</a:t>
            </a:r>
          </a:p>
          <a:p>
            <a:pPr>
              <a:spcBef>
                <a:spcPts val="0"/>
              </a:spcBef>
              <a:defRPr/>
            </a:pPr>
            <a:r>
              <a:rPr lang="cs-CZ" sz="2200" dirty="0"/>
              <a:t>Dat. schránka:	xf3fjtu</a:t>
            </a:r>
          </a:p>
          <a:p>
            <a:pPr marL="0" indent="0">
              <a:buFontTx/>
              <a:buNone/>
              <a:defRPr/>
            </a:pPr>
            <a:endParaRPr lang="cs-CZ" sz="2200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8644" y="2934818"/>
            <a:ext cx="22621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1020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cs-CZ" altLang="cs-CZ" sz="3600" b="1">
                <a:solidFill>
                  <a:srgbClr val="FFC000"/>
                </a:solidFill>
                <a:latin typeface="ws" pitchFamily="2" charset="0"/>
              </a:rPr>
              <a:t>Škola, která připraví děti pro život</a:t>
            </a:r>
            <a:endParaRPr lang="cs-CZ" altLang="cs-CZ" sz="36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938" y="744538"/>
            <a:ext cx="8229600" cy="507365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sz="2800" u="sng" dirty="0"/>
              <a:t>Představení projektu:</a:t>
            </a:r>
          </a:p>
          <a:p>
            <a:pPr>
              <a:defRPr/>
            </a:pPr>
            <a:r>
              <a:rPr lang="cs-CZ" sz="2200" b="1" dirty="0" err="1"/>
              <a:t>Reg</a:t>
            </a:r>
            <a:r>
              <a:rPr lang="cs-CZ" sz="2200" b="1" dirty="0"/>
              <a:t>. číslo projektu</a:t>
            </a:r>
            <a:r>
              <a:rPr lang="cs-CZ" sz="2200" dirty="0"/>
              <a:t>: CZ.02.3.68/0.0/0.0/16_022/0006997</a:t>
            </a:r>
          </a:p>
          <a:p>
            <a:pPr>
              <a:defRPr/>
            </a:pPr>
            <a:r>
              <a:rPr lang="cs-CZ" sz="2200" b="1" dirty="0"/>
              <a:t>Název programu</a:t>
            </a:r>
            <a:r>
              <a:rPr lang="cs-CZ" sz="2200" dirty="0"/>
              <a:t>: Operační program Výzkum, vývoj a vzdělávání</a:t>
            </a:r>
          </a:p>
          <a:p>
            <a:pPr>
              <a:defRPr/>
            </a:pPr>
            <a:r>
              <a:rPr lang="cs-CZ" sz="2200" b="1" dirty="0"/>
              <a:t>Číslo výzvy</a:t>
            </a:r>
            <a:r>
              <a:rPr lang="cs-CZ" sz="2200" dirty="0"/>
              <a:t>: 02_16_022</a:t>
            </a:r>
          </a:p>
          <a:p>
            <a:pPr>
              <a:defRPr/>
            </a:pPr>
            <a:r>
              <a:rPr lang="cs-CZ" sz="2200" b="1" dirty="0"/>
              <a:t>Název výzvy</a:t>
            </a:r>
            <a:r>
              <a:rPr lang="cs-CZ" sz="2200" dirty="0"/>
              <a:t>: Výzva č. 02_16_022 pro Podpora škol formou projektů zjednodušeného vykazování – šablony pro MŠ a ZŠ pro méně rozvinutý region v prioritní ose 3 OP</a:t>
            </a:r>
          </a:p>
          <a:p>
            <a:pPr>
              <a:defRPr/>
            </a:pPr>
            <a:r>
              <a:rPr lang="cs-CZ" sz="2200" b="1" dirty="0"/>
              <a:t>Datum zahájení</a:t>
            </a:r>
            <a:r>
              <a:rPr lang="cs-CZ" sz="2200" dirty="0"/>
              <a:t>: 1. 9. 2017</a:t>
            </a:r>
          </a:p>
          <a:p>
            <a:pPr>
              <a:defRPr/>
            </a:pPr>
            <a:r>
              <a:rPr lang="cs-CZ" sz="2200" b="1" dirty="0"/>
              <a:t>Předpokládané datum ukončení</a:t>
            </a:r>
            <a:r>
              <a:rPr lang="cs-CZ" sz="2200" dirty="0"/>
              <a:t>: 31. 8. 2019</a:t>
            </a:r>
          </a:p>
          <a:p>
            <a:pPr>
              <a:defRPr/>
            </a:pPr>
            <a:r>
              <a:rPr lang="cs-CZ" sz="2200" dirty="0"/>
              <a:t>Projekt „Škola, která děti připraví pro život“ je spolufinancován Evropskou unií.</a:t>
            </a:r>
          </a:p>
          <a:p>
            <a:pPr>
              <a:defRPr/>
            </a:pPr>
            <a:r>
              <a:rPr lang="cs-CZ" sz="2200" b="1" dirty="0"/>
              <a:t>Celková výše podpory</a:t>
            </a:r>
            <a:r>
              <a:rPr lang="cs-CZ" sz="2200" dirty="0"/>
              <a:t>: 248 230 Kč</a:t>
            </a:r>
          </a:p>
          <a:p>
            <a:pPr marL="0" indent="0">
              <a:buFontTx/>
              <a:buNone/>
              <a:defRPr/>
            </a:pP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6348" y="2943962"/>
            <a:ext cx="22621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84495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63600"/>
          </a:xfrm>
        </p:spPr>
        <p:txBody>
          <a:bodyPr/>
          <a:lstStyle/>
          <a:p>
            <a:r>
              <a:rPr lang="cs-CZ" altLang="cs-CZ" sz="3600" b="1">
                <a:solidFill>
                  <a:srgbClr val="FFC000"/>
                </a:solidFill>
                <a:latin typeface="ws" pitchFamily="2" charset="0"/>
              </a:rPr>
              <a:t>Škola, která připraví děti pro život</a:t>
            </a:r>
            <a:endParaRPr lang="cs-CZ" altLang="cs-CZ" sz="36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938" y="744538"/>
            <a:ext cx="8229600" cy="5073650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cs-CZ" sz="2800" u="sng" dirty="0"/>
              <a:t>Popis projektu:</a:t>
            </a:r>
          </a:p>
          <a:p>
            <a:pPr>
              <a:defRPr/>
            </a:pPr>
            <a:r>
              <a:rPr lang="cs-CZ" sz="2200" dirty="0"/>
              <a:t>rozvoj klíčových kompetencí žáků školy</a:t>
            </a:r>
          </a:p>
          <a:p>
            <a:pPr>
              <a:defRPr/>
            </a:pPr>
            <a:r>
              <a:rPr lang="cs-CZ" sz="2200" dirty="0"/>
              <a:t>podporu profesního rozvoje pedagogických pracovníků</a:t>
            </a:r>
          </a:p>
          <a:p>
            <a:pPr>
              <a:defRPr/>
            </a:pPr>
            <a:r>
              <a:rPr lang="cs-CZ" sz="2200" dirty="0"/>
              <a:t>vytvoření spolupracující atmosféry mezi školou a rodiči.</a:t>
            </a:r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cs-CZ" sz="2200" b="1" dirty="0"/>
              <a:t>Cílem je rozvinout vlohy dítěte</a:t>
            </a:r>
            <a:r>
              <a:rPr lang="cs-CZ" sz="2200" dirty="0"/>
              <a:t> do té míry, aby bylo v dospělosti schopno vlastní orientace, samostatného, odpovědného a sociálně pozitivně zaměřeného jednání.</a:t>
            </a:r>
          </a:p>
          <a:p>
            <a:pPr marL="0" indent="0">
              <a:buFontTx/>
              <a:buNone/>
              <a:defRPr/>
            </a:pPr>
            <a:r>
              <a:rPr lang="cs-CZ" sz="2800" u="sng" dirty="0"/>
              <a:t>Podpořené aktivity:</a:t>
            </a:r>
          </a:p>
          <a:p>
            <a:pPr>
              <a:defRPr/>
            </a:pPr>
            <a:r>
              <a:rPr lang="cs-CZ" sz="2200" dirty="0"/>
              <a:t>Čtenářský klub</a:t>
            </a:r>
          </a:p>
          <a:p>
            <a:pPr>
              <a:defRPr/>
            </a:pPr>
            <a:r>
              <a:rPr lang="cs-CZ" sz="2200" dirty="0"/>
              <a:t>Klub zábavné logiky a deskových her</a:t>
            </a:r>
          </a:p>
          <a:p>
            <a:pPr>
              <a:defRPr/>
            </a:pPr>
            <a:r>
              <a:rPr lang="cs-CZ" sz="2200" dirty="0"/>
              <a:t>Doučování žáků ohrožených školním neúspěchem</a:t>
            </a:r>
          </a:p>
          <a:p>
            <a:pPr>
              <a:defRPr/>
            </a:pPr>
            <a:r>
              <a:rPr lang="cs-CZ" sz="2200" dirty="0"/>
              <a:t>Odborně zaměřená tematická setkávání a spolupráce s rodiči</a:t>
            </a:r>
          </a:p>
          <a:p>
            <a:pPr>
              <a:defRPr/>
            </a:pPr>
            <a:r>
              <a:rPr lang="cs-CZ" sz="2200" dirty="0"/>
              <a:t>Vzájemná spolupráce pedagogů</a:t>
            </a:r>
          </a:p>
          <a:p>
            <a:pPr marL="0" indent="0">
              <a:buFontTx/>
              <a:buNone/>
              <a:defRPr/>
            </a:pPr>
            <a:endParaRPr lang="cs-CZ" sz="2200" dirty="0"/>
          </a:p>
          <a:p>
            <a:pPr marL="0" indent="0">
              <a:buFontTx/>
              <a:buNone/>
              <a:defRPr/>
            </a:pPr>
            <a:endParaRPr lang="cs-CZ" sz="2200" dirty="0"/>
          </a:p>
        </p:txBody>
      </p:sp>
      <p:pic>
        <p:nvPicPr>
          <p:cNvPr id="7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04" y="2995867"/>
            <a:ext cx="22621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942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0688" y="-100013"/>
            <a:ext cx="8229600" cy="865188"/>
          </a:xfrm>
        </p:spPr>
        <p:txBody>
          <a:bodyPr/>
          <a:lstStyle/>
          <a:p>
            <a:r>
              <a:rPr lang="cs-CZ" altLang="cs-CZ" sz="3600" b="1">
                <a:solidFill>
                  <a:srgbClr val="FFC000"/>
                </a:solidFill>
                <a:latin typeface="ws" pitchFamily="2" charset="0"/>
              </a:rPr>
              <a:t>Škola, která připraví děti pro život</a:t>
            </a:r>
            <a:endParaRPr lang="cs-CZ" altLang="cs-CZ" sz="36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47650" y="692150"/>
            <a:ext cx="8575675" cy="5256958"/>
          </a:xfrm>
        </p:spPr>
        <p:txBody>
          <a:bodyPr>
            <a:normAutofit lnSpcReduction="10000"/>
          </a:bodyPr>
          <a:lstStyle/>
          <a:p>
            <a:pPr marL="0" indent="0">
              <a:buFontTx/>
              <a:buNone/>
              <a:defRPr/>
            </a:pPr>
            <a:r>
              <a:rPr lang="cs-CZ" sz="2600" u="sng" dirty="0"/>
              <a:t>Přínos projektu:</a:t>
            </a:r>
          </a:p>
          <a:p>
            <a:pPr>
              <a:defRPr/>
            </a:pPr>
            <a:r>
              <a:rPr lang="cs-CZ" sz="2100" dirty="0"/>
              <a:t>Možnost rozšířit materiální vybavení školy (deskové hry, knihy...)</a:t>
            </a:r>
          </a:p>
          <a:p>
            <a:pPr>
              <a:defRPr/>
            </a:pPr>
            <a:r>
              <a:rPr lang="cs-CZ" sz="2100" dirty="0"/>
              <a:t>Vzdělávací akce pro rodiče ze všech sociálních skupin (bezplatné </a:t>
            </a:r>
            <a:br>
              <a:rPr lang="cs-CZ" sz="2100" dirty="0"/>
            </a:br>
            <a:r>
              <a:rPr lang="cs-CZ" sz="2100" dirty="0"/>
              <a:t>- na rozdíl od akcí dříve běžně pořádaných zakladatelem)</a:t>
            </a:r>
          </a:p>
          <a:p>
            <a:pPr>
              <a:defRPr/>
            </a:pPr>
            <a:r>
              <a:rPr lang="cs-CZ" sz="2100" dirty="0"/>
              <a:t>Intenzivnější spolupráce s rodiči za účasti externích odborníků </a:t>
            </a:r>
            <a:br>
              <a:rPr lang="cs-CZ" sz="2100" dirty="0"/>
            </a:br>
            <a:r>
              <a:rPr lang="cs-CZ" sz="2100" dirty="0"/>
              <a:t>– diskuze moderních trendů ve vzdělávání v kontextu specifických podmínek naší školy</a:t>
            </a:r>
          </a:p>
          <a:p>
            <a:pPr>
              <a:defRPr/>
            </a:pPr>
            <a:r>
              <a:rPr lang="cs-CZ" sz="2100" dirty="0"/>
              <a:t>Rozšíření mimoškolních aktivit pro žáky</a:t>
            </a:r>
          </a:p>
          <a:p>
            <a:pPr>
              <a:defRPr/>
            </a:pPr>
            <a:r>
              <a:rPr lang="cs-CZ" sz="2100" dirty="0"/>
              <a:t>Zvýšená péče o žáky ohrožené školním neúspěchem </a:t>
            </a:r>
          </a:p>
          <a:p>
            <a:pPr>
              <a:defRPr/>
            </a:pPr>
            <a:r>
              <a:rPr lang="cs-CZ" sz="2100" dirty="0"/>
              <a:t>Inspirace od kolegů a jejich pedagogických přístupů</a:t>
            </a:r>
          </a:p>
          <a:p>
            <a:pPr>
              <a:defRPr/>
            </a:pPr>
            <a:r>
              <a:rPr lang="cs-CZ" sz="2100" dirty="0"/>
              <a:t>Adekvátnější finanční ohodnocení pro pedagogy za jejich nadstandardní pracovní výkony</a:t>
            </a:r>
          </a:p>
          <a:p>
            <a:pPr marL="0" indent="0">
              <a:spcAft>
                <a:spcPts val="600"/>
              </a:spcAft>
              <a:buFontTx/>
              <a:buNone/>
              <a:defRPr/>
            </a:pPr>
            <a:r>
              <a:rPr lang="cs-CZ" sz="2100" b="1" dirty="0"/>
              <a:t>Jsme školou již z principu založenou na vzájemné spolupráci </a:t>
            </a:r>
            <a:br>
              <a:rPr lang="cs-CZ" sz="2100" b="1" dirty="0"/>
            </a:br>
            <a:r>
              <a:rPr lang="cs-CZ" sz="2100" b="1" dirty="0"/>
              <a:t>pedagogů a na spolupráci s rodiči. Tomu odpovídal i výběr konkrétních šablon (aktivit).</a:t>
            </a:r>
            <a:endParaRPr lang="cs-CZ" sz="2100" dirty="0"/>
          </a:p>
          <a:p>
            <a:pPr marL="0" indent="0">
              <a:buFontTx/>
              <a:buNone/>
              <a:defRPr/>
            </a:pPr>
            <a:endParaRPr lang="cs-CZ" sz="2200" dirty="0"/>
          </a:p>
          <a:p>
            <a:pPr marL="0" indent="0">
              <a:buFontTx/>
              <a:buNone/>
              <a:defRPr/>
            </a:pPr>
            <a:endParaRPr lang="cs-CZ" sz="2200" dirty="0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636" y="2989413"/>
            <a:ext cx="22621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145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0688" y="188913"/>
            <a:ext cx="8229600" cy="863600"/>
          </a:xfrm>
        </p:spPr>
        <p:txBody>
          <a:bodyPr/>
          <a:lstStyle/>
          <a:p>
            <a:r>
              <a:rPr lang="cs-CZ" altLang="cs-CZ" sz="3600" b="1">
                <a:solidFill>
                  <a:srgbClr val="FFC000"/>
                </a:solidFill>
                <a:latin typeface="ws" pitchFamily="2" charset="0"/>
              </a:rPr>
              <a:t>Svobodná základní škola, o.p.s.</a:t>
            </a:r>
            <a:endParaRPr lang="cs-CZ" altLang="cs-CZ" sz="360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3025" y="1700213"/>
            <a:ext cx="8577263" cy="3252787"/>
          </a:xfrm>
        </p:spPr>
        <p:txBody>
          <a:bodyPr>
            <a:normAutofit fontScale="40000" lnSpcReduction="20000"/>
          </a:bodyPr>
          <a:lstStyle/>
          <a:p>
            <a:pPr marL="0" indent="0">
              <a:buFontTx/>
              <a:buNone/>
            </a:pPr>
            <a:endParaRPr lang="cs-CZ" altLang="cs-CZ" sz="2200" dirty="0"/>
          </a:p>
          <a:p>
            <a:pPr marL="0" indent="0" algn="ctr">
              <a:buFontTx/>
              <a:buNone/>
            </a:pPr>
            <a:r>
              <a:rPr lang="cs-CZ" altLang="cs-CZ" sz="10000" dirty="0"/>
              <a:t>Děkuji za pozornost!</a:t>
            </a:r>
          </a:p>
          <a:p>
            <a:pPr marL="0" indent="0" algn="ctr">
              <a:buFontTx/>
              <a:buNone/>
            </a:pPr>
            <a:endParaRPr lang="cs-CZ" altLang="cs-CZ" sz="3600" dirty="0"/>
          </a:p>
          <a:p>
            <a:pPr marL="0" indent="0" algn="ctr">
              <a:buFontTx/>
              <a:buNone/>
            </a:pPr>
            <a:endParaRPr lang="cs-CZ" altLang="cs-CZ" sz="3600" dirty="0"/>
          </a:p>
          <a:p>
            <a:pPr marL="0" indent="0" algn="ctr">
              <a:buFontTx/>
              <a:buNone/>
            </a:pPr>
            <a:endParaRPr lang="cs-CZ" altLang="cs-CZ" sz="3600" dirty="0"/>
          </a:p>
          <a:p>
            <a:pPr marL="0" indent="0" algn="r">
              <a:buFontTx/>
              <a:buNone/>
            </a:pPr>
            <a:r>
              <a:rPr lang="cs-CZ" altLang="cs-CZ" sz="5900" dirty="0"/>
              <a:t>Ing. Katarína Hurychová</a:t>
            </a:r>
          </a:p>
          <a:p>
            <a:pPr marL="0" indent="0" algn="r">
              <a:buFontTx/>
              <a:buNone/>
            </a:pPr>
            <a:r>
              <a:rPr lang="cs-CZ" altLang="cs-CZ" sz="5900" dirty="0"/>
              <a:t>ředitelka školy</a:t>
            </a:r>
          </a:p>
          <a:p>
            <a:pPr marL="0" indent="0" algn="r">
              <a:buFontTx/>
              <a:buNone/>
            </a:pPr>
            <a:r>
              <a:rPr lang="cs-CZ" altLang="cs-CZ" sz="5900" dirty="0"/>
              <a:t>Tel: 720 694 808</a:t>
            </a:r>
          </a:p>
          <a:p>
            <a:pPr marL="0" indent="0" algn="r">
              <a:buFontTx/>
              <a:buNone/>
            </a:pPr>
            <a:r>
              <a:rPr lang="cs-CZ" altLang="cs-CZ" sz="5900" dirty="0"/>
              <a:t>E-mail: </a:t>
            </a:r>
            <a:r>
              <a:rPr lang="cs-CZ" altLang="cs-CZ" sz="5900" dirty="0">
                <a:hlinkClick r:id="rId3"/>
              </a:rPr>
              <a:t>reditel@svobodnazs.cz</a:t>
            </a:r>
            <a:r>
              <a:rPr lang="cs-CZ" altLang="cs-CZ" sz="5900" dirty="0"/>
              <a:t> </a:t>
            </a:r>
          </a:p>
          <a:p>
            <a:pPr marL="0" indent="0">
              <a:buFontTx/>
              <a:buNone/>
            </a:pPr>
            <a:endParaRPr lang="cs-CZ" altLang="cs-CZ" sz="2200" dirty="0"/>
          </a:p>
        </p:txBody>
      </p:sp>
      <p:pic>
        <p:nvPicPr>
          <p:cNvPr id="4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7204" y="3053690"/>
            <a:ext cx="2262188" cy="177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353365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40B63935230ED4DB8231F1EAEE63E9B" ma:contentTypeVersion="10" ma:contentTypeDescription="Vytvoří nový dokument" ma:contentTypeScope="" ma:versionID="77d0729ef453f8ebc4c2f75ab0de72fb">
  <xsd:schema xmlns:xsd="http://www.w3.org/2001/XMLSchema" xmlns:xs="http://www.w3.org/2001/XMLSchema" xmlns:p="http://schemas.microsoft.com/office/2006/metadata/properties" xmlns:ns2="4ed50015-f427-4bca-b79c-7b0ef9a9fc90" xmlns:ns3="7ffaba63-cadb-4ee0-afcd-3a4a42323a6d" targetNamespace="http://schemas.microsoft.com/office/2006/metadata/properties" ma:root="true" ma:fieldsID="d0ac4cad5745c66a085e053ea80f398d" ns2:_="" ns3:_="">
    <xsd:import namespace="4ed50015-f427-4bca-b79c-7b0ef9a9fc90"/>
    <xsd:import namespace="7ffaba63-cadb-4ee0-afcd-3a4a42323a6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_x0031_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ed50015-f427-4bca-b79c-7b0ef9a9fc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1" nillable="true" ma:displayName="Naposledy sdílel(a)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2" nillable="true" ma:displayName="Čas posledního sdílení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faba63-cadb-4ee0-afcd-3a4a42323a6d" elementFormDefault="qualified">
    <xsd:import namespace="http://schemas.microsoft.com/office/2006/documentManagement/types"/>
    <xsd:import namespace="http://schemas.microsoft.com/office/infopath/2007/PartnerControls"/>
    <xsd:element name="_x0031_" ma:index="10" nillable="true" ma:displayName="1" ma:internalName="_x0031_">
      <xsd:simpleType>
        <xsd:restriction base="dms:Text"/>
      </xsd:simpleType>
    </xsd:element>
    <xsd:element name="MediaServiceMetadata" ma:index="13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6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x0031_ xmlns="7ffaba63-cadb-4ee0-afcd-3a4a42323a6d" xsi:nil="true"/>
  </documentManagement>
</p:properties>
</file>

<file path=customXml/itemProps1.xml><?xml version="1.0" encoding="utf-8"?>
<ds:datastoreItem xmlns:ds="http://schemas.openxmlformats.org/officeDocument/2006/customXml" ds:itemID="{A38D3859-E933-4DC1-84FF-F648CF634D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4608A3-19F8-4115-AA12-FCC586D60EC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ed50015-f427-4bca-b79c-7b0ef9a9fc90"/>
    <ds:schemaRef ds:uri="7ffaba63-cadb-4ee0-afcd-3a4a42323a6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6B1C0CE-9C91-42E8-B118-87FDB3D67FB9}">
  <ds:schemaRefs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dcmitype/"/>
    <ds:schemaRef ds:uri="http://www.w3.org/XML/1998/namespace"/>
    <ds:schemaRef ds:uri="http://schemas.openxmlformats.org/package/2006/metadata/core-properties"/>
    <ds:schemaRef ds:uri="7ffaba63-cadb-4ee0-afcd-3a4a42323a6d"/>
    <ds:schemaRef ds:uri="4ed50015-f427-4bca-b79c-7b0ef9a9fc90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456</Words>
  <Application>Microsoft Office PowerPoint</Application>
  <PresentationFormat>Širokoúhlá obrazovka</PresentationFormat>
  <Paragraphs>86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ws</vt:lpstr>
      <vt:lpstr>Motiv Office</vt:lpstr>
      <vt:lpstr>Prezentace aplikace PowerPoint</vt:lpstr>
      <vt:lpstr>Svobodná základní škola, o.p.s.</vt:lpstr>
      <vt:lpstr>Svobodná základní škola, o.p.s.</vt:lpstr>
      <vt:lpstr>Svobodná základní škola, o.p.s.</vt:lpstr>
      <vt:lpstr>Svobodná základní škola, o.p.s.</vt:lpstr>
      <vt:lpstr>Škola, která připraví děti pro život</vt:lpstr>
      <vt:lpstr>Škola, která připraví děti pro život</vt:lpstr>
      <vt:lpstr>Škola, která připraví děti pro život</vt:lpstr>
      <vt:lpstr>Svobodná základní škola, o.p.s.</vt:lpstr>
    </vt:vector>
  </TitlesOfParts>
  <Company>NIDV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Lehmann Jakub</dc:creator>
  <cp:lastModifiedBy>Soukal Petr</cp:lastModifiedBy>
  <cp:revision>19</cp:revision>
  <dcterms:created xsi:type="dcterms:W3CDTF">2017-07-27T07:17:50Z</dcterms:created>
  <dcterms:modified xsi:type="dcterms:W3CDTF">2018-11-06T14:30:42Z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0x010100A40B63935230ED4DB8231F1EAEE63E9B</vt:lpwstr>
  </property>
</Properties>
</file>