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89" r:id="rId6"/>
    <p:sldId id="270" r:id="rId7"/>
    <p:sldId id="291" r:id="rId8"/>
    <p:sldId id="292" r:id="rId9"/>
    <p:sldId id="293" r:id="rId10"/>
    <p:sldId id="271" r:id="rId11"/>
    <p:sldId id="290" r:id="rId12"/>
    <p:sldId id="288" r:id="rId13"/>
    <p:sldId id="28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>
        <p:scale>
          <a:sx n="78" d="100"/>
          <a:sy n="78" d="100"/>
        </p:scale>
        <p:origin x="-1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2454" y="2476583"/>
            <a:ext cx="108338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800" b="1" dirty="0"/>
              <a:t>Vzdělávací program pro širší vedení škol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4800" b="1" dirty="0"/>
              <a:t>2017-2018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047"/>
            <a:ext cx="12192000" cy="6904238"/>
          </a:xfrm>
        </p:spPr>
      </p:pic>
      <p:sp>
        <p:nvSpPr>
          <p:cNvPr id="5" name="Obdélník 4"/>
          <p:cNvSpPr/>
          <p:nvPr/>
        </p:nvSpPr>
        <p:spPr>
          <a:xfrm>
            <a:off x="3671765" y="3114937"/>
            <a:ext cx="51790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  <a:endParaRPr lang="cs-CZ" sz="4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160821" y="5248894"/>
            <a:ext cx="471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štěstí přeje připraveným </a:t>
            </a:r>
            <a:r>
              <a:rPr lang="cs-CZ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56280"/>
            <a:ext cx="10515600" cy="19157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latin typeface="+mn-lt"/>
                <a:ea typeface="+mn-ea"/>
                <a:cs typeface="+mn-cs"/>
              </a:rPr>
              <a:t>STRATEGICKÉ ŘÍZENÍ A PLÁNOVÁNÍ</a:t>
            </a:r>
            <a:br>
              <a:rPr lang="cs-CZ" sz="6000" b="1" dirty="0">
                <a:latin typeface="+mn-lt"/>
                <a:ea typeface="+mn-ea"/>
                <a:cs typeface="+mn-cs"/>
              </a:rPr>
            </a:br>
            <a:r>
              <a:rPr lang="cs-CZ" sz="6000" b="1" dirty="0">
                <a:latin typeface="+mn-lt"/>
                <a:ea typeface="+mn-ea"/>
                <a:cs typeface="+mn-cs"/>
              </a:rPr>
              <a:t>VE ŠKOLÁCH</a:t>
            </a:r>
          </a:p>
        </p:txBody>
      </p:sp>
    </p:spTree>
    <p:extLst>
      <p:ext uri="{BB962C8B-B14F-4D97-AF65-F5344CB8AC3E}">
        <p14:creationId xmlns:p14="http://schemas.microsoft.com/office/powerpoint/2010/main" val="19812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b="1" dirty="0"/>
              <a:t>Základní témata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altLang="cs-CZ" sz="3200" b="1" dirty="0">
                <a:solidFill>
                  <a:srgbClr val="C00000"/>
                </a:solidFill>
              </a:rPr>
              <a:t>1) Kultura školy podporující maximální rozvoj každého jedince</a:t>
            </a:r>
          </a:p>
          <a:p>
            <a:pPr marL="0" indent="0" algn="just">
              <a:buNone/>
            </a:pPr>
            <a:r>
              <a:rPr lang="cs-CZ" dirty="0"/>
              <a:t>	lektor: Mgr. Bc. Jana Stejskalová</a:t>
            </a:r>
            <a:endParaRPr lang="cs-CZ" altLang="cs-CZ" sz="3200" dirty="0"/>
          </a:p>
          <a:p>
            <a:pPr marL="0" indent="0" algn="just">
              <a:buNone/>
            </a:pPr>
            <a:endParaRPr lang="cs-CZ" altLang="cs-CZ" sz="3200" dirty="0"/>
          </a:p>
        </p:txBody>
      </p:sp>
      <p:pic>
        <p:nvPicPr>
          <p:cNvPr id="1030" name="Picture 6" descr="Mravenci, SilnÃ½, KÃ¡men, Moc, PÅÃ­rody">
            <a:extLst>
              <a:ext uri="{FF2B5EF4-FFF2-40B4-BE49-F238E27FC236}">
                <a16:creationId xmlns:a16="http://schemas.microsoft.com/office/drawing/2014/main" xmlns="" id="{0AD9DBDC-F23C-4438-9D00-EC918586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718" y="3214327"/>
            <a:ext cx="1984445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4CD36550-3131-4E9E-8B2B-E98A9DF84B04}"/>
              </a:ext>
            </a:extLst>
          </p:cNvPr>
          <p:cNvSpPr txBox="1">
            <a:spLocks/>
          </p:cNvSpPr>
          <p:nvPr/>
        </p:nvSpPr>
        <p:spPr>
          <a:xfrm>
            <a:off x="838200" y="4142509"/>
            <a:ext cx="10390909" cy="1667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2) Vedení a řízení změny</a:t>
            </a:r>
          </a:p>
          <a:p>
            <a:pPr marL="0" indent="0" algn="just">
              <a:buNone/>
            </a:pPr>
            <a:r>
              <a:rPr lang="cs-CZ" dirty="0"/>
              <a:t>	lektor: Mgr. Bc. Miluše Urbanová, Ph.D.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20798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b="1" dirty="0"/>
              <a:t>Základní témata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083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3) Metody analýzy potřeb školy</a:t>
            </a:r>
          </a:p>
          <a:p>
            <a:pPr marL="0" indent="0" algn="just">
              <a:buNone/>
            </a:pPr>
            <a:r>
              <a:rPr lang="cs-CZ" dirty="0"/>
              <a:t>	lektor: Mgr. Daniel Janata</a:t>
            </a:r>
            <a:endParaRPr lang="cs-CZ" altLang="cs-CZ" sz="3000" b="1" dirty="0">
              <a:solidFill>
                <a:srgbClr val="C00000"/>
              </a:solidFill>
            </a:endParaRPr>
          </a:p>
        </p:txBody>
      </p:sp>
      <p:pic>
        <p:nvPicPr>
          <p:cNvPr id="1030" name="Picture 6" descr="Mravenci, SilnÃ½, KÃ¡men, Moc, PÅÃ­rody">
            <a:extLst>
              <a:ext uri="{FF2B5EF4-FFF2-40B4-BE49-F238E27FC236}">
                <a16:creationId xmlns:a16="http://schemas.microsoft.com/office/drawing/2014/main" xmlns="" id="{0AD9DBDC-F23C-4438-9D00-EC918586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874" y="3000568"/>
            <a:ext cx="2705126" cy="180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3F280090-C002-41B4-9D2F-FE1ECA917341}"/>
              </a:ext>
            </a:extLst>
          </p:cNvPr>
          <p:cNvSpPr txBox="1">
            <a:spLocks/>
          </p:cNvSpPr>
          <p:nvPr/>
        </p:nvSpPr>
        <p:spPr>
          <a:xfrm>
            <a:off x="838200" y="3855051"/>
            <a:ext cx="10515600" cy="1908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4) Tvorba strategického plánu rozvoje školy</a:t>
            </a:r>
          </a:p>
          <a:p>
            <a:pPr marL="0" indent="0" algn="just">
              <a:buNone/>
            </a:pPr>
            <a:r>
              <a:rPr lang="cs-CZ" altLang="cs-CZ" dirty="0"/>
              <a:t>	</a:t>
            </a:r>
            <a:r>
              <a:rPr lang="cs-CZ" dirty="0"/>
              <a:t>lektor: Mgr. František Eliáš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815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b="1" dirty="0"/>
              <a:t>Základní témata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29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5) Implementace procesů SRP ve školách</a:t>
            </a:r>
          </a:p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	</a:t>
            </a:r>
            <a:r>
              <a:rPr lang="cs-CZ" dirty="0"/>
              <a:t>lektor: Mgr. Petr Lehký</a:t>
            </a:r>
          </a:p>
          <a:p>
            <a:pPr marL="0" indent="0" algn="just">
              <a:buNone/>
            </a:pPr>
            <a:endParaRPr lang="cs-CZ" altLang="cs-CZ" sz="3000" b="1" dirty="0">
              <a:solidFill>
                <a:srgbClr val="C00000"/>
              </a:solidFill>
            </a:endParaRPr>
          </a:p>
        </p:txBody>
      </p:sp>
      <p:pic>
        <p:nvPicPr>
          <p:cNvPr id="1030" name="Picture 6" descr="Mravenci, SilnÃ½, KÃ¡men, Moc, PÅÃ­rody">
            <a:extLst>
              <a:ext uri="{FF2B5EF4-FFF2-40B4-BE49-F238E27FC236}">
                <a16:creationId xmlns:a16="http://schemas.microsoft.com/office/drawing/2014/main" xmlns="" id="{0AD9DBDC-F23C-4438-9D00-EC918586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804" y="2726728"/>
            <a:ext cx="3426195" cy="228861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9A76AE7C-8EAF-4001-B5A4-94256E91B734}"/>
              </a:ext>
            </a:extLst>
          </p:cNvPr>
          <p:cNvSpPr txBox="1">
            <a:spLocks/>
          </p:cNvSpPr>
          <p:nvPr/>
        </p:nvSpPr>
        <p:spPr>
          <a:xfrm>
            <a:off x="838200" y="3709470"/>
            <a:ext cx="10515600" cy="152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6) Hodnocení práce pedagogů</a:t>
            </a:r>
          </a:p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	</a:t>
            </a:r>
            <a:r>
              <a:rPr lang="cs-CZ" dirty="0"/>
              <a:t>lektor: Mgr. Bc. Miluše Urbanová, Ph.D.</a:t>
            </a:r>
            <a:endParaRPr lang="cs-CZ" altLang="cs-CZ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b="1" dirty="0"/>
              <a:t>Základní témata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95029"/>
            <a:ext cx="10515600" cy="1734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7) Tvorba plánu profesního rozvoje pedagogů</a:t>
            </a:r>
          </a:p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	</a:t>
            </a:r>
            <a:r>
              <a:rPr lang="cs-CZ" dirty="0"/>
              <a:t>lektor: Mgr. Zdeněk Dlabola</a:t>
            </a:r>
            <a:endParaRPr lang="cs-CZ" altLang="cs-CZ" sz="3000" b="1" dirty="0">
              <a:solidFill>
                <a:srgbClr val="C00000"/>
              </a:solidFill>
            </a:endParaRPr>
          </a:p>
        </p:txBody>
      </p:sp>
      <p:pic>
        <p:nvPicPr>
          <p:cNvPr id="1030" name="Picture 6" descr="Mravenci, SilnÃ½, KÃ¡men, Moc, PÅÃ­rody">
            <a:extLst>
              <a:ext uri="{FF2B5EF4-FFF2-40B4-BE49-F238E27FC236}">
                <a16:creationId xmlns:a16="http://schemas.microsoft.com/office/drawing/2014/main" xmlns="" id="{0AD9DBDC-F23C-4438-9D00-EC918586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606" y="2447509"/>
            <a:ext cx="4112011" cy="27467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9574BADC-63AB-4C5B-92A6-43E2668C9DBE}"/>
              </a:ext>
            </a:extLst>
          </p:cNvPr>
          <p:cNvSpPr txBox="1">
            <a:spLocks/>
          </p:cNvSpPr>
          <p:nvPr/>
        </p:nvSpPr>
        <p:spPr>
          <a:xfrm>
            <a:off x="838200" y="3834363"/>
            <a:ext cx="6762428" cy="173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8) Evaluace pokroku školy</a:t>
            </a:r>
          </a:p>
          <a:p>
            <a:pPr marL="0" indent="0" algn="just">
              <a:buNone/>
            </a:pPr>
            <a:r>
              <a:rPr lang="cs-CZ" altLang="cs-CZ" sz="3000" b="1" dirty="0">
                <a:solidFill>
                  <a:srgbClr val="C00000"/>
                </a:solidFill>
              </a:rPr>
              <a:t>	</a:t>
            </a:r>
            <a:r>
              <a:rPr lang="cs-CZ" dirty="0"/>
              <a:t>lektor: Mgr. Bc. Jana Stejskalová</a:t>
            </a:r>
            <a:endParaRPr lang="cs-CZ" altLang="cs-CZ" sz="3000" b="1" dirty="0">
              <a:solidFill>
                <a:srgbClr val="C0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0797BC9-54E3-48C9-9177-69F8CE69E451}"/>
              </a:ext>
            </a:extLst>
          </p:cNvPr>
          <p:cNvSpPr txBox="1"/>
          <p:nvPr/>
        </p:nvSpPr>
        <p:spPr>
          <a:xfrm>
            <a:off x="7830606" y="5194235"/>
            <a:ext cx="4112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/>
              <a:t>BONUS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Závěrečný workshop</a:t>
            </a:r>
          </a:p>
          <a:p>
            <a:r>
              <a:rPr lang="cs-CZ" sz="2000" b="1" dirty="0"/>
              <a:t>lektor: Ing. Stanislav Michek, Ph.D.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889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tÃ¡zky, Kdo, Co, Jak, ProÄ, Kde, OdpovÄdi">
            <a:extLst>
              <a:ext uri="{FF2B5EF4-FFF2-40B4-BE49-F238E27FC236}">
                <a16:creationId xmlns:a16="http://schemas.microsoft.com/office/drawing/2014/main" xmlns="" id="{0823DB76-46BE-4197-867D-1B150133C8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51132" cy="222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408219" y="914400"/>
            <a:ext cx="794735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accent1">
                    <a:lumMod val="75000"/>
                  </a:schemeClr>
                </a:solidFill>
              </a:rPr>
              <a:t>PRO KOHO?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200" dirty="0"/>
              <a:t>semináře pro vedení škol</a:t>
            </a:r>
          </a:p>
          <a:p>
            <a:endParaRPr lang="cs-CZ" sz="3200" b="1" dirty="0"/>
          </a:p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KDE?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200" dirty="0"/>
              <a:t>Krajské pracoviště NIDV, Luční 460/6, Slezské Předměstí, 500 03 Hradec Králové</a:t>
            </a:r>
          </a:p>
          <a:p>
            <a:endParaRPr lang="cs-CZ" sz="3200" dirty="0"/>
          </a:p>
          <a:p>
            <a:r>
              <a:rPr lang="cs-CZ" sz="4000" b="1" dirty="0">
                <a:solidFill>
                  <a:schemeClr val="accent2">
                    <a:lumMod val="50000"/>
                  </a:schemeClr>
                </a:solidFill>
              </a:rPr>
              <a:t>KDY?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200" dirty="0"/>
              <a:t>1 x měsíčně 1 celodenní seminář</a:t>
            </a:r>
            <a:br>
              <a:rPr lang="cs-CZ" sz="3200" dirty="0"/>
            </a:br>
            <a:r>
              <a:rPr lang="cs-CZ" sz="3200" dirty="0"/>
              <a:t>(říjen - květen)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2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706" y="4176940"/>
            <a:ext cx="3923806" cy="656318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dirty="0"/>
              <a:t>rozvoj sebe sama</a:t>
            </a:r>
          </a:p>
        </p:txBody>
      </p:sp>
      <p:sp>
        <p:nvSpPr>
          <p:cNvPr id="4" name="Nadpis 3"/>
          <p:cNvSpPr txBox="1">
            <a:spLocks noGrp="1"/>
          </p:cNvSpPr>
          <p:nvPr>
            <p:ph type="title"/>
          </p:nvPr>
        </p:nvSpPr>
        <p:spPr>
          <a:xfrm>
            <a:off x="953614" y="594300"/>
            <a:ext cx="375755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>
                <a:solidFill>
                  <a:srgbClr val="FF0000"/>
                </a:solidFill>
              </a:rPr>
              <a:t>PROČ?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410203" y="1681142"/>
            <a:ext cx="3828183" cy="670172"/>
          </a:xfrm>
          <a:prstGeom prst="rect">
            <a:avLst/>
          </a:prstGeom>
          <a:ln w="57150">
            <a:solidFill>
              <a:schemeClr val="accent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cs-CZ" sz="4000" b="1" dirty="0"/>
              <a:t>vedení kolektivu</a:t>
            </a:r>
          </a:p>
        </p:txBody>
      </p:sp>
      <p:sp>
        <p:nvSpPr>
          <p:cNvPr id="6" name="Šipka doprava 5"/>
          <p:cNvSpPr/>
          <p:nvPr/>
        </p:nvSpPr>
        <p:spPr>
          <a:xfrm rot="19773944">
            <a:off x="5177641" y="2802003"/>
            <a:ext cx="2493819" cy="902525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8923501" y="4708834"/>
            <a:ext cx="2531055" cy="14219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9600" b="1" dirty="0">
                <a:solidFill>
                  <a:srgbClr val="FF0000"/>
                </a:solidFill>
              </a:rPr>
              <a:t>JAK?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41547983-D1EC-44BD-9A69-5979BC6D1AC1}"/>
              </a:ext>
            </a:extLst>
          </p:cNvPr>
          <p:cNvSpPr txBox="1"/>
          <p:nvPr/>
        </p:nvSpPr>
        <p:spPr>
          <a:xfrm>
            <a:off x="1075706" y="5195455"/>
            <a:ext cx="425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POCIT PROSPĚŠNOSTI JEDINCE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13F4410-7CC4-4067-9F50-5514056ABD4C}"/>
              </a:ext>
            </a:extLst>
          </p:cNvPr>
          <p:cNvSpPr txBox="1"/>
          <p:nvPr/>
        </p:nvSpPr>
        <p:spPr>
          <a:xfrm>
            <a:off x="7728237" y="2671899"/>
            <a:ext cx="4258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SPOLUPRÁCE, VZÁJEMNOST</a:t>
            </a:r>
          </a:p>
        </p:txBody>
      </p:sp>
    </p:spTree>
    <p:extLst>
      <p:ext uri="{BB962C8B-B14F-4D97-AF65-F5344CB8AC3E}">
        <p14:creationId xmlns:p14="http://schemas.microsoft.com/office/powerpoint/2010/main" val="572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023" y="330620"/>
            <a:ext cx="2993963" cy="859826"/>
          </a:xfrm>
        </p:spPr>
        <p:txBody>
          <a:bodyPr>
            <a:normAutofit/>
          </a:bodyPr>
          <a:lstStyle/>
          <a:p>
            <a:r>
              <a:rPr lang="cs-CZ" sz="5400" b="1" dirty="0"/>
              <a:t>Reflexe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266E471D-EC3A-4A63-879A-93B596DC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09" y="1478809"/>
            <a:ext cx="10515600" cy="2780576"/>
          </a:xfrm>
        </p:spPr>
        <p:txBody>
          <a:bodyPr>
            <a:normAutofit/>
          </a:bodyPr>
          <a:lstStyle/>
          <a:p>
            <a:r>
              <a:rPr lang="cs-CZ" dirty="0"/>
              <a:t>odborníky z praxe</a:t>
            </a:r>
          </a:p>
          <a:p>
            <a:r>
              <a:rPr lang="cs-CZ" dirty="0"/>
              <a:t>sdílení zkušeností </a:t>
            </a:r>
          </a:p>
          <a:p>
            <a:r>
              <a:rPr lang="cs-CZ" dirty="0"/>
              <a:t>konzultace aktuálních problémů, pohled na ně a způsoby řešení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posílení vnitřní motivace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BrÃ½le, Sklo, Kruh, Propustnost SvÄtla">
            <a:extLst>
              <a:ext uri="{FF2B5EF4-FFF2-40B4-BE49-F238E27FC236}">
                <a16:creationId xmlns:a16="http://schemas.microsoft.com/office/drawing/2014/main" xmlns="" id="{B7448C12-3EBA-41A9-9886-C56602ACD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88" t="20892" r="13534" b="16398"/>
          <a:stretch/>
        </p:blipFill>
        <p:spPr bwMode="auto">
          <a:xfrm>
            <a:off x="9234729" y="3309463"/>
            <a:ext cx="2805813" cy="18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xmlns="" id="{FD197E64-C2A9-4735-8A05-26027B3889D6}"/>
              </a:ext>
            </a:extLst>
          </p:cNvPr>
          <p:cNvSpPr txBox="1">
            <a:spLocks/>
          </p:cNvSpPr>
          <p:nvPr/>
        </p:nvSpPr>
        <p:spPr>
          <a:xfrm>
            <a:off x="713509" y="4547749"/>
            <a:ext cx="8776855" cy="1899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500" b="1" dirty="0"/>
              <a:t>JSEM SI VĚDOM, </a:t>
            </a:r>
            <a:r>
              <a:rPr lang="cs-CZ" sz="3500" b="1" dirty="0">
                <a:solidFill>
                  <a:srgbClr val="FF0000"/>
                </a:solidFill>
              </a:rPr>
              <a:t>KDO</a:t>
            </a:r>
            <a:r>
              <a:rPr lang="cs-CZ" sz="3500" b="1" dirty="0"/>
              <a:t> JSEM, </a:t>
            </a:r>
            <a:br>
              <a:rPr lang="cs-CZ" sz="3500" b="1" dirty="0"/>
            </a:br>
            <a:r>
              <a:rPr lang="cs-CZ" sz="3500" b="1" dirty="0"/>
              <a:t>				</a:t>
            </a:r>
            <a:r>
              <a:rPr lang="cs-CZ" sz="3500" b="1" dirty="0">
                <a:solidFill>
                  <a:srgbClr val="FF0000"/>
                </a:solidFill>
              </a:rPr>
              <a:t>KÝM</a:t>
            </a:r>
            <a:r>
              <a:rPr lang="cs-CZ" sz="3500" b="1" dirty="0"/>
              <a:t> JSEM, </a:t>
            </a:r>
            <a:br>
              <a:rPr lang="cs-CZ" sz="3500" b="1" dirty="0"/>
            </a:br>
            <a:r>
              <a:rPr lang="cs-CZ" sz="3500" b="1" dirty="0"/>
              <a:t>					</a:t>
            </a:r>
            <a:r>
              <a:rPr lang="cs-CZ" sz="3500" b="1" dirty="0">
                <a:solidFill>
                  <a:srgbClr val="FF0000"/>
                </a:solidFill>
              </a:rPr>
              <a:t>CO A PROČ </a:t>
            </a:r>
            <a:r>
              <a:rPr lang="cs-CZ" sz="3500" b="1" dirty="0"/>
              <a:t>DĚLÁM.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79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AE422ADA-5DA7-4882-9089-66FE0F2B0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4FC6B-958D-4AA4-9AE1-CA90031A1B77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4ed50015-f427-4bca-b79c-7b0ef9a9fc90"/>
    <ds:schemaRef ds:uri="http://schemas.openxmlformats.org/package/2006/metadata/core-properties"/>
    <ds:schemaRef ds:uri="http://purl.org/dc/dcmitype/"/>
    <ds:schemaRef ds:uri="7ffaba63-cadb-4ee0-afcd-3a4a42323a6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1007</TotalTime>
  <Words>162</Words>
  <Application>Microsoft Office PowerPoint</Application>
  <PresentationFormat>Vlastní</PresentationFormat>
  <Paragraphs>51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MotivSRP</vt:lpstr>
      <vt:lpstr>Prezentace aplikace PowerPoint</vt:lpstr>
      <vt:lpstr>STRATEGICKÉ ŘÍZENÍ A PLÁNOVÁNÍ VE ŠKOLÁCH</vt:lpstr>
      <vt:lpstr>Základní témata</vt:lpstr>
      <vt:lpstr>Základní témata</vt:lpstr>
      <vt:lpstr>Základní témata</vt:lpstr>
      <vt:lpstr>Základní témata</vt:lpstr>
      <vt:lpstr>Prezentace aplikace PowerPoint</vt:lpstr>
      <vt:lpstr>PROČ?</vt:lpstr>
      <vt:lpstr>Reflexe</vt:lpstr>
      <vt:lpstr>Prezentace aplikace PowerPoint</vt:lpstr>
    </vt:vector>
  </TitlesOfParts>
  <Company>NIDV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Reditelka</cp:lastModifiedBy>
  <cp:revision>71</cp:revision>
  <dcterms:created xsi:type="dcterms:W3CDTF">2016-08-03T13:16:34Z</dcterms:created>
  <dcterms:modified xsi:type="dcterms:W3CDTF">2018-11-01T05:10:19Z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