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5"/>
  </p:notesMasterIdLst>
  <p:sldIdLst>
    <p:sldId id="256" r:id="rId6"/>
    <p:sldId id="257" r:id="rId7"/>
    <p:sldId id="267" r:id="rId8"/>
    <p:sldId id="269" r:id="rId9"/>
    <p:sldId id="265" r:id="rId10"/>
    <p:sldId id="261" r:id="rId11"/>
    <p:sldId id="262" r:id="rId12"/>
    <p:sldId id="264" r:id="rId13"/>
    <p:sldId id="258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64" d="100"/>
          <a:sy n="64" d="100"/>
        </p:scale>
        <p:origin x="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3AEC1-0ABE-4291-8D3B-D61DFC683F17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27FEC-5CA8-4C9B-8837-47051162D4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0815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39E4-D490-47F3-BAE8-B1B97FBB2865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648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162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56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6303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22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291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121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343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8671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5903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9631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05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922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1692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3913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159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14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00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92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01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827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303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359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8DB4A-AE12-4136-A271-76A0C6B62A86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199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08DF0-73CB-434D-8405-20C03FEDF87A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542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611937" y="5420272"/>
            <a:ext cx="8613913" cy="479632"/>
          </a:xfrm>
        </p:spPr>
        <p:txBody>
          <a:bodyPr/>
          <a:lstStyle/>
          <a:p>
            <a:r>
              <a:rPr lang="cs-CZ" sz="2000" dirty="0"/>
              <a:t>CZ.02.3.68/0.0/0.0/15_001/0000283</a:t>
            </a:r>
            <a:r>
              <a:rPr lang="cs-CZ" dirty="0"/>
              <a:t> </a:t>
            </a:r>
          </a:p>
        </p:txBody>
      </p:sp>
      <p:sp>
        <p:nvSpPr>
          <p:cNvPr id="4" name="Obdélník 3"/>
          <p:cNvSpPr/>
          <p:nvPr/>
        </p:nvSpPr>
        <p:spPr>
          <a:xfrm>
            <a:off x="1962159" y="1513111"/>
            <a:ext cx="7642370" cy="70788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Vítejte na třetí místní konferenci</a:t>
            </a:r>
            <a:endParaRPr lang="cs-CZ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970959" y="2516957"/>
            <a:ext cx="96247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cs-CZ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Strategické řízení a plánování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cs-CZ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 školách a v územích</a:t>
            </a:r>
          </a:p>
        </p:txBody>
      </p:sp>
      <p:sp>
        <p:nvSpPr>
          <p:cNvPr id="6" name="Obdélník 5"/>
          <p:cNvSpPr/>
          <p:nvPr/>
        </p:nvSpPr>
        <p:spPr>
          <a:xfrm>
            <a:off x="2695481" y="4190906"/>
            <a:ext cx="6175730" cy="707886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cs-CZ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13. 11. 2018 Ústí nad Labem</a:t>
            </a:r>
          </a:p>
        </p:txBody>
      </p:sp>
    </p:spTree>
    <p:extLst>
      <p:ext uri="{BB962C8B-B14F-4D97-AF65-F5344CB8AC3E}">
        <p14:creationId xmlns:p14="http://schemas.microsoft.com/office/powerpoint/2010/main" val="2500591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altLang="cs-CZ" sz="4000" b="1" dirty="0">
                <a:solidFill>
                  <a:prstClr val="black"/>
                </a:solidFill>
                <a:latin typeface="Calibri" panose="020F0502020204030204"/>
              </a:rPr>
              <a:t>Centrum podpory SRP - Ústí nad Labem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Aktivity:</a:t>
            </a:r>
          </a:p>
          <a:p>
            <a:pPr marL="0" indent="0">
              <a:buNone/>
            </a:pPr>
            <a:r>
              <a:rPr lang="cs-CZ" sz="2400" dirty="0"/>
              <a:t>KA01 – osobní konzultace (119)– šablony I a II (MŠ, ZŠ, SŠ, SVČ, ZUŠ)</a:t>
            </a:r>
          </a:p>
          <a:p>
            <a:pPr marL="0" indent="0">
              <a:buNone/>
            </a:pPr>
            <a:r>
              <a:rPr lang="cs-CZ" sz="2400" dirty="0"/>
              <a:t>             telefonické a e-mailové konzultace (MŠ, ZŠ, SŠ, SVČ, ZUŠ)</a:t>
            </a:r>
          </a:p>
          <a:p>
            <a:pPr marL="0" indent="0">
              <a:buNone/>
            </a:pPr>
            <a:r>
              <a:rPr lang="cs-CZ" sz="2400" dirty="0"/>
              <a:t>             hromadné konzultace/semináře (11) – šablony II (MŠ, ZŠ, SVČ, ZUŠ)</a:t>
            </a:r>
          </a:p>
          <a:p>
            <a:pPr marL="0" indent="0">
              <a:buNone/>
            </a:pPr>
            <a:r>
              <a:rPr lang="cs-CZ" sz="2400" dirty="0"/>
              <a:t>             setkání pro příjemce </a:t>
            </a:r>
            <a:r>
              <a:rPr lang="cs-CZ" sz="2400" dirty="0" err="1"/>
              <a:t>Ipo</a:t>
            </a:r>
            <a:r>
              <a:rPr lang="cs-CZ" sz="2400" dirty="0"/>
              <a:t> MAP a konzultace</a:t>
            </a:r>
          </a:p>
          <a:p>
            <a:pPr marL="0" indent="0">
              <a:buNone/>
            </a:pPr>
            <a:r>
              <a:rPr lang="cs-CZ" sz="2400" dirty="0"/>
              <a:t>KA02 – Individuální pomoc – školy v intenzivní podpoře – celkem 5 škol</a:t>
            </a:r>
          </a:p>
          <a:p>
            <a:pPr marL="0" indent="0">
              <a:buNone/>
            </a:pPr>
            <a:r>
              <a:rPr lang="cs-CZ" sz="2400" dirty="0"/>
              <a:t>KA03 – Vzdělávací program pro širší vedení školy – Strategické řízení a</a:t>
            </a:r>
          </a:p>
          <a:p>
            <a:pPr marL="0" indent="0">
              <a:buNone/>
            </a:pPr>
            <a:r>
              <a:rPr lang="cs-CZ" sz="2400" dirty="0"/>
              <a:t>             plánování ve školách – 2017/2018 – 1 běh, 2018/2019 -2 běhy</a:t>
            </a:r>
          </a:p>
        </p:txBody>
      </p:sp>
    </p:spTree>
    <p:extLst>
      <p:ext uri="{BB962C8B-B14F-4D97-AF65-F5344CB8AC3E}">
        <p14:creationId xmlns:p14="http://schemas.microsoft.com/office/powerpoint/2010/main" val="682696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544286"/>
          </a:xfrm>
        </p:spPr>
        <p:txBody>
          <a:bodyPr anchor="ctr">
            <a:noAutofit/>
          </a:bodyPr>
          <a:lstStyle/>
          <a:p>
            <a:r>
              <a:rPr lang="cs-CZ" sz="4000" b="1" dirty="0">
                <a:latin typeface="+mn-lt"/>
              </a:rPr>
              <a:t>Co máme už za sebou v projektu SRP?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42240" y="1087119"/>
            <a:ext cx="11592560" cy="51400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endParaRPr lang="cs-CZ">
              <a:solidFill>
                <a:srgbClr val="FF0000"/>
              </a:solidFill>
              <a:cs typeface="Calibri"/>
            </a:endParaRPr>
          </a:p>
          <a:p>
            <a:pPr marL="457200" lvl="1" indent="0">
              <a:buNone/>
            </a:pPr>
            <a:endParaRPr lang="cs-CZ">
              <a:solidFill>
                <a:srgbClr val="FF0000"/>
              </a:solidFill>
              <a:cs typeface="Calibri"/>
            </a:endParaRPr>
          </a:p>
          <a:p>
            <a:pPr lvl="1"/>
            <a:endParaRPr lang="cs-CZ">
              <a:solidFill>
                <a:srgbClr val="FF0000"/>
              </a:solidFill>
              <a:cs typeface="Calibri"/>
            </a:endParaRPr>
          </a:p>
          <a:p>
            <a:pPr marL="457200" lvl="1" indent="0">
              <a:buNone/>
            </a:pPr>
            <a:endParaRPr lang="cs-CZ">
              <a:cs typeface="Calibri"/>
            </a:endParaRPr>
          </a:p>
        </p:txBody>
      </p:sp>
      <p:pic>
        <p:nvPicPr>
          <p:cNvPr id="5" name="Obrázek 6">
            <a:extLst>
              <a:ext uri="{FF2B5EF4-FFF2-40B4-BE49-F238E27FC236}">
                <a16:creationId xmlns:a16="http://schemas.microsoft.com/office/drawing/2014/main" id="{8A5F75A6-2C57-4FDF-BE68-E0827CE2F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04" y="1105699"/>
            <a:ext cx="10810145" cy="512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85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9350" y="335145"/>
            <a:ext cx="10364449" cy="3217524"/>
          </a:xfrm>
        </p:spPr>
        <p:txBody>
          <a:bodyPr>
            <a:normAutofit/>
          </a:bodyPr>
          <a:lstStyle/>
          <a:p>
            <a:pPr algn="ctr"/>
            <a:br>
              <a:rPr lang="cs-CZ" sz="4000" b="1" dirty="0">
                <a:solidFill>
                  <a:srgbClr val="00B0F0"/>
                </a:solidFill>
              </a:rPr>
            </a:br>
            <a:br>
              <a:rPr lang="cs-CZ" sz="4000" b="1" dirty="0">
                <a:solidFill>
                  <a:srgbClr val="00B0F0"/>
                </a:solidFill>
              </a:rPr>
            </a:br>
            <a:endParaRPr lang="cs-CZ" sz="4000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 flipV="1">
            <a:off x="1962150" y="6064250"/>
            <a:ext cx="10229850" cy="17145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  <a:defRPr/>
            </a:pPr>
            <a:endParaRPr lang="cs-CZ" dirty="0"/>
          </a:p>
          <a:p>
            <a:pPr marL="0" indent="0" algn="just">
              <a:buNone/>
              <a:defRPr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139253" y="335145"/>
            <a:ext cx="1097779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 02 – Individuální pomoc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Školy v intenzivní podpoře:</a:t>
            </a:r>
            <a:br>
              <a:rPr kumimoji="0" lang="cs-CZ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1.vlna IP</a:t>
            </a:r>
            <a:br>
              <a:rPr kumimoji="0" lang="cs-CZ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ZŠ Chlumec, Muchova 228, KRŠ - Irena Koťátková</a:t>
            </a:r>
            <a:b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ZŠ a MŠ Krupka, Teplická 400, KRŠ – Irena Koťátková/Klára Šafránková</a:t>
            </a:r>
            <a:b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2.vlna IP</a:t>
            </a:r>
            <a:br>
              <a:rPr kumimoji="0" lang="cs-CZ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ZŠ Most, Svážná 2342, KRŠ – Ramona Grohová</a:t>
            </a:r>
            <a:b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MŠ Velké Žernoseky 159, KRŠ – Ivana Koudelová  </a:t>
            </a:r>
            <a:b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ZŠ a MŠ Teplice, Koperníkova 2592, KRŠ – Klára Šafránková </a:t>
            </a:r>
            <a:b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cs-CZ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224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9640" y="518159"/>
            <a:ext cx="10475976" cy="789902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b="1" dirty="0">
                <a:latin typeface="+mn-lt"/>
              </a:rPr>
              <a:t>Individuální pomoc/intenzivní podpora</a:t>
            </a:r>
            <a:br>
              <a:rPr lang="cs-CZ" b="1" dirty="0">
                <a:latin typeface="+mn-lt"/>
              </a:rPr>
            </a:br>
            <a:r>
              <a:rPr lang="cs-CZ" b="1" dirty="0">
                <a:latin typeface="+mn-lt"/>
              </a:rPr>
              <a:t>Zapojení škol – etapy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9640" y="1308061"/>
            <a:ext cx="10515600" cy="4727814"/>
          </a:xfrm>
        </p:spPr>
        <p:txBody>
          <a:bodyPr>
            <a:noAutofit/>
          </a:bodyPr>
          <a:lstStyle/>
          <a:p>
            <a:pPr marL="257175" indent="-257175"/>
            <a:endParaRPr lang="cs-CZ" b="1" dirty="0"/>
          </a:p>
          <a:p>
            <a:pPr marL="257175" indent="-257175"/>
            <a:r>
              <a:rPr lang="cs-CZ" b="1" dirty="0"/>
              <a:t>Školy vstupují  do intenzivní podpory ve třech etapách:</a:t>
            </a:r>
          </a:p>
          <a:p>
            <a:pPr marL="600075" lvl="1" indent="-257175"/>
            <a:r>
              <a:rPr lang="cs-CZ" dirty="0"/>
              <a:t>1. etapa: od 1. 9. 2017 (17 škol)</a:t>
            </a:r>
          </a:p>
          <a:p>
            <a:pPr marL="600075" lvl="1" indent="-257175"/>
            <a:r>
              <a:rPr lang="cs-CZ" dirty="0"/>
              <a:t>2. etapa: od 1. 9. 2018 (46 škol)</a:t>
            </a:r>
          </a:p>
          <a:p>
            <a:pPr marL="600075" lvl="1" indent="-257175"/>
            <a:r>
              <a:rPr lang="cs-CZ" dirty="0"/>
              <a:t>3. etapa: od 1. 9. 2019 (10 škol)</a:t>
            </a:r>
            <a:endParaRPr lang="cs-CZ" sz="900" dirty="0"/>
          </a:p>
          <a:p>
            <a:pPr marL="257175" indent="-257175"/>
            <a:endParaRPr lang="cs-CZ" sz="900" b="1" dirty="0"/>
          </a:p>
          <a:p>
            <a:pPr marL="257175" indent="-257175"/>
            <a:r>
              <a:rPr lang="cs-CZ" b="1" dirty="0"/>
              <a:t>Podpora každé zapojené školy je 20 měsíců (2 školní roky):</a:t>
            </a:r>
          </a:p>
          <a:p>
            <a:pPr marL="600075" lvl="1" indent="-257175"/>
            <a:r>
              <a:rPr lang="cs-CZ" dirty="0"/>
              <a:t>1. pololetí – identifikace rozvojových potřeb školy</a:t>
            </a:r>
          </a:p>
          <a:p>
            <a:pPr marL="942975" lvl="2" indent="-257175"/>
            <a:r>
              <a:rPr lang="cs-CZ" dirty="0"/>
              <a:t>Výstup: Analytická zpráva Rozvojové potřeby školy</a:t>
            </a:r>
          </a:p>
          <a:p>
            <a:pPr marL="600075" lvl="1" indent="-257175"/>
            <a:r>
              <a:rPr lang="cs-CZ" dirty="0"/>
              <a:t>2. pololetí – definování strategických cílů a vizí</a:t>
            </a:r>
          </a:p>
          <a:p>
            <a:pPr marL="942975" lvl="2" indent="-257175"/>
            <a:r>
              <a:rPr lang="cs-CZ" dirty="0"/>
              <a:t>Výstup: Strategický plán rozvoje školy, ŠAP</a:t>
            </a:r>
          </a:p>
          <a:p>
            <a:pPr marL="600075" lvl="1" indent="-257175"/>
            <a:r>
              <a:rPr lang="cs-CZ" dirty="0"/>
              <a:t>3. a 4. pololetí: implementace ŠAP, evaluace</a:t>
            </a:r>
          </a:p>
          <a:p>
            <a:pPr marL="942975" lvl="2" indent="-257175"/>
            <a:r>
              <a:rPr lang="cs-CZ" dirty="0"/>
              <a:t>Výstup: Evaluační zpráva o pokroku školy, reflektivní zpráva za organizaci</a:t>
            </a:r>
          </a:p>
        </p:txBody>
      </p:sp>
    </p:spTree>
    <p:extLst>
      <p:ext uri="{BB962C8B-B14F-4D97-AF65-F5344CB8AC3E}">
        <p14:creationId xmlns:p14="http://schemas.microsoft.com/office/powerpoint/2010/main" val="516019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Aktuální situace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vlna - 17 škol z celé ČR zapojených v intenzivní podpoře </a:t>
            </a:r>
          </a:p>
          <a:p>
            <a:pPr marL="0" indent="0">
              <a:buNone/>
            </a:pPr>
            <a:r>
              <a:rPr lang="cs-CZ" dirty="0"/>
              <a:t>   </a:t>
            </a:r>
          </a:p>
          <a:p>
            <a:r>
              <a:rPr lang="cs-CZ" dirty="0"/>
              <a:t>17 ŠKR – školní koordinátor rozvoje – většinou ředitelé daných škol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14 KRŠ – konzultant rozvoje školy</a:t>
            </a:r>
          </a:p>
          <a:p>
            <a:endParaRPr lang="cs-CZ" dirty="0"/>
          </a:p>
          <a:p>
            <a:r>
              <a:rPr lang="cs-CZ" dirty="0"/>
              <a:t>Příprava a tvorba </a:t>
            </a:r>
            <a:r>
              <a:rPr lang="cs-CZ" dirty="0" err="1"/>
              <a:t>benchlearningové</a:t>
            </a:r>
            <a:r>
              <a:rPr lang="cs-CZ" dirty="0"/>
              <a:t> sítě škol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9017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Aktuální situace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2. vlna - 46 škol z celé ČR zapojených v intenzivní podpoře </a:t>
            </a:r>
          </a:p>
          <a:p>
            <a:pPr marL="0" indent="0">
              <a:buNone/>
            </a:pPr>
            <a:r>
              <a:rPr lang="cs-CZ" dirty="0"/>
              <a:t>   </a:t>
            </a:r>
          </a:p>
          <a:p>
            <a:r>
              <a:rPr lang="cs-CZ" dirty="0"/>
              <a:t>46 ŠKR – školní koordinátor rozvoje – většinou ředitelé daných škol</a:t>
            </a:r>
          </a:p>
          <a:p>
            <a:endParaRPr lang="cs-CZ" dirty="0"/>
          </a:p>
          <a:p>
            <a:r>
              <a:rPr lang="cs-CZ" dirty="0"/>
              <a:t>41 KRŠ – konzultant rozvoje školy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Příprava a tvorba </a:t>
            </a:r>
            <a:r>
              <a:rPr lang="cs-CZ" dirty="0" err="1"/>
              <a:t>benchlearningové</a:t>
            </a:r>
            <a:r>
              <a:rPr lang="cs-CZ" dirty="0"/>
              <a:t> sítě škol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560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>
                <a:latin typeface="+mn-lt"/>
              </a:rPr>
              <a:t>Benchlearning</a:t>
            </a:r>
            <a:endParaRPr lang="cs-CZ" sz="4000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37094"/>
            <a:ext cx="10515600" cy="4839869"/>
          </a:xfrm>
        </p:spPr>
        <p:txBody>
          <a:bodyPr>
            <a:normAutofit/>
          </a:bodyPr>
          <a:lstStyle/>
          <a:p>
            <a:r>
              <a:rPr lang="cs-CZ" b="1" dirty="0" err="1"/>
              <a:t>Benchlearning</a:t>
            </a:r>
            <a:r>
              <a:rPr lang="cs-CZ" dirty="0"/>
              <a:t> – sdílení znalostí a dobré praxe</a:t>
            </a:r>
          </a:p>
          <a:p>
            <a:r>
              <a:rPr lang="cs-CZ" b="1" dirty="0" err="1"/>
              <a:t>Benchmarking</a:t>
            </a:r>
            <a:r>
              <a:rPr lang="cs-CZ" dirty="0"/>
              <a:t> – v komerční sféře, nepřetržitý a systematický proces porovnávání a měření produktů, procesů a metod vlastní organizace s těmi, kdo byli uznáni jako vhodní pro toto měření, za účelem definovat cíle zlepšování vlastních aktivit.</a:t>
            </a:r>
          </a:p>
          <a:p>
            <a:r>
              <a:rPr lang="cs-CZ" dirty="0"/>
              <a:t>SRP se snaží o implementaci této metody do školského prostředí a  nastavení systému </a:t>
            </a:r>
            <a:r>
              <a:rPr lang="cs-CZ" dirty="0" err="1"/>
              <a:t>benchlearningové</a:t>
            </a:r>
            <a:r>
              <a:rPr lang="cs-CZ" dirty="0"/>
              <a:t> sítě škol.</a:t>
            </a:r>
          </a:p>
          <a:p>
            <a:r>
              <a:rPr lang="cs-CZ" dirty="0"/>
              <a:t>Dokumenty: </a:t>
            </a:r>
            <a:r>
              <a:rPr lang="cs-CZ" b="1" dirty="0"/>
              <a:t>Popis metody </a:t>
            </a:r>
            <a:r>
              <a:rPr lang="cs-CZ" b="1" dirty="0" err="1"/>
              <a:t>benchlerningu</a:t>
            </a:r>
            <a:endParaRPr lang="cs-CZ" b="1" dirty="0"/>
          </a:p>
          <a:p>
            <a:pPr marL="0" indent="0">
              <a:buNone/>
            </a:pPr>
            <a:r>
              <a:rPr lang="cs-CZ" sz="2800" b="1" dirty="0"/>
              <a:t> 		   Návrh  implementace </a:t>
            </a:r>
            <a:r>
              <a:rPr lang="cs-CZ" sz="2800" b="1" dirty="0" err="1"/>
              <a:t>benchlearningu</a:t>
            </a:r>
            <a:r>
              <a:rPr lang="cs-CZ" sz="2800" b="1" dirty="0"/>
              <a:t> do škol</a:t>
            </a:r>
          </a:p>
          <a:p>
            <a:pPr marL="0" indent="0">
              <a:buNone/>
            </a:pPr>
            <a:r>
              <a:rPr lang="cs-CZ" b="1" dirty="0"/>
              <a:t>                         </a:t>
            </a:r>
            <a:r>
              <a:rPr lang="cs-CZ" sz="2800" b="1" dirty="0"/>
              <a:t> Metoda </a:t>
            </a:r>
            <a:r>
              <a:rPr lang="cs-CZ" sz="2800" b="1" dirty="0" err="1"/>
              <a:t>benchlearningu</a:t>
            </a:r>
            <a:r>
              <a:rPr lang="cs-CZ" sz="2800" b="1" dirty="0"/>
              <a:t> v systému intenzivní podpory</a:t>
            </a:r>
          </a:p>
          <a:p>
            <a:pPr marL="2286000" lvl="5" indent="0">
              <a:buNone/>
            </a:pP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184743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47088" y="1122363"/>
            <a:ext cx="8820912" cy="2736406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Děkuji za pozornost</a:t>
            </a:r>
          </a:p>
        </p:txBody>
      </p:sp>
      <p:sp>
        <p:nvSpPr>
          <p:cNvPr id="3" name="Obdélník 2"/>
          <p:cNvSpPr/>
          <p:nvPr/>
        </p:nvSpPr>
        <p:spPr>
          <a:xfrm>
            <a:off x="7947681" y="5487085"/>
            <a:ext cx="40671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CZ.02.3.68/0.0/0.0/15_001/0000283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54344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SRP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SRP" id="{3E76C045-5377-4612-AB49-2A4E2E269AFB}" vid="{97CB8A28-D7E5-4162-AD01-576F813CB6F1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0B63935230ED4DB8231F1EAEE63E9B" ma:contentTypeVersion="10" ma:contentTypeDescription="Vytvoří nový dokument" ma:contentTypeScope="" ma:versionID="77d0729ef453f8ebc4c2f75ab0de72fb">
  <xsd:schema xmlns:xsd="http://www.w3.org/2001/XMLSchema" xmlns:xs="http://www.w3.org/2001/XMLSchema" xmlns:p="http://schemas.microsoft.com/office/2006/metadata/properties" xmlns:ns2="4ed50015-f427-4bca-b79c-7b0ef9a9fc90" xmlns:ns3="7ffaba63-cadb-4ee0-afcd-3a4a42323a6d" targetNamespace="http://schemas.microsoft.com/office/2006/metadata/properties" ma:root="true" ma:fieldsID="d0ac4cad5745c66a085e053ea80f398d" ns2:_="" ns3:_="">
    <xsd:import namespace="4ed50015-f427-4bca-b79c-7b0ef9a9fc90"/>
    <xsd:import namespace="7ffaba63-cadb-4ee0-afcd-3a4a42323a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x0031_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50015-f427-4bca-b79c-7b0ef9a9fc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Naposledy sdílel(a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Čas posledního sdílení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aba63-cadb-4ee0-afcd-3a4a42323a6d" elementFormDefault="qualified">
    <xsd:import namespace="http://schemas.microsoft.com/office/2006/documentManagement/types"/>
    <xsd:import namespace="http://schemas.microsoft.com/office/infopath/2007/PartnerControls"/>
    <xsd:element name="_x0031_" ma:index="10" nillable="true" ma:displayName="1" ma:internalName="_x0031_">
      <xsd:simpleType>
        <xsd:restriction base="dms:Text"/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31_ xmlns="7ffaba63-cadb-4ee0-afcd-3a4a42323a6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4608A3-19F8-4115-AA12-FCC586D60E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d50015-f427-4bca-b79c-7b0ef9a9fc90"/>
    <ds:schemaRef ds:uri="7ffaba63-cadb-4ee0-afcd-3a4a42323a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B1C0CE-9C91-42E8-B118-87FDB3D67FB9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7ffaba63-cadb-4ee0-afcd-3a4a42323a6d"/>
    <ds:schemaRef ds:uri="http://schemas.microsoft.com/office/infopath/2007/PartnerControls"/>
    <ds:schemaRef ds:uri="http://schemas.openxmlformats.org/package/2006/metadata/core-properties"/>
    <ds:schemaRef ds:uri="4ed50015-f427-4bca-b79c-7b0ef9a9fc90"/>
    <ds:schemaRef ds:uri="http://www.w3.org/XML/1998/namespac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38D3859-E933-4DC1-84FF-F648CF634D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437</Words>
  <Application>Microsoft Office PowerPoint</Application>
  <PresentationFormat>Širokoúhlá obrazovka</PresentationFormat>
  <Paragraphs>64</Paragraphs>
  <Slides>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MotivSRP</vt:lpstr>
      <vt:lpstr>Prezentace aplikace PowerPoint</vt:lpstr>
      <vt:lpstr>Centrum podpory SRP - Ústí nad Labem</vt:lpstr>
      <vt:lpstr>Co máme už za sebou v projektu SRP?</vt:lpstr>
      <vt:lpstr>  </vt:lpstr>
      <vt:lpstr>Individuální pomoc/intenzivní podpora Zapojení škol – etapy</vt:lpstr>
      <vt:lpstr>Aktuální situace</vt:lpstr>
      <vt:lpstr>Aktuální situace</vt:lpstr>
      <vt:lpstr>Benchlearning</vt:lpstr>
      <vt:lpstr>Děkuji za pozornost</vt:lpstr>
    </vt:vector>
  </TitlesOfParts>
  <Company>NIDV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Lehmann Jakub</dc:creator>
  <cp:lastModifiedBy>Soukal Petr</cp:lastModifiedBy>
  <cp:revision>28</cp:revision>
  <dcterms:created xsi:type="dcterms:W3CDTF">2017-07-27T07:17:50Z</dcterms:created>
  <dcterms:modified xsi:type="dcterms:W3CDTF">2018-11-06T13:34:35Z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0x010100A40B63935230ED4DB8231F1EAEE63E9B</vt:lpwstr>
  </property>
</Properties>
</file>