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870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447" y="0"/>
            <a:ext cx="2944283" cy="498870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r">
              <a:defRPr sz="1100"/>
            </a:lvl1pPr>
          </a:lstStyle>
          <a:p>
            <a:fld id="{C87FD601-D220-4178-83A4-AC7F1E3296F8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533"/>
            <a:ext cx="2944283" cy="498868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447" y="9432533"/>
            <a:ext cx="2944283" cy="498868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r">
              <a:defRPr sz="1100"/>
            </a:lvl1pPr>
          </a:lstStyle>
          <a:p>
            <a:fld id="{83025F82-1B11-44DF-9F2B-6DFBC710E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009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82164" y="2393060"/>
            <a:ext cx="802767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78276" y="2224481"/>
            <a:ext cx="6235446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5795" y="1793519"/>
            <a:ext cx="11900408" cy="3221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om.kocych@gmail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kap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82164" y="2393060"/>
            <a:ext cx="9043036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latin typeface="Calibri" panose="020F0502020204030204" pitchFamily="34" charset="0"/>
                <a:cs typeface="Calibri" panose="020F0502020204030204" pitchFamily="34" charset="0"/>
              </a:rPr>
              <a:t>Informace o projektu IKAP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02329" y="4647438"/>
            <a:ext cx="59702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+mj-lt"/>
                <a:cs typeface="Arial"/>
              </a:rPr>
              <a:t>Mgr. Tomáš Kocych, vedoucí projektu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8276" y="2224481"/>
            <a:ext cx="7003924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+mj-lt"/>
              </a:rPr>
              <a:t>Děkuji za pozornost.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7270" y="4363973"/>
            <a:ext cx="9657461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+mj-lt"/>
                <a:cs typeface="Arial"/>
              </a:rPr>
              <a:t>Mgr. Tomáš Kocych - vedoucí projektu IKAP</a:t>
            </a:r>
          </a:p>
          <a:p>
            <a:pPr algn="ctr">
              <a:lnSpc>
                <a:spcPct val="100000"/>
              </a:lnSpc>
            </a:pPr>
            <a:r>
              <a:rPr sz="2800" dirty="0">
                <a:latin typeface="+mj-lt"/>
                <a:cs typeface="Arial"/>
              </a:rPr>
              <a:t>Kontakt: 724 062 400, </a:t>
            </a:r>
            <a:r>
              <a:rPr sz="2800" dirty="0">
                <a:latin typeface="+mj-lt"/>
                <a:cs typeface="Arial"/>
                <a:hlinkClick r:id="rId3"/>
              </a:rPr>
              <a:t>tom.kocych@gmail.com, </a:t>
            </a:r>
            <a:r>
              <a:rPr sz="2800" dirty="0">
                <a:latin typeface="+mj-lt"/>
                <a:cs typeface="Arial"/>
                <a:hlinkClick r:id="rId4"/>
              </a:rPr>
              <a:t>www.ikap.cz</a:t>
            </a:r>
            <a:endParaRPr sz="2800" dirty="0"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8" y="672244"/>
            <a:ext cx="11275061" cy="1088118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4000" dirty="0">
                <a:latin typeface="+mj-lt"/>
                <a:cs typeface="Arial" panose="020B0604020202020204" pitchFamily="34" charset="0"/>
              </a:rPr>
              <a:t>O PROJEKTU</a:t>
            </a:r>
          </a:p>
          <a:p>
            <a:pPr marL="79375">
              <a:lnSpc>
                <a:spcPct val="100000"/>
              </a:lnSpc>
              <a:spcBef>
                <a:spcPts val="180"/>
              </a:spcBef>
            </a:pPr>
            <a:r>
              <a:rPr sz="2400" dirty="0">
                <a:latin typeface="+mj-lt"/>
              </a:rPr>
              <a:t>Cílem projektu je naplnění vybraných priorit nejvyšší důležitosti z KAP č. 1.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795" y="1981200"/>
            <a:ext cx="12046205" cy="3116879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65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+mj-lt"/>
                <a:cs typeface="Arial"/>
              </a:rPr>
              <a:t>zvýšení kvality vzdělávání a zlepšování pedagogických dovedností učitelů v kraji</a:t>
            </a: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+mj-lt"/>
                <a:cs typeface="Arial"/>
              </a:rPr>
              <a:t>podpora rozvoje digitální, matematické a čtenářské gramotnosti žáků a studentů</a:t>
            </a: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+mj-lt"/>
                <a:cs typeface="Arial"/>
              </a:rPr>
              <a:t>zvýšení zájmu o polytechnické vzdělávání</a:t>
            </a:r>
          </a:p>
          <a:p>
            <a:pPr marL="241300" indent="-228600">
              <a:lnSpc>
                <a:spcPct val="100000"/>
              </a:lnSpc>
              <a:spcBef>
                <a:spcPts val="384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+mj-lt"/>
                <a:cs typeface="Arial"/>
              </a:rPr>
              <a:t>podpora spolupráce škol a zaměstnavatelů v polytechnickém vzdělávání</a:t>
            </a:r>
          </a:p>
          <a:p>
            <a:pPr marL="241300" indent="-228600">
              <a:lnSpc>
                <a:spcPct val="100000"/>
              </a:lnSpc>
              <a:spcBef>
                <a:spcPts val="370"/>
              </a:spcBef>
              <a:buChar char="•"/>
              <a:tabLst>
                <a:tab pos="241300" algn="l"/>
              </a:tabLst>
            </a:pPr>
            <a:r>
              <a:rPr sz="2600" dirty="0">
                <a:latin typeface="+mj-lt"/>
                <a:cs typeface="Arial"/>
              </a:rPr>
              <a:t>vznik platforem (</a:t>
            </a:r>
            <a:r>
              <a:rPr sz="2600" dirty="0" smtClean="0">
                <a:latin typeface="+mj-lt"/>
                <a:cs typeface="Arial"/>
              </a:rPr>
              <a:t>C</a:t>
            </a:r>
            <a:r>
              <a:rPr lang="cs-CZ" sz="2600" dirty="0" smtClean="0">
                <a:latin typeface="+mj-lt"/>
                <a:cs typeface="Arial"/>
              </a:rPr>
              <a:t> </a:t>
            </a:r>
            <a:r>
              <a:rPr sz="2600" dirty="0" smtClean="0">
                <a:latin typeface="+mj-lt"/>
                <a:cs typeface="Arial"/>
              </a:rPr>
              <a:t>K</a:t>
            </a:r>
            <a:r>
              <a:rPr lang="cs-CZ" sz="2600" dirty="0" smtClean="0">
                <a:latin typeface="+mj-lt"/>
                <a:cs typeface="Arial"/>
              </a:rPr>
              <a:t> </a:t>
            </a:r>
            <a:r>
              <a:rPr sz="2600" dirty="0" smtClean="0">
                <a:latin typeface="+mj-lt"/>
                <a:cs typeface="Arial"/>
              </a:rPr>
              <a:t>P</a:t>
            </a:r>
            <a:r>
              <a:rPr sz="2600" dirty="0">
                <a:latin typeface="+mj-lt"/>
                <a:cs typeface="Arial"/>
              </a:rPr>
              <a:t>, </a:t>
            </a:r>
            <a:r>
              <a:rPr sz="2600" dirty="0" smtClean="0">
                <a:latin typeface="+mj-lt"/>
                <a:cs typeface="Arial"/>
              </a:rPr>
              <a:t>K</a:t>
            </a:r>
            <a:r>
              <a:rPr lang="cs-CZ" sz="2600" dirty="0" smtClean="0">
                <a:latin typeface="+mj-lt"/>
                <a:cs typeface="Arial"/>
              </a:rPr>
              <a:t> </a:t>
            </a:r>
            <a:r>
              <a:rPr sz="2600" dirty="0" smtClean="0">
                <a:latin typeface="+mj-lt"/>
                <a:cs typeface="Arial"/>
              </a:rPr>
              <a:t>M</a:t>
            </a:r>
            <a:r>
              <a:rPr lang="cs-CZ" sz="2600" dirty="0" smtClean="0">
                <a:latin typeface="+mj-lt"/>
                <a:cs typeface="Arial"/>
              </a:rPr>
              <a:t> </a:t>
            </a:r>
            <a:r>
              <a:rPr sz="2600" dirty="0" smtClean="0">
                <a:latin typeface="+mj-lt"/>
                <a:cs typeface="Arial"/>
              </a:rPr>
              <a:t>K</a:t>
            </a:r>
            <a:r>
              <a:rPr sz="2600" dirty="0">
                <a:latin typeface="+mj-lt"/>
                <a:cs typeface="Arial"/>
              </a:rPr>
              <a:t>), tvorba systémů (RC APA a KCPN</a:t>
            </a:r>
            <a:r>
              <a:rPr sz="2600" dirty="0" smtClean="0">
                <a:latin typeface="+mj-lt"/>
                <a:cs typeface="Arial"/>
              </a:rPr>
              <a:t>)</a:t>
            </a:r>
            <a:endParaRPr lang="cs-CZ" sz="2600" dirty="0" smtClean="0">
              <a:latin typeface="+mj-lt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70"/>
              </a:spcBef>
              <a:buChar char="•"/>
              <a:tabLst>
                <a:tab pos="241300" algn="l"/>
              </a:tabLst>
            </a:pPr>
            <a:endParaRPr sz="2600" dirty="0">
              <a:latin typeface="+mj-lt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latin typeface="+mj-lt"/>
                <a:cs typeface="Arial"/>
              </a:rPr>
              <a:t>Všechny aktivity by měly vést k lepšímu uplatnění absolventů SOŠ a VOŠ na trhu práce.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360" y="694181"/>
            <a:ext cx="15900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 smtClean="0">
                <a:latin typeface="+mj-lt"/>
              </a:rPr>
              <a:t>CKP</a:t>
            </a:r>
            <a:endParaRPr sz="4000" dirty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794" y="1337894"/>
            <a:ext cx="12046205" cy="407509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427990">
              <a:lnSpc>
                <a:spcPts val="2500"/>
              </a:lnSpc>
              <a:spcBef>
                <a:spcPts val="705"/>
              </a:spcBef>
            </a:pPr>
            <a:r>
              <a:rPr sz="2600" dirty="0">
                <a:latin typeface="+mj-lt"/>
                <a:cs typeface="Arial" panose="020B0604020202020204" pitchFamily="34" charset="0"/>
              </a:rPr>
              <a:t>V projektu IKAP bylo vytvořeno 14 CKP na vytipovaných středních </a:t>
            </a:r>
            <a:r>
              <a:rPr sz="2600" dirty="0" err="1">
                <a:latin typeface="+mj-lt"/>
                <a:cs typeface="Arial" panose="020B0604020202020204" pitchFamily="34" charset="0"/>
              </a:rPr>
              <a:t>odborných</a:t>
            </a:r>
            <a:r>
              <a:rPr sz="2600" dirty="0">
                <a:latin typeface="+mj-lt"/>
                <a:cs typeface="Arial" panose="020B0604020202020204" pitchFamily="34" charset="0"/>
              </a:rPr>
              <a:t>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školách</a:t>
            </a:r>
            <a:r>
              <a:rPr lang="cs-CZ" sz="2600" dirty="0">
                <a:latin typeface="+mj-lt"/>
                <a:cs typeface="Arial" panose="020B0604020202020204" pitchFamily="34" charset="0"/>
              </a:rPr>
              <a:t> 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(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celkem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>
                <a:latin typeface="+mj-lt"/>
                <a:cs typeface="Arial" panose="020B0604020202020204" pitchFamily="34" charset="0"/>
              </a:rPr>
              <a:t>v Olomouckém kraji 101)</a:t>
            </a: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Centra kolegiální podpory</a:t>
            </a:r>
            <a:endParaRPr sz="2600" dirty="0">
              <a:latin typeface="+mj-lt"/>
              <a:cs typeface="Arial" panose="020B0604020202020204" pitchFamily="34" charset="0"/>
            </a:endParaRPr>
          </a:p>
          <a:p>
            <a:pPr marL="241300" marR="5080" indent="-228600">
              <a:lnSpc>
                <a:spcPct val="80000"/>
              </a:lnSpc>
              <a:spcBef>
                <a:spcPts val="1010"/>
              </a:spcBef>
              <a:buFont typeface="Arial"/>
              <a:buChar char="-"/>
              <a:tabLst>
                <a:tab pos="241300" algn="l"/>
              </a:tabLst>
            </a:pPr>
            <a:r>
              <a:rPr sz="2600" b="1" dirty="0">
                <a:latin typeface="+mj-lt"/>
                <a:cs typeface="Arial" panose="020B0604020202020204" pitchFamily="34" charset="0"/>
              </a:rPr>
              <a:t>14 středních a vyšších odborných školách v regionu </a:t>
            </a:r>
            <a:r>
              <a:rPr sz="2600" dirty="0">
                <a:latin typeface="+mj-lt"/>
                <a:cs typeface="Arial" panose="020B0604020202020204" pitchFamily="34" charset="0"/>
              </a:rPr>
              <a:t>= v Jeseníku, Šumperku, Zábřehu,  Olomouci, Prostějově, Hranicích a Přerově.</a:t>
            </a: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navazují a rozvíjejí spolupráci s dalšími 16 SŠ a 59 ZŠ (z toho 2 DDM) v oblastech:</a:t>
            </a:r>
          </a:p>
          <a:p>
            <a:pPr marL="189230" indent="-176530">
              <a:lnSpc>
                <a:spcPts val="2810"/>
              </a:lnSpc>
              <a:spcBef>
                <a:spcPts val="370"/>
              </a:spcBef>
              <a:buChar char="-"/>
              <a:tabLst>
                <a:tab pos="189865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podpora polytechnického vzdělávání + podpora čtenářské, matematické a digitální</a:t>
            </a:r>
          </a:p>
          <a:p>
            <a:pPr marL="12700">
              <a:lnSpc>
                <a:spcPts val="2810"/>
              </a:lnSpc>
            </a:pPr>
            <a:r>
              <a:rPr sz="2600" dirty="0">
                <a:latin typeface="+mj-lt"/>
                <a:cs typeface="Arial" panose="020B0604020202020204" pitchFamily="34" charset="0"/>
              </a:rPr>
              <a:t>gramotnosti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600" u="heavy" dirty="0" smtClean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F</a:t>
            </a:r>
            <a:r>
              <a:rPr lang="cs-CZ" sz="2600" u="heavy" dirty="0" err="1" smtClean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orma</a:t>
            </a:r>
            <a:r>
              <a:rPr lang="cs-CZ" sz="2600" u="heavy" dirty="0" smtClean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 činnosti: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600" dirty="0" smtClean="0">
                <a:latin typeface="+mj-lt"/>
                <a:cs typeface="Arial" panose="020B0604020202020204" pitchFamily="34" charset="0"/>
              </a:rPr>
              <a:t>(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semináře</a:t>
            </a:r>
            <a:r>
              <a:rPr sz="2600" dirty="0">
                <a:latin typeface="+mj-lt"/>
                <a:cs typeface="Arial" panose="020B0604020202020204" pitchFamily="34" charset="0"/>
              </a:rPr>
              <a:t>, workshopy, sdílená výuka, soutěže, kroužky, volnočasové aktivity)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706323"/>
            <a:ext cx="14452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+mj-lt"/>
              </a:rPr>
              <a:t>KMK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447800"/>
            <a:ext cx="11908155" cy="4114716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Krajské metodické kabinety</a:t>
            </a:r>
            <a:endParaRPr sz="2600" dirty="0">
              <a:latin typeface="+mj-lt"/>
              <a:cs typeface="Arial" panose="020B0604020202020204" pitchFamily="34" charset="0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har char="-"/>
              <a:tabLst>
                <a:tab pos="263525" algn="l"/>
                <a:tab pos="26416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fungují v rámci 14 CKP</a:t>
            </a:r>
          </a:p>
          <a:p>
            <a:pPr marL="241300" marR="5080" indent="-228600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úkolem je především poskytovat pedagogům pomoc a podporu pro inovaci odborného  základu, vzdělávacích forem, metod a výchovných postupů.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sz="2600" b="1" dirty="0">
                <a:latin typeface="+mj-lt"/>
                <a:cs typeface="Arial" panose="020B0604020202020204" pitchFamily="34" charset="0"/>
              </a:rPr>
              <a:t>KMK všeobecného vzdělávání (3)</a:t>
            </a:r>
            <a:r>
              <a:rPr sz="2600" dirty="0">
                <a:latin typeface="+mj-lt"/>
                <a:cs typeface="Arial" panose="020B0604020202020204" pitchFamily="34" charset="0"/>
              </a:rPr>
              <a:t>: čtenářské, matematické a digitální gramotnosti.</a:t>
            </a:r>
          </a:p>
          <a:p>
            <a:pPr marL="12700" marR="5080" algn="just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sz="2600" b="1" dirty="0">
                <a:latin typeface="+mj-lt"/>
                <a:cs typeface="Arial" panose="020B0604020202020204" pitchFamily="34" charset="0"/>
              </a:rPr>
              <a:t>KMK odborné (12)</a:t>
            </a:r>
            <a:r>
              <a:rPr sz="2600" dirty="0">
                <a:latin typeface="+mj-lt"/>
                <a:cs typeface="Arial" panose="020B0604020202020204" pitchFamily="34" charset="0"/>
              </a:rPr>
              <a:t>: automobilní techniky, strojírenství, strojírenské mechaniky,  stavebnictví, nábytkářství a dřevařství, elektrotechniky, ICT, aplikované chemie,  potravinářství a gastronomie, zemědělství a chovatelství, designu, propagace a reklamy,  bezpečnosti a ochrany osob a majetku.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706323"/>
            <a:ext cx="11404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+mj-lt"/>
              </a:rPr>
              <a:t>KMK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795" y="1793519"/>
            <a:ext cx="11831320" cy="328808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Kabinet vede </a:t>
            </a:r>
            <a:r>
              <a:rPr sz="2600" b="1" dirty="0">
                <a:latin typeface="+mj-lt"/>
                <a:cs typeface="Arial" panose="020B0604020202020204" pitchFamily="34" charset="0"/>
              </a:rPr>
              <a:t>krajský metodik </a:t>
            </a:r>
            <a:r>
              <a:rPr sz="2600" dirty="0">
                <a:latin typeface="+mj-lt"/>
                <a:cs typeface="Arial" panose="020B0604020202020204" pitchFamily="34" charset="0"/>
              </a:rPr>
              <a:t>z CKP.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Členové kabinetu</a:t>
            </a:r>
            <a:r>
              <a:rPr sz="2600" dirty="0">
                <a:latin typeface="+mj-lt"/>
                <a:cs typeface="Arial" panose="020B0604020202020204" pitchFamily="34" charset="0"/>
              </a:rPr>
              <a:t>:</a:t>
            </a:r>
          </a:p>
          <a:p>
            <a:pPr marL="12700">
              <a:lnSpc>
                <a:spcPts val="3190"/>
              </a:lnSpc>
              <a:spcBef>
                <a:spcPts val="600"/>
              </a:spcBef>
              <a:spcAft>
                <a:spcPts val="600"/>
              </a:spcAft>
            </a:pPr>
            <a:r>
              <a:rPr sz="2600" b="1" dirty="0">
                <a:latin typeface="+mj-lt"/>
                <a:cs typeface="Arial" panose="020B0604020202020204" pitchFamily="34" charset="0"/>
              </a:rPr>
              <a:t>Metodik-konzultant </a:t>
            </a:r>
            <a:r>
              <a:rPr sz="2600" dirty="0">
                <a:latin typeface="+mj-lt"/>
                <a:cs typeface="Arial" panose="020B0604020202020204" pitchFamily="34" charset="0"/>
              </a:rPr>
              <a:t>ze střední odborné školy s příbuznými studijními obory v kraji</a:t>
            </a:r>
          </a:p>
          <a:p>
            <a:pPr marL="12700">
              <a:lnSpc>
                <a:spcPts val="319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(min. 5)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b="1" dirty="0">
                <a:latin typeface="+mj-lt"/>
                <a:cs typeface="Arial" panose="020B0604020202020204" pitchFamily="34" charset="0"/>
              </a:rPr>
              <a:t>Odborníci z praxe </a:t>
            </a:r>
            <a:r>
              <a:rPr sz="2600" dirty="0">
                <a:latin typeface="+mj-lt"/>
                <a:cs typeface="Arial" panose="020B0604020202020204" pitchFamily="34" charset="0"/>
              </a:rPr>
              <a:t>- zástupci zaměstnavatelů v regionu (min. 1)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b="1" dirty="0">
                <a:latin typeface="+mj-lt"/>
                <a:cs typeface="Arial" panose="020B0604020202020204" pitchFamily="34" charset="0"/>
              </a:rPr>
              <a:t>Lektorský tým </a:t>
            </a:r>
            <a:r>
              <a:rPr sz="2600" dirty="0">
                <a:latin typeface="+mj-lt"/>
                <a:cs typeface="Arial" panose="020B0604020202020204" pitchFamily="34" charset="0"/>
              </a:rPr>
              <a:t>externích spolupracovníků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8" y="706323"/>
            <a:ext cx="19786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+mj-lt"/>
              </a:rPr>
              <a:t>RC APA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600200"/>
            <a:ext cx="11734800" cy="359008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Regionální centrum aplikovaných pohybových aktivit</a:t>
            </a:r>
            <a:endParaRPr sz="2600" dirty="0">
              <a:latin typeface="+mj-lt"/>
              <a:cs typeface="Arial" panose="020B0604020202020204" pitchFamily="34" charset="0"/>
            </a:endParaRPr>
          </a:p>
          <a:p>
            <a:pPr marL="12700" marR="5080">
              <a:lnSpc>
                <a:spcPts val="281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189865" algn="l"/>
              </a:tabLst>
            </a:pPr>
            <a:r>
              <a:rPr lang="cs-CZ"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metodická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>
                <a:latin typeface="+mj-lt"/>
                <a:cs typeface="Arial" panose="020B0604020202020204" pitchFamily="34" charset="0"/>
              </a:rPr>
              <a:t>podpora rovného přístupu ke vzdělávání v oblasti pohybové gramotnosti a  zdravého životního stylu v prostředí škol, školských organizací i mimoškolních aktivit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Personálně tým centra tvoří – </a:t>
            </a:r>
            <a:r>
              <a:rPr sz="2600" b="1" dirty="0">
                <a:latin typeface="+mj-lt"/>
                <a:cs typeface="Arial" panose="020B0604020202020204" pitchFamily="34" charset="0"/>
              </a:rPr>
              <a:t>krajský metodik + regionální konzultanti APA (7)</a:t>
            </a:r>
            <a:endParaRPr sz="2600" dirty="0">
              <a:latin typeface="+mj-lt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189865" algn="l"/>
              </a:tabLst>
            </a:pPr>
            <a:r>
              <a:rPr lang="cs-CZ"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působí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>
                <a:latin typeface="+mj-lt"/>
                <a:cs typeface="Arial" panose="020B0604020202020204" pitchFamily="34" charset="0"/>
              </a:rPr>
              <a:t>v Jeseníku, Šumperku, Zábřehu, Olomouci, Prostějově, Hranicích a Přerově</a:t>
            </a: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připravují semináře, workshopy</a:t>
            </a: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přítomni 2x měsíčně v regionu ke konzultacím a pro spolupráci s PPP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8" y="706323"/>
            <a:ext cx="14452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+mj-lt"/>
              </a:rPr>
              <a:t>KCPN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794" y="1793519"/>
            <a:ext cx="11893805" cy="3458126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+mj-lt"/>
                <a:cs typeface="Arial" panose="020B0604020202020204" pitchFamily="34" charset="0"/>
              </a:rPr>
              <a:t>Krajské centrum podpory nadání</a:t>
            </a:r>
            <a:endParaRPr sz="2600" dirty="0">
              <a:latin typeface="+mj-lt"/>
              <a:cs typeface="Arial" panose="020B0604020202020204" pitchFamily="34" charset="0"/>
            </a:endParaRPr>
          </a:p>
          <a:p>
            <a:pPr marL="241300" marR="236854" indent="-228600">
              <a:lnSpc>
                <a:spcPts val="302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v polytechnickém vzdělávání nabízí odbornou metodickou podporu  pedagogickým pracovníkům při vyhledávání, koordinaci a péči o nadané žáky</a:t>
            </a:r>
          </a:p>
          <a:p>
            <a:pPr marL="241300" marR="5080" indent="-228600">
              <a:lnSpc>
                <a:spcPts val="302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cílem centra je vytvoření funkčního </a:t>
            </a:r>
            <a:r>
              <a:rPr sz="2600" b="1" dirty="0">
                <a:latin typeface="+mj-lt"/>
                <a:cs typeface="Arial" panose="020B0604020202020204" pitchFamily="34" charset="0"/>
              </a:rPr>
              <a:t>systému identifikace a podpory nadaných  žáků </a:t>
            </a:r>
            <a:r>
              <a:rPr sz="2600" dirty="0">
                <a:latin typeface="+mj-lt"/>
                <a:cs typeface="Arial" panose="020B0604020202020204" pitchFamily="34" charset="0"/>
              </a:rPr>
              <a:t>v segmentu středního odborného školství</a:t>
            </a:r>
          </a:p>
          <a:p>
            <a:pPr marL="241300" indent="-228600">
              <a:lnSpc>
                <a:spcPts val="3190"/>
              </a:lnSpc>
              <a:spcBef>
                <a:spcPts val="600"/>
              </a:spcBef>
              <a:spcAft>
                <a:spcPts val="600"/>
              </a:spcAft>
              <a:buChar char="-"/>
              <a:tabLst>
                <a:tab pos="241300" algn="l"/>
              </a:tabLst>
            </a:pPr>
            <a:r>
              <a:rPr sz="2600" dirty="0">
                <a:latin typeface="+mj-lt"/>
                <a:cs typeface="Arial" panose="020B0604020202020204" pitchFamily="34" charset="0"/>
              </a:rPr>
              <a:t>personálně tým centra tvoří </a:t>
            </a:r>
            <a:r>
              <a:rPr sz="2600" b="1" dirty="0">
                <a:latin typeface="+mj-lt"/>
                <a:cs typeface="Arial" panose="020B0604020202020204" pitchFamily="34" charset="0"/>
              </a:rPr>
              <a:t>krajský metodik + metodici konzultanti nadání</a:t>
            </a:r>
            <a:r>
              <a:rPr sz="2600" dirty="0">
                <a:latin typeface="+mj-lt"/>
                <a:cs typeface="Arial" panose="020B0604020202020204" pitchFamily="34" charset="0"/>
              </a:rPr>
              <a:t>,</a:t>
            </a:r>
          </a:p>
          <a:p>
            <a:pPr marL="241300">
              <a:lnSpc>
                <a:spcPts val="319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kteří odborně vedou 14 metodiků konzultantů pro nadání v jednotlivých CKP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706323"/>
            <a:ext cx="5788661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dirty="0">
                <a:latin typeface="+mj-lt"/>
              </a:rPr>
              <a:t>MATERIÁLNÍ ZAJIŠTĚNÍ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600200"/>
            <a:ext cx="11908155" cy="3754618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6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Jedná se o svého druhu projekt systémový, kdy hlavními cíli jsou tvorba sítě CKP a  platforem KMK.</a:t>
            </a:r>
          </a:p>
          <a:p>
            <a:pPr marL="12700" algn="just">
              <a:lnSpc>
                <a:spcPts val="281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Jedním z cílů projektu je podpora modernizace vybavení škol pro PVT a s </a:t>
            </a:r>
            <a:r>
              <a:rPr sz="2600" dirty="0" err="1">
                <a:latin typeface="+mj-lt"/>
                <a:cs typeface="Arial" panose="020B0604020202020204" pitchFamily="34" charset="0"/>
              </a:rPr>
              <a:t>tím</a:t>
            </a:r>
            <a:r>
              <a:rPr sz="2600" dirty="0">
                <a:latin typeface="+mj-lt"/>
                <a:cs typeface="Arial" panose="020B0604020202020204" pitchFamily="34" charset="0"/>
              </a:rPr>
              <a:t>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související</a:t>
            </a:r>
            <a:r>
              <a:rPr lang="cs-CZ"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IT </a:t>
            </a:r>
            <a:r>
              <a:rPr sz="2600" dirty="0">
                <a:latin typeface="+mj-lt"/>
                <a:cs typeface="Arial" panose="020B0604020202020204" pitchFamily="34" charset="0"/>
              </a:rPr>
              <a:t>podporou.</a:t>
            </a:r>
          </a:p>
          <a:p>
            <a:pPr marL="12700" algn="just">
              <a:lnSpc>
                <a:spcPts val="281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„Bonusem“ je podpora materiálního zabezpečení chodu jednotlivých KMK a CKP na</a:t>
            </a:r>
          </a:p>
          <a:p>
            <a:pPr marL="12700" algn="just">
              <a:lnSpc>
                <a:spcPts val="281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středních odborných školách školách. </a:t>
            </a:r>
            <a:r>
              <a:rPr sz="2600" b="1" dirty="0">
                <a:latin typeface="+mj-lt"/>
                <a:cs typeface="Arial" panose="020B0604020202020204" pitchFamily="34" charset="0"/>
              </a:rPr>
              <a:t>Více než 30 mil. Kč </a:t>
            </a:r>
            <a:r>
              <a:rPr sz="2600" dirty="0">
                <a:latin typeface="+mj-lt"/>
                <a:cs typeface="Arial" panose="020B0604020202020204" pitchFamily="34" charset="0"/>
              </a:rPr>
              <a:t>z celkových 110 mil. Kč.</a:t>
            </a:r>
          </a:p>
          <a:p>
            <a:pPr marL="12700" marR="5080" algn="just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ICT zařízení (PC, audio, video, 3D), gastro vybavení, CNC frézky a další stroje, měřící  technika, stavebnice, sportovní a kompenzační pomůcky,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knihy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,</a:t>
            </a:r>
            <a:r>
              <a:rPr lang="cs-CZ"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vybavení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>
                <a:latin typeface="+mj-lt"/>
                <a:cs typeface="Arial" panose="020B0604020202020204" pitchFamily="34" charset="0"/>
              </a:rPr>
              <a:t>dílen,  elektromobil, pomůcky pro kriminalistiku a další…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706323"/>
            <a:ext cx="46456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+mj-lt"/>
              </a:rPr>
              <a:t>PLÁNY PROJEKTU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676400"/>
            <a:ext cx="11904980" cy="3657411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Nákup materiálního vybavení za necelých 10 mil. Kč do konce roku 2018.</a:t>
            </a:r>
          </a:p>
          <a:p>
            <a:pPr marL="12700" marR="5080">
              <a:lnSpc>
                <a:spcPts val="302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Personální posílení KMK o 28 metodiků konzultantů – každý odborný kabinet </a:t>
            </a:r>
            <a:r>
              <a:rPr sz="2600" dirty="0" err="1">
                <a:latin typeface="+mj-lt"/>
                <a:cs typeface="Arial" panose="020B0604020202020204" pitchFamily="34" charset="0"/>
              </a:rPr>
              <a:t>tak</a:t>
            </a:r>
            <a:r>
              <a:rPr sz="2600" dirty="0">
                <a:latin typeface="+mj-lt"/>
                <a:cs typeface="Arial" panose="020B0604020202020204" pitchFamily="34" charset="0"/>
              </a:rPr>
              <a:t> </a:t>
            </a:r>
            <a:r>
              <a:rPr sz="2600" dirty="0" err="1" smtClean="0">
                <a:latin typeface="+mj-lt"/>
                <a:cs typeface="Arial" panose="020B0604020202020204" pitchFamily="34" charset="0"/>
              </a:rPr>
              <a:t>bude</a:t>
            </a:r>
            <a:r>
              <a:rPr sz="2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sz="2600" dirty="0">
                <a:latin typeface="+mj-lt"/>
                <a:cs typeface="Arial" panose="020B0604020202020204" pitchFamily="34" charset="0"/>
              </a:rPr>
              <a:t>mít 5 členů.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Zapojení dalších 15 ZŠ / DDM navázaných na činnost CKP.</a:t>
            </a:r>
          </a:p>
          <a:p>
            <a:pPr marL="12700">
              <a:lnSpc>
                <a:spcPts val="3195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Zapojení dalších odborníků z praxe – zkvalitnění činnosti KMK (spolupráce firem a</a:t>
            </a:r>
          </a:p>
          <a:p>
            <a:pPr marL="12700">
              <a:lnSpc>
                <a:spcPts val="3195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pedagogů).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600" dirty="0">
                <a:latin typeface="+mj-lt"/>
                <a:cs typeface="Arial" panose="020B0604020202020204" pitchFamily="34" charset="0"/>
              </a:rPr>
              <a:t>Aktuálně k 1. 11. 2018 je v projektu </a:t>
            </a:r>
            <a:r>
              <a:rPr sz="2600" b="1" dirty="0">
                <a:latin typeface="+mj-lt"/>
                <a:cs typeface="Arial" panose="020B0604020202020204" pitchFamily="34" charset="0"/>
              </a:rPr>
              <a:t>425 členů realizačního týmu</a:t>
            </a:r>
            <a:r>
              <a:rPr sz="2600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a592d7c4820fb3bc5035362fa5f033fe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2bd6f9fc3077a0c85c008914eb3a4b56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B06B226E-F373-4197-B284-10E257E6761D}"/>
</file>

<file path=customXml/itemProps2.xml><?xml version="1.0" encoding="utf-8"?>
<ds:datastoreItem xmlns:ds="http://schemas.openxmlformats.org/officeDocument/2006/customXml" ds:itemID="{DB2DABFA-21CB-4322-BD1F-56832D4204F7}"/>
</file>

<file path=customXml/itemProps3.xml><?xml version="1.0" encoding="utf-8"?>
<ds:datastoreItem xmlns:ds="http://schemas.openxmlformats.org/officeDocument/2006/customXml" ds:itemID="{75D5F84F-FCAC-47F8-99EF-AA78B5B03A8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673</Words>
  <Application>Microsoft Office PowerPoint</Application>
  <PresentationFormat>Širokoúhlá obrazovka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Prezentace aplikace PowerPoint</vt:lpstr>
      <vt:lpstr>O PROJEKTU Cílem projektu je naplnění vybraných priorit nejvyšší důležitosti z KAP č. 1.</vt:lpstr>
      <vt:lpstr>CKP</vt:lpstr>
      <vt:lpstr>KMK</vt:lpstr>
      <vt:lpstr>KMK</vt:lpstr>
      <vt:lpstr>RC APA</vt:lpstr>
      <vt:lpstr>KCPN</vt:lpstr>
      <vt:lpstr>MATERIÁLNÍ ZAJIŠTĚNÍ</vt:lpstr>
      <vt:lpstr>PLÁNY PROJEKTU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NIDVuser01</cp:lastModifiedBy>
  <cp:revision>4</cp:revision>
  <cp:lastPrinted>2018-11-15T11:34:57Z</cp:lastPrinted>
  <dcterms:created xsi:type="dcterms:W3CDTF">2018-11-15T10:13:27Z</dcterms:created>
  <dcterms:modified xsi:type="dcterms:W3CDTF">2018-11-15T11:54:59Z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2018-11-15T00:00:00Z</vt:filetime>
  </property>
  <property fmtid="{D5CDD505-2E9C-101B-9397-08002B2CF9AE}" pid="5" name="ContentTypeId">
    <vt:lpwstr>0x010100A40B63935230ED4DB8231F1EAEE63E9B</vt:lpwstr>
  </property>
</Properties>
</file>