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794500" cy="9931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9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870"/>
          </a:xfrm>
          <a:prstGeom prst="rect">
            <a:avLst/>
          </a:prstGeom>
        </p:spPr>
        <p:txBody>
          <a:bodyPr vert="horz" lIns="80284" tIns="40142" rIns="80284" bIns="40142" rtlCol="0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447" y="0"/>
            <a:ext cx="2944283" cy="498870"/>
          </a:xfrm>
          <a:prstGeom prst="rect">
            <a:avLst/>
          </a:prstGeom>
        </p:spPr>
        <p:txBody>
          <a:bodyPr vert="horz" lIns="80284" tIns="40142" rIns="80284" bIns="40142" rtlCol="0"/>
          <a:lstStyle>
            <a:lvl1pPr algn="r">
              <a:defRPr sz="1100"/>
            </a:lvl1pPr>
          </a:lstStyle>
          <a:p>
            <a:fld id="{C87FD601-D220-4178-83A4-AC7F1E3296F8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2533"/>
            <a:ext cx="2944283" cy="498868"/>
          </a:xfrm>
          <a:prstGeom prst="rect">
            <a:avLst/>
          </a:prstGeom>
        </p:spPr>
        <p:txBody>
          <a:bodyPr vert="horz" lIns="80284" tIns="40142" rIns="80284" bIns="40142" rtlCol="0" anchor="b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447" y="9432533"/>
            <a:ext cx="2944283" cy="498868"/>
          </a:xfrm>
          <a:prstGeom prst="rect">
            <a:avLst/>
          </a:prstGeom>
        </p:spPr>
        <p:txBody>
          <a:bodyPr vert="horz" lIns="80284" tIns="40142" rIns="80284" bIns="40142" rtlCol="0" anchor="b"/>
          <a:lstStyle>
            <a:lvl1pPr algn="r">
              <a:defRPr sz="1100"/>
            </a:lvl1pPr>
          </a:lstStyle>
          <a:p>
            <a:fld id="{83025F82-1B11-44DF-9F2B-6DFBC710E5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0009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082164" y="2393060"/>
            <a:ext cx="8027670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78276" y="2224481"/>
            <a:ext cx="6235446" cy="940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5795" y="1793519"/>
            <a:ext cx="11900408" cy="32219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tom.kocych@gmail.com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kap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82164" y="2393060"/>
            <a:ext cx="9043036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dirty="0">
                <a:latin typeface="Calibri" panose="020F0502020204030204" pitchFamily="34" charset="0"/>
                <a:cs typeface="Calibri" panose="020F0502020204030204" pitchFamily="34" charset="0"/>
              </a:rPr>
              <a:t>Informace o projektu IKAP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02329" y="4647438"/>
            <a:ext cx="5970271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+mj-lt"/>
                <a:cs typeface="Arial"/>
              </a:rPr>
              <a:t>Mgr. Tomáš Kocych, vedoucí projektu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78276" y="2224481"/>
            <a:ext cx="7003924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+mj-lt"/>
              </a:rPr>
              <a:t>Děkuji za pozornost.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67270" y="4363973"/>
            <a:ext cx="9657461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985" algn="ctr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+mj-lt"/>
                <a:cs typeface="Arial"/>
              </a:rPr>
              <a:t>Mgr. Tomáš Kocych - vedoucí projektu IKAP</a:t>
            </a:r>
          </a:p>
          <a:p>
            <a:pPr algn="ctr">
              <a:lnSpc>
                <a:spcPct val="100000"/>
              </a:lnSpc>
            </a:pPr>
            <a:r>
              <a:rPr sz="2800" dirty="0">
                <a:latin typeface="+mj-lt"/>
                <a:cs typeface="Arial"/>
              </a:rPr>
              <a:t>Kontakt: 724 062 400, </a:t>
            </a:r>
            <a:r>
              <a:rPr sz="2800" dirty="0">
                <a:latin typeface="+mj-lt"/>
                <a:cs typeface="Arial"/>
                <a:hlinkClick r:id="rId3"/>
              </a:rPr>
              <a:t>tom.kocych@gmail.com, </a:t>
            </a:r>
            <a:r>
              <a:rPr sz="2800" dirty="0">
                <a:latin typeface="+mj-lt"/>
                <a:cs typeface="Arial"/>
                <a:hlinkClick r:id="rId4"/>
              </a:rPr>
              <a:t>www.ikap.cz</a:t>
            </a:r>
            <a:endParaRPr sz="2800" dirty="0">
              <a:latin typeface="+mj-lt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8" y="672244"/>
            <a:ext cx="11275061" cy="1088118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4000" dirty="0">
                <a:latin typeface="+mj-lt"/>
                <a:cs typeface="Arial" panose="020B0604020202020204" pitchFamily="34" charset="0"/>
              </a:rPr>
              <a:t>O PROJEKTU</a:t>
            </a:r>
          </a:p>
          <a:p>
            <a:pPr marL="79375">
              <a:lnSpc>
                <a:spcPct val="100000"/>
              </a:lnSpc>
              <a:spcBef>
                <a:spcPts val="180"/>
              </a:spcBef>
            </a:pPr>
            <a:r>
              <a:rPr sz="2400" dirty="0">
                <a:latin typeface="+mj-lt"/>
              </a:rPr>
              <a:t>Cílem projektu je naplnění vybraných priorit nejvyšší důležitosti z KAP č. 1.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5795" y="1981200"/>
            <a:ext cx="12046205" cy="3116879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465"/>
              </a:spcBef>
              <a:buChar char="•"/>
              <a:tabLst>
                <a:tab pos="241300" algn="l"/>
              </a:tabLst>
            </a:pPr>
            <a:r>
              <a:rPr sz="2600" dirty="0">
                <a:latin typeface="+mj-lt"/>
                <a:cs typeface="Arial"/>
              </a:rPr>
              <a:t>zvýšení kvality vzdělávání a zlepšování pedagogických dovedností učitelů v kraji</a:t>
            </a:r>
          </a:p>
          <a:p>
            <a:pPr marL="241300" indent="-228600">
              <a:lnSpc>
                <a:spcPct val="100000"/>
              </a:lnSpc>
              <a:spcBef>
                <a:spcPts val="375"/>
              </a:spcBef>
              <a:buChar char="•"/>
              <a:tabLst>
                <a:tab pos="241300" algn="l"/>
              </a:tabLst>
            </a:pPr>
            <a:r>
              <a:rPr sz="2600" dirty="0">
                <a:latin typeface="+mj-lt"/>
                <a:cs typeface="Arial"/>
              </a:rPr>
              <a:t>podpora rozvoje digitální, matematické a čtenářské gramotnosti žáků a studentů</a:t>
            </a:r>
          </a:p>
          <a:p>
            <a:pPr marL="241300" indent="-228600">
              <a:lnSpc>
                <a:spcPct val="100000"/>
              </a:lnSpc>
              <a:spcBef>
                <a:spcPts val="375"/>
              </a:spcBef>
              <a:buChar char="•"/>
              <a:tabLst>
                <a:tab pos="241300" algn="l"/>
              </a:tabLst>
            </a:pPr>
            <a:r>
              <a:rPr sz="2600" dirty="0">
                <a:latin typeface="+mj-lt"/>
                <a:cs typeface="Arial"/>
              </a:rPr>
              <a:t>zvýšení zájmu o polytechnické vzdělávání</a:t>
            </a:r>
          </a:p>
          <a:p>
            <a:pPr marL="241300" indent="-228600">
              <a:lnSpc>
                <a:spcPct val="100000"/>
              </a:lnSpc>
              <a:spcBef>
                <a:spcPts val="384"/>
              </a:spcBef>
              <a:buChar char="•"/>
              <a:tabLst>
                <a:tab pos="241300" algn="l"/>
              </a:tabLst>
            </a:pPr>
            <a:r>
              <a:rPr sz="2600" dirty="0">
                <a:latin typeface="+mj-lt"/>
                <a:cs typeface="Arial"/>
              </a:rPr>
              <a:t>podpora spolupráce škol a zaměstnavatelů v polytechnickém vzdělávání</a:t>
            </a:r>
          </a:p>
          <a:p>
            <a:pPr marL="241300" indent="-228600">
              <a:lnSpc>
                <a:spcPct val="100000"/>
              </a:lnSpc>
              <a:spcBef>
                <a:spcPts val="370"/>
              </a:spcBef>
              <a:buChar char="•"/>
              <a:tabLst>
                <a:tab pos="241300" algn="l"/>
              </a:tabLst>
            </a:pPr>
            <a:r>
              <a:rPr sz="2600" dirty="0">
                <a:latin typeface="+mj-lt"/>
                <a:cs typeface="Arial"/>
              </a:rPr>
              <a:t>vznik platforem (</a:t>
            </a:r>
            <a:r>
              <a:rPr sz="2600" dirty="0" smtClean="0">
                <a:latin typeface="+mj-lt"/>
                <a:cs typeface="Arial"/>
              </a:rPr>
              <a:t>C</a:t>
            </a:r>
            <a:r>
              <a:rPr lang="cs-CZ" sz="2600" dirty="0" smtClean="0">
                <a:latin typeface="+mj-lt"/>
                <a:cs typeface="Arial"/>
              </a:rPr>
              <a:t> </a:t>
            </a:r>
            <a:r>
              <a:rPr sz="2600" dirty="0" smtClean="0">
                <a:latin typeface="+mj-lt"/>
                <a:cs typeface="Arial"/>
              </a:rPr>
              <a:t>K</a:t>
            </a:r>
            <a:r>
              <a:rPr lang="cs-CZ" sz="2600" dirty="0" smtClean="0">
                <a:latin typeface="+mj-lt"/>
                <a:cs typeface="Arial"/>
              </a:rPr>
              <a:t> </a:t>
            </a:r>
            <a:r>
              <a:rPr sz="2600" dirty="0" smtClean="0">
                <a:latin typeface="+mj-lt"/>
                <a:cs typeface="Arial"/>
              </a:rPr>
              <a:t>P</a:t>
            </a:r>
            <a:r>
              <a:rPr sz="2600" dirty="0">
                <a:latin typeface="+mj-lt"/>
                <a:cs typeface="Arial"/>
              </a:rPr>
              <a:t>, </a:t>
            </a:r>
            <a:r>
              <a:rPr sz="2600" dirty="0" smtClean="0">
                <a:latin typeface="+mj-lt"/>
                <a:cs typeface="Arial"/>
              </a:rPr>
              <a:t>K</a:t>
            </a:r>
            <a:r>
              <a:rPr lang="cs-CZ" sz="2600" dirty="0" smtClean="0">
                <a:latin typeface="+mj-lt"/>
                <a:cs typeface="Arial"/>
              </a:rPr>
              <a:t> </a:t>
            </a:r>
            <a:r>
              <a:rPr sz="2600" dirty="0" smtClean="0">
                <a:latin typeface="+mj-lt"/>
                <a:cs typeface="Arial"/>
              </a:rPr>
              <a:t>M</a:t>
            </a:r>
            <a:r>
              <a:rPr lang="cs-CZ" sz="2600" dirty="0" smtClean="0">
                <a:latin typeface="+mj-lt"/>
                <a:cs typeface="Arial"/>
              </a:rPr>
              <a:t> </a:t>
            </a:r>
            <a:r>
              <a:rPr sz="2600" dirty="0" smtClean="0">
                <a:latin typeface="+mj-lt"/>
                <a:cs typeface="Arial"/>
              </a:rPr>
              <a:t>K</a:t>
            </a:r>
            <a:r>
              <a:rPr sz="2600" dirty="0">
                <a:latin typeface="+mj-lt"/>
                <a:cs typeface="Arial"/>
              </a:rPr>
              <a:t>), tvorba systémů (RC APA a KCPN</a:t>
            </a:r>
            <a:r>
              <a:rPr sz="2600" dirty="0" smtClean="0">
                <a:latin typeface="+mj-lt"/>
                <a:cs typeface="Arial"/>
              </a:rPr>
              <a:t>)</a:t>
            </a:r>
            <a:endParaRPr lang="cs-CZ" sz="2600" dirty="0" smtClean="0">
              <a:latin typeface="+mj-lt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370"/>
              </a:spcBef>
              <a:buChar char="•"/>
              <a:tabLst>
                <a:tab pos="241300" algn="l"/>
              </a:tabLst>
            </a:pPr>
            <a:endParaRPr sz="2600" dirty="0">
              <a:latin typeface="+mj-lt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600" dirty="0">
                <a:latin typeface="+mj-lt"/>
                <a:cs typeface="Arial"/>
              </a:rPr>
              <a:t>Všechny aktivity by měly vést k lepšímu uplatnění absolventů SOŠ a VOŠ na trhu práce.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360" y="694181"/>
            <a:ext cx="159004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dirty="0" smtClean="0">
                <a:latin typeface="+mj-lt"/>
              </a:rPr>
              <a:t>CKP</a:t>
            </a:r>
            <a:endParaRPr sz="4000" dirty="0">
              <a:latin typeface="+mj-l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5794" y="1337894"/>
            <a:ext cx="12046205" cy="407509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 marR="427990">
              <a:lnSpc>
                <a:spcPts val="2500"/>
              </a:lnSpc>
              <a:spcBef>
                <a:spcPts val="705"/>
              </a:spcBef>
            </a:pPr>
            <a:r>
              <a:rPr sz="2600" dirty="0">
                <a:latin typeface="+mj-lt"/>
                <a:cs typeface="Arial" panose="020B0604020202020204" pitchFamily="34" charset="0"/>
              </a:rPr>
              <a:t>V projektu IKAP bylo vytvořeno 14 CKP na vytipovaných středních </a:t>
            </a:r>
            <a:r>
              <a:rPr sz="2600" dirty="0" err="1">
                <a:latin typeface="+mj-lt"/>
                <a:cs typeface="Arial" panose="020B0604020202020204" pitchFamily="34" charset="0"/>
              </a:rPr>
              <a:t>odborných</a:t>
            </a:r>
            <a:r>
              <a:rPr sz="2600" dirty="0">
                <a:latin typeface="+mj-lt"/>
                <a:cs typeface="Arial" panose="020B0604020202020204" pitchFamily="34" charset="0"/>
              </a:rPr>
              <a:t> </a:t>
            </a:r>
            <a:r>
              <a:rPr sz="2600" dirty="0" err="1" smtClean="0">
                <a:latin typeface="+mj-lt"/>
                <a:cs typeface="Arial" panose="020B0604020202020204" pitchFamily="34" charset="0"/>
              </a:rPr>
              <a:t>školách</a:t>
            </a:r>
            <a:r>
              <a:rPr lang="cs-CZ" sz="2600" dirty="0">
                <a:latin typeface="+mj-lt"/>
                <a:cs typeface="Arial" panose="020B0604020202020204" pitchFamily="34" charset="0"/>
              </a:rPr>
              <a:t> </a:t>
            </a:r>
            <a:r>
              <a:rPr sz="2600" dirty="0" smtClean="0">
                <a:latin typeface="+mj-lt"/>
                <a:cs typeface="Arial" panose="020B0604020202020204" pitchFamily="34" charset="0"/>
              </a:rPr>
              <a:t>(</a:t>
            </a:r>
            <a:r>
              <a:rPr sz="2600" dirty="0" err="1" smtClean="0">
                <a:latin typeface="+mj-lt"/>
                <a:cs typeface="Arial" panose="020B0604020202020204" pitchFamily="34" charset="0"/>
              </a:rPr>
              <a:t>celkem</a:t>
            </a:r>
            <a:r>
              <a:rPr sz="26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sz="2600" dirty="0">
                <a:latin typeface="+mj-lt"/>
                <a:cs typeface="Arial" panose="020B0604020202020204" pitchFamily="34" charset="0"/>
              </a:rPr>
              <a:t>v Olomouckém kraji 101)</a:t>
            </a: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2600" u="heavy" dirty="0">
                <a:uFill>
                  <a:solidFill>
                    <a:srgbClr val="000000"/>
                  </a:solidFill>
                </a:uFill>
                <a:latin typeface="+mj-lt"/>
                <a:cs typeface="Arial" panose="020B0604020202020204" pitchFamily="34" charset="0"/>
              </a:rPr>
              <a:t>Centra kolegiální podpory</a:t>
            </a:r>
            <a:endParaRPr sz="2600" dirty="0">
              <a:latin typeface="+mj-lt"/>
              <a:cs typeface="Arial" panose="020B0604020202020204" pitchFamily="34" charset="0"/>
            </a:endParaRPr>
          </a:p>
          <a:p>
            <a:pPr marL="241300" marR="5080" indent="-228600">
              <a:lnSpc>
                <a:spcPct val="80000"/>
              </a:lnSpc>
              <a:spcBef>
                <a:spcPts val="1010"/>
              </a:spcBef>
              <a:buFont typeface="Arial"/>
              <a:buChar char="-"/>
              <a:tabLst>
                <a:tab pos="241300" algn="l"/>
              </a:tabLst>
            </a:pPr>
            <a:r>
              <a:rPr sz="2600" b="1" dirty="0">
                <a:latin typeface="+mj-lt"/>
                <a:cs typeface="Arial" panose="020B0604020202020204" pitchFamily="34" charset="0"/>
              </a:rPr>
              <a:t>14 středních a vyšších odborných školách v regionu </a:t>
            </a:r>
            <a:r>
              <a:rPr sz="2600" dirty="0">
                <a:latin typeface="+mj-lt"/>
                <a:cs typeface="Arial" panose="020B0604020202020204" pitchFamily="34" charset="0"/>
              </a:rPr>
              <a:t>= v Jeseníku, Šumperku, Zábřehu,  Olomouci, Prostějově, Hranicích a Přerově.</a:t>
            </a:r>
          </a:p>
          <a:p>
            <a:pPr marL="241300" indent="-228600">
              <a:lnSpc>
                <a:spcPct val="100000"/>
              </a:lnSpc>
              <a:spcBef>
                <a:spcPts val="375"/>
              </a:spcBef>
              <a:buChar char="-"/>
              <a:tabLst>
                <a:tab pos="241300" algn="l"/>
              </a:tabLst>
            </a:pPr>
            <a:r>
              <a:rPr sz="2600" dirty="0">
                <a:latin typeface="+mj-lt"/>
                <a:cs typeface="Arial" panose="020B0604020202020204" pitchFamily="34" charset="0"/>
              </a:rPr>
              <a:t>navazují a rozvíjejí spolupráci s dalšími 16 SŠ a 59 ZŠ (z toho 2 DDM) v oblastech:</a:t>
            </a:r>
          </a:p>
          <a:p>
            <a:pPr marL="189230" indent="-176530">
              <a:lnSpc>
                <a:spcPts val="2810"/>
              </a:lnSpc>
              <a:spcBef>
                <a:spcPts val="370"/>
              </a:spcBef>
              <a:buChar char="-"/>
              <a:tabLst>
                <a:tab pos="189865" algn="l"/>
              </a:tabLst>
            </a:pPr>
            <a:r>
              <a:rPr sz="2600" dirty="0">
                <a:latin typeface="+mj-lt"/>
                <a:cs typeface="Arial" panose="020B0604020202020204" pitchFamily="34" charset="0"/>
              </a:rPr>
              <a:t>podpora polytechnického vzdělávání + podpora čtenářské, matematické a digitální</a:t>
            </a:r>
          </a:p>
          <a:p>
            <a:pPr marL="12700">
              <a:lnSpc>
                <a:spcPts val="2810"/>
              </a:lnSpc>
            </a:pPr>
            <a:r>
              <a:rPr sz="2600" dirty="0">
                <a:latin typeface="+mj-lt"/>
                <a:cs typeface="Arial" panose="020B0604020202020204" pitchFamily="34" charset="0"/>
              </a:rPr>
              <a:t>gramotnosti</a:t>
            </a: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2600" u="heavy" dirty="0" smtClean="0">
                <a:uFill>
                  <a:solidFill>
                    <a:srgbClr val="000000"/>
                  </a:solidFill>
                </a:uFill>
                <a:latin typeface="+mj-lt"/>
                <a:cs typeface="Arial" panose="020B0604020202020204" pitchFamily="34" charset="0"/>
              </a:rPr>
              <a:t>F</a:t>
            </a:r>
            <a:r>
              <a:rPr lang="cs-CZ" sz="2600" u="heavy" dirty="0" err="1" smtClean="0">
                <a:uFill>
                  <a:solidFill>
                    <a:srgbClr val="000000"/>
                  </a:solidFill>
                </a:uFill>
                <a:latin typeface="+mj-lt"/>
                <a:cs typeface="Arial" panose="020B0604020202020204" pitchFamily="34" charset="0"/>
              </a:rPr>
              <a:t>orma</a:t>
            </a:r>
            <a:r>
              <a:rPr lang="cs-CZ" sz="2600" u="heavy" dirty="0" smtClean="0">
                <a:uFill>
                  <a:solidFill>
                    <a:srgbClr val="000000"/>
                  </a:solidFill>
                </a:uFill>
                <a:latin typeface="+mj-lt"/>
                <a:cs typeface="Arial" panose="020B0604020202020204" pitchFamily="34" charset="0"/>
              </a:rPr>
              <a:t> činnosti:</a:t>
            </a: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2600" dirty="0" smtClean="0">
                <a:latin typeface="+mj-lt"/>
                <a:cs typeface="Arial" panose="020B0604020202020204" pitchFamily="34" charset="0"/>
              </a:rPr>
              <a:t>(</a:t>
            </a:r>
            <a:r>
              <a:rPr sz="2600" dirty="0" err="1" smtClean="0">
                <a:latin typeface="+mj-lt"/>
                <a:cs typeface="Arial" panose="020B0604020202020204" pitchFamily="34" charset="0"/>
              </a:rPr>
              <a:t>semináře</a:t>
            </a:r>
            <a:r>
              <a:rPr sz="2600" dirty="0">
                <a:latin typeface="+mj-lt"/>
                <a:cs typeface="Arial" panose="020B0604020202020204" pitchFamily="34" charset="0"/>
              </a:rPr>
              <a:t>, workshopy, sdílená výuka, soutěže, kroužky, volnočasové aktivity)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706323"/>
            <a:ext cx="1445261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dirty="0">
                <a:latin typeface="+mj-lt"/>
              </a:rPr>
              <a:t>KMK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2400" y="1447800"/>
            <a:ext cx="11908155" cy="4114716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sz="2600" u="heavy" dirty="0">
                <a:uFill>
                  <a:solidFill>
                    <a:srgbClr val="000000"/>
                  </a:solidFill>
                </a:uFill>
                <a:latin typeface="+mj-lt"/>
                <a:cs typeface="Arial" panose="020B0604020202020204" pitchFamily="34" charset="0"/>
              </a:rPr>
              <a:t>Krajské metodické kabinety</a:t>
            </a:r>
            <a:endParaRPr sz="2600" dirty="0">
              <a:latin typeface="+mj-lt"/>
              <a:cs typeface="Arial" panose="020B0604020202020204" pitchFamily="34" charset="0"/>
            </a:endParaRPr>
          </a:p>
          <a:p>
            <a:pPr marL="241300" indent="-2286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har char="-"/>
              <a:tabLst>
                <a:tab pos="263525" algn="l"/>
                <a:tab pos="264160" algn="l"/>
              </a:tabLst>
            </a:pPr>
            <a:r>
              <a:rPr sz="2600" dirty="0">
                <a:latin typeface="+mj-lt"/>
                <a:cs typeface="Arial" panose="020B0604020202020204" pitchFamily="34" charset="0"/>
              </a:rPr>
              <a:t>fungují v rámci 14 CKP</a:t>
            </a:r>
          </a:p>
          <a:p>
            <a:pPr marL="241300" marR="5080" indent="-228600">
              <a:lnSpc>
                <a:spcPts val="2500"/>
              </a:lnSpc>
              <a:spcBef>
                <a:spcPts val="600"/>
              </a:spcBef>
              <a:spcAft>
                <a:spcPts val="1200"/>
              </a:spcAft>
              <a:buChar char="-"/>
              <a:tabLst>
                <a:tab pos="241300" algn="l"/>
              </a:tabLst>
            </a:pPr>
            <a:r>
              <a:rPr sz="2600" dirty="0">
                <a:latin typeface="+mj-lt"/>
                <a:cs typeface="Arial" panose="020B0604020202020204" pitchFamily="34" charset="0"/>
              </a:rPr>
              <a:t>úkolem je především poskytovat pedagogům pomoc a podporu pro inovaci odborného  základu, vzdělávacích forem, metod a výchovných postupů.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sz="2600" b="1" dirty="0">
                <a:latin typeface="+mj-lt"/>
                <a:cs typeface="Arial" panose="020B0604020202020204" pitchFamily="34" charset="0"/>
              </a:rPr>
              <a:t>KMK všeobecného vzdělávání (3)</a:t>
            </a:r>
            <a:r>
              <a:rPr sz="2600" dirty="0">
                <a:latin typeface="+mj-lt"/>
                <a:cs typeface="Arial" panose="020B0604020202020204" pitchFamily="34" charset="0"/>
              </a:rPr>
              <a:t>: čtenářské, matematické a digitální gramotnosti.</a:t>
            </a:r>
          </a:p>
          <a:p>
            <a:pPr marL="12700" marR="5080" algn="just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</a:pPr>
            <a:r>
              <a:rPr sz="2600" b="1" dirty="0">
                <a:latin typeface="+mj-lt"/>
                <a:cs typeface="Arial" panose="020B0604020202020204" pitchFamily="34" charset="0"/>
              </a:rPr>
              <a:t>KMK odborné (12)</a:t>
            </a:r>
            <a:r>
              <a:rPr sz="2600" dirty="0">
                <a:latin typeface="+mj-lt"/>
                <a:cs typeface="Arial" panose="020B0604020202020204" pitchFamily="34" charset="0"/>
              </a:rPr>
              <a:t>: automobilní techniky, strojírenství, strojírenské mechaniky,  stavebnictví, nábytkářství a dřevařství, elektrotechniky, ICT, aplikované chemie,  potravinářství a gastronomie, zemědělství a chovatelství, designu, propagace a reklamy,  bezpečnosti a ochrany osob a majetku.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706323"/>
            <a:ext cx="1140461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dirty="0">
                <a:latin typeface="+mj-lt"/>
              </a:rPr>
              <a:t>KMK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5795" y="1793519"/>
            <a:ext cx="11831320" cy="3288080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sz="2600" dirty="0">
                <a:latin typeface="+mj-lt"/>
                <a:cs typeface="Arial" panose="020B0604020202020204" pitchFamily="34" charset="0"/>
              </a:rPr>
              <a:t>Kabinet vede </a:t>
            </a:r>
            <a:r>
              <a:rPr sz="2600" b="1" dirty="0">
                <a:latin typeface="+mj-lt"/>
                <a:cs typeface="Arial" panose="020B0604020202020204" pitchFamily="34" charset="0"/>
              </a:rPr>
              <a:t>krajský metodik </a:t>
            </a:r>
            <a:r>
              <a:rPr sz="2600" dirty="0">
                <a:latin typeface="+mj-lt"/>
                <a:cs typeface="Arial" panose="020B0604020202020204" pitchFamily="34" charset="0"/>
              </a:rPr>
              <a:t>z CKP.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sz="2600" u="heavy" dirty="0">
                <a:uFill>
                  <a:solidFill>
                    <a:srgbClr val="000000"/>
                  </a:solidFill>
                </a:uFill>
                <a:latin typeface="+mj-lt"/>
                <a:cs typeface="Arial" panose="020B0604020202020204" pitchFamily="34" charset="0"/>
              </a:rPr>
              <a:t>Členové kabinetu</a:t>
            </a:r>
            <a:r>
              <a:rPr sz="2600" dirty="0">
                <a:latin typeface="+mj-lt"/>
                <a:cs typeface="Arial" panose="020B0604020202020204" pitchFamily="34" charset="0"/>
              </a:rPr>
              <a:t>:</a:t>
            </a:r>
          </a:p>
          <a:p>
            <a:pPr marL="12700">
              <a:lnSpc>
                <a:spcPts val="3190"/>
              </a:lnSpc>
              <a:spcBef>
                <a:spcPts val="600"/>
              </a:spcBef>
              <a:spcAft>
                <a:spcPts val="600"/>
              </a:spcAft>
            </a:pPr>
            <a:r>
              <a:rPr sz="2600" b="1" dirty="0">
                <a:latin typeface="+mj-lt"/>
                <a:cs typeface="Arial" panose="020B0604020202020204" pitchFamily="34" charset="0"/>
              </a:rPr>
              <a:t>Metodik-konzultant </a:t>
            </a:r>
            <a:r>
              <a:rPr sz="2600" dirty="0">
                <a:latin typeface="+mj-lt"/>
                <a:cs typeface="Arial" panose="020B0604020202020204" pitchFamily="34" charset="0"/>
              </a:rPr>
              <a:t>ze střední odborné školy s příbuznými studijními obory v kraji</a:t>
            </a:r>
          </a:p>
          <a:p>
            <a:pPr marL="12700">
              <a:lnSpc>
                <a:spcPts val="3190"/>
              </a:lnSpc>
              <a:spcBef>
                <a:spcPts val="600"/>
              </a:spcBef>
              <a:spcAft>
                <a:spcPts val="600"/>
              </a:spcAft>
            </a:pPr>
            <a:r>
              <a:rPr sz="2600" dirty="0">
                <a:latin typeface="+mj-lt"/>
                <a:cs typeface="Arial" panose="020B0604020202020204" pitchFamily="34" charset="0"/>
              </a:rPr>
              <a:t>(min. 5)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sz="2600" b="1" dirty="0">
                <a:latin typeface="+mj-lt"/>
                <a:cs typeface="Arial" panose="020B0604020202020204" pitchFamily="34" charset="0"/>
              </a:rPr>
              <a:t>Odborníci z praxe </a:t>
            </a:r>
            <a:r>
              <a:rPr sz="2600" dirty="0">
                <a:latin typeface="+mj-lt"/>
                <a:cs typeface="Arial" panose="020B0604020202020204" pitchFamily="34" charset="0"/>
              </a:rPr>
              <a:t>- zástupci zaměstnavatelů v regionu (min. 1)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sz="2600" b="1" dirty="0">
                <a:latin typeface="+mj-lt"/>
                <a:cs typeface="Arial" panose="020B0604020202020204" pitchFamily="34" charset="0"/>
              </a:rPr>
              <a:t>Lektorský tým </a:t>
            </a:r>
            <a:r>
              <a:rPr sz="2600" dirty="0">
                <a:latin typeface="+mj-lt"/>
                <a:cs typeface="Arial" panose="020B0604020202020204" pitchFamily="34" charset="0"/>
              </a:rPr>
              <a:t>externích spolupracovníků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8" y="706323"/>
            <a:ext cx="1978661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dirty="0">
                <a:latin typeface="+mj-lt"/>
              </a:rPr>
              <a:t>RC APA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2400" y="1600200"/>
            <a:ext cx="11734800" cy="359008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sz="2600" u="heavy" dirty="0">
                <a:uFill>
                  <a:solidFill>
                    <a:srgbClr val="000000"/>
                  </a:solidFill>
                </a:uFill>
                <a:latin typeface="+mj-lt"/>
                <a:cs typeface="Arial" panose="020B0604020202020204" pitchFamily="34" charset="0"/>
              </a:rPr>
              <a:t>Regionální centrum aplikovaných pohybových aktivit</a:t>
            </a:r>
            <a:endParaRPr sz="2600" dirty="0">
              <a:latin typeface="+mj-lt"/>
              <a:cs typeface="Arial" panose="020B0604020202020204" pitchFamily="34" charset="0"/>
            </a:endParaRPr>
          </a:p>
          <a:p>
            <a:pPr marL="12700" marR="5080">
              <a:lnSpc>
                <a:spcPts val="2810"/>
              </a:lnSpc>
              <a:spcBef>
                <a:spcPts val="600"/>
              </a:spcBef>
              <a:spcAft>
                <a:spcPts val="600"/>
              </a:spcAft>
              <a:buChar char="-"/>
              <a:tabLst>
                <a:tab pos="189865" algn="l"/>
              </a:tabLst>
            </a:pPr>
            <a:r>
              <a:rPr lang="cs-CZ" sz="26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sz="2600" dirty="0" err="1" smtClean="0">
                <a:latin typeface="+mj-lt"/>
                <a:cs typeface="Arial" panose="020B0604020202020204" pitchFamily="34" charset="0"/>
              </a:rPr>
              <a:t>metodická</a:t>
            </a:r>
            <a:r>
              <a:rPr sz="26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sz="2600" dirty="0">
                <a:latin typeface="+mj-lt"/>
                <a:cs typeface="Arial" panose="020B0604020202020204" pitchFamily="34" charset="0"/>
              </a:rPr>
              <a:t>podpora rovného přístupu ke vzdělávání v oblasti pohybové gramotnosti a  zdravého životního stylu v prostředí škol, školských organizací i mimoškolních aktivit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sz="2600" dirty="0">
                <a:latin typeface="+mj-lt"/>
                <a:cs typeface="Arial" panose="020B0604020202020204" pitchFamily="34" charset="0"/>
              </a:rPr>
              <a:t>Personálně tým centra tvoří – </a:t>
            </a:r>
            <a:r>
              <a:rPr sz="2600" b="1" dirty="0">
                <a:latin typeface="+mj-lt"/>
                <a:cs typeface="Arial" panose="020B0604020202020204" pitchFamily="34" charset="0"/>
              </a:rPr>
              <a:t>krajský metodik + regionální konzultanti APA (7)</a:t>
            </a:r>
            <a:endParaRPr sz="2600" dirty="0">
              <a:latin typeface="+mj-lt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har char="-"/>
              <a:tabLst>
                <a:tab pos="189865" algn="l"/>
              </a:tabLst>
            </a:pPr>
            <a:r>
              <a:rPr lang="cs-CZ" sz="26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sz="2600" dirty="0" err="1" smtClean="0">
                <a:latin typeface="+mj-lt"/>
                <a:cs typeface="Arial" panose="020B0604020202020204" pitchFamily="34" charset="0"/>
              </a:rPr>
              <a:t>působí</a:t>
            </a:r>
            <a:r>
              <a:rPr sz="26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sz="2600" dirty="0">
                <a:latin typeface="+mj-lt"/>
                <a:cs typeface="Arial" panose="020B0604020202020204" pitchFamily="34" charset="0"/>
              </a:rPr>
              <a:t>v Jeseníku, Šumperku, Zábřehu, Olomouci, Prostějově, Hranicích a Přerově</a:t>
            </a:r>
          </a:p>
          <a:p>
            <a:pPr marL="2413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har char="-"/>
              <a:tabLst>
                <a:tab pos="241300" algn="l"/>
              </a:tabLst>
            </a:pPr>
            <a:r>
              <a:rPr sz="2600" dirty="0">
                <a:latin typeface="+mj-lt"/>
                <a:cs typeface="Arial" panose="020B0604020202020204" pitchFamily="34" charset="0"/>
              </a:rPr>
              <a:t>připravují semináře, workshopy</a:t>
            </a:r>
          </a:p>
          <a:p>
            <a:pPr marL="2413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har char="-"/>
              <a:tabLst>
                <a:tab pos="241300" algn="l"/>
              </a:tabLst>
            </a:pPr>
            <a:r>
              <a:rPr sz="2600" dirty="0">
                <a:latin typeface="+mj-lt"/>
                <a:cs typeface="Arial" panose="020B0604020202020204" pitchFamily="34" charset="0"/>
              </a:rPr>
              <a:t>přítomni 2x měsíčně v regionu ke konzultacím a pro spolupráci s PPP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8" y="706323"/>
            <a:ext cx="1445261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dirty="0">
                <a:latin typeface="+mj-lt"/>
              </a:rPr>
              <a:t>KCPN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5794" y="1793519"/>
            <a:ext cx="11893805" cy="3458126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sz="2600" u="heavy" dirty="0">
                <a:uFill>
                  <a:solidFill>
                    <a:srgbClr val="000000"/>
                  </a:solidFill>
                </a:uFill>
                <a:latin typeface="+mj-lt"/>
                <a:cs typeface="Arial" panose="020B0604020202020204" pitchFamily="34" charset="0"/>
              </a:rPr>
              <a:t>Krajské centrum podpory nadání</a:t>
            </a:r>
            <a:endParaRPr sz="2600" dirty="0">
              <a:latin typeface="+mj-lt"/>
              <a:cs typeface="Arial" panose="020B0604020202020204" pitchFamily="34" charset="0"/>
            </a:endParaRPr>
          </a:p>
          <a:p>
            <a:pPr marL="241300" marR="236854" indent="-228600">
              <a:lnSpc>
                <a:spcPts val="3020"/>
              </a:lnSpc>
              <a:spcBef>
                <a:spcPts val="600"/>
              </a:spcBef>
              <a:spcAft>
                <a:spcPts val="600"/>
              </a:spcAft>
              <a:buChar char="-"/>
              <a:tabLst>
                <a:tab pos="241300" algn="l"/>
              </a:tabLst>
            </a:pPr>
            <a:r>
              <a:rPr sz="2600" dirty="0">
                <a:latin typeface="+mj-lt"/>
                <a:cs typeface="Arial" panose="020B0604020202020204" pitchFamily="34" charset="0"/>
              </a:rPr>
              <a:t>v polytechnickém vzdělávání nabízí odbornou metodickou podporu  pedagogickým pracovníkům při vyhledávání, koordinaci a péči o nadané žáky</a:t>
            </a:r>
          </a:p>
          <a:p>
            <a:pPr marL="241300" marR="5080" indent="-228600">
              <a:lnSpc>
                <a:spcPts val="3020"/>
              </a:lnSpc>
              <a:spcBef>
                <a:spcPts val="600"/>
              </a:spcBef>
              <a:spcAft>
                <a:spcPts val="600"/>
              </a:spcAft>
              <a:buChar char="-"/>
              <a:tabLst>
                <a:tab pos="241300" algn="l"/>
              </a:tabLst>
            </a:pPr>
            <a:r>
              <a:rPr sz="2600" dirty="0">
                <a:latin typeface="+mj-lt"/>
                <a:cs typeface="Arial" panose="020B0604020202020204" pitchFamily="34" charset="0"/>
              </a:rPr>
              <a:t>cílem centra je vytvoření funkčního </a:t>
            </a:r>
            <a:r>
              <a:rPr sz="2600" b="1" dirty="0">
                <a:latin typeface="+mj-lt"/>
                <a:cs typeface="Arial" panose="020B0604020202020204" pitchFamily="34" charset="0"/>
              </a:rPr>
              <a:t>systému identifikace a podpory nadaných  žáků </a:t>
            </a:r>
            <a:r>
              <a:rPr sz="2600" dirty="0">
                <a:latin typeface="+mj-lt"/>
                <a:cs typeface="Arial" panose="020B0604020202020204" pitchFamily="34" charset="0"/>
              </a:rPr>
              <a:t>v segmentu středního odborného školství</a:t>
            </a:r>
          </a:p>
          <a:p>
            <a:pPr marL="241300" indent="-228600">
              <a:lnSpc>
                <a:spcPts val="3190"/>
              </a:lnSpc>
              <a:spcBef>
                <a:spcPts val="600"/>
              </a:spcBef>
              <a:spcAft>
                <a:spcPts val="600"/>
              </a:spcAft>
              <a:buChar char="-"/>
              <a:tabLst>
                <a:tab pos="241300" algn="l"/>
              </a:tabLst>
            </a:pPr>
            <a:r>
              <a:rPr sz="2600" dirty="0">
                <a:latin typeface="+mj-lt"/>
                <a:cs typeface="Arial" panose="020B0604020202020204" pitchFamily="34" charset="0"/>
              </a:rPr>
              <a:t>personálně tým centra tvoří </a:t>
            </a:r>
            <a:r>
              <a:rPr sz="2600" b="1" dirty="0">
                <a:latin typeface="+mj-lt"/>
                <a:cs typeface="Arial" panose="020B0604020202020204" pitchFamily="34" charset="0"/>
              </a:rPr>
              <a:t>krajský metodik + metodici konzultanti nadání</a:t>
            </a:r>
            <a:r>
              <a:rPr sz="2600" dirty="0">
                <a:latin typeface="+mj-lt"/>
                <a:cs typeface="Arial" panose="020B0604020202020204" pitchFamily="34" charset="0"/>
              </a:rPr>
              <a:t>,</a:t>
            </a:r>
          </a:p>
          <a:p>
            <a:pPr marL="241300">
              <a:lnSpc>
                <a:spcPts val="3190"/>
              </a:lnSpc>
              <a:spcBef>
                <a:spcPts val="600"/>
              </a:spcBef>
              <a:spcAft>
                <a:spcPts val="600"/>
              </a:spcAft>
            </a:pPr>
            <a:r>
              <a:rPr sz="2600" dirty="0">
                <a:latin typeface="+mj-lt"/>
                <a:cs typeface="Arial" panose="020B0604020202020204" pitchFamily="34" charset="0"/>
              </a:rPr>
              <a:t>kteří odborně vedou 14 metodiků konzultantů pro nadání v jednotlivých CKP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706323"/>
            <a:ext cx="5788661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600" dirty="0">
                <a:latin typeface="+mj-lt"/>
              </a:rPr>
              <a:t>MATERIÁLNÍ ZAJIŠTĚNÍ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2400" y="1600200"/>
            <a:ext cx="11908155" cy="3754618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2700" marR="635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sz="2600" dirty="0">
                <a:latin typeface="+mj-lt"/>
                <a:cs typeface="Arial" panose="020B0604020202020204" pitchFamily="34" charset="0"/>
              </a:rPr>
              <a:t>Jedná se o svého druhu projekt systémový, kdy hlavními cíli jsou tvorba sítě CKP a  platforem KMK.</a:t>
            </a:r>
          </a:p>
          <a:p>
            <a:pPr marL="12700" algn="just">
              <a:lnSpc>
                <a:spcPts val="2810"/>
              </a:lnSpc>
              <a:spcBef>
                <a:spcPts val="600"/>
              </a:spcBef>
              <a:spcAft>
                <a:spcPts val="600"/>
              </a:spcAft>
            </a:pPr>
            <a:r>
              <a:rPr sz="2600" dirty="0">
                <a:latin typeface="+mj-lt"/>
                <a:cs typeface="Arial" panose="020B0604020202020204" pitchFamily="34" charset="0"/>
              </a:rPr>
              <a:t>Jedním z cílů projektu je podpora modernizace vybavení škol pro PVT a s </a:t>
            </a:r>
            <a:r>
              <a:rPr sz="2600" dirty="0" err="1">
                <a:latin typeface="+mj-lt"/>
                <a:cs typeface="Arial" panose="020B0604020202020204" pitchFamily="34" charset="0"/>
              </a:rPr>
              <a:t>tím</a:t>
            </a:r>
            <a:r>
              <a:rPr sz="2600" dirty="0">
                <a:latin typeface="+mj-lt"/>
                <a:cs typeface="Arial" panose="020B0604020202020204" pitchFamily="34" charset="0"/>
              </a:rPr>
              <a:t> </a:t>
            </a:r>
            <a:r>
              <a:rPr sz="2600" dirty="0" err="1" smtClean="0">
                <a:latin typeface="+mj-lt"/>
                <a:cs typeface="Arial" panose="020B0604020202020204" pitchFamily="34" charset="0"/>
              </a:rPr>
              <a:t>související</a:t>
            </a:r>
            <a:r>
              <a:rPr lang="cs-CZ" sz="26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sz="2600" dirty="0" smtClean="0">
                <a:latin typeface="+mj-lt"/>
                <a:cs typeface="Arial" panose="020B0604020202020204" pitchFamily="34" charset="0"/>
              </a:rPr>
              <a:t>IT </a:t>
            </a:r>
            <a:r>
              <a:rPr sz="2600" dirty="0">
                <a:latin typeface="+mj-lt"/>
                <a:cs typeface="Arial" panose="020B0604020202020204" pitchFamily="34" charset="0"/>
              </a:rPr>
              <a:t>podporou.</a:t>
            </a:r>
          </a:p>
          <a:p>
            <a:pPr marL="12700" algn="just">
              <a:lnSpc>
                <a:spcPts val="2810"/>
              </a:lnSpc>
              <a:spcBef>
                <a:spcPts val="600"/>
              </a:spcBef>
              <a:spcAft>
                <a:spcPts val="600"/>
              </a:spcAft>
            </a:pPr>
            <a:r>
              <a:rPr sz="2600" dirty="0">
                <a:latin typeface="+mj-lt"/>
                <a:cs typeface="Arial" panose="020B0604020202020204" pitchFamily="34" charset="0"/>
              </a:rPr>
              <a:t>„Bonusem“ je podpora materiálního zabezpečení chodu jednotlivých KMK a CKP na</a:t>
            </a:r>
          </a:p>
          <a:p>
            <a:pPr marL="12700" algn="just">
              <a:lnSpc>
                <a:spcPts val="2810"/>
              </a:lnSpc>
              <a:spcBef>
                <a:spcPts val="600"/>
              </a:spcBef>
              <a:spcAft>
                <a:spcPts val="600"/>
              </a:spcAft>
            </a:pPr>
            <a:r>
              <a:rPr sz="2600" dirty="0">
                <a:latin typeface="+mj-lt"/>
                <a:cs typeface="Arial" panose="020B0604020202020204" pitchFamily="34" charset="0"/>
              </a:rPr>
              <a:t>středních odborných školách školách. </a:t>
            </a:r>
            <a:r>
              <a:rPr sz="2600" b="1" dirty="0">
                <a:latin typeface="+mj-lt"/>
                <a:cs typeface="Arial" panose="020B0604020202020204" pitchFamily="34" charset="0"/>
              </a:rPr>
              <a:t>Více než 30 mil. Kč </a:t>
            </a:r>
            <a:r>
              <a:rPr sz="2600" dirty="0">
                <a:latin typeface="+mj-lt"/>
                <a:cs typeface="Arial" panose="020B0604020202020204" pitchFamily="34" charset="0"/>
              </a:rPr>
              <a:t>z celkových 110 mil. Kč.</a:t>
            </a:r>
          </a:p>
          <a:p>
            <a:pPr marL="12700" marR="5080" algn="just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</a:pPr>
            <a:r>
              <a:rPr sz="2600" dirty="0">
                <a:latin typeface="+mj-lt"/>
                <a:cs typeface="Arial" panose="020B0604020202020204" pitchFamily="34" charset="0"/>
              </a:rPr>
              <a:t>ICT zařízení (PC, audio, video, 3D), gastro vybavení, CNC frézky a další stroje, měřící  technika, stavebnice, sportovní a kompenzační pomůcky, </a:t>
            </a:r>
            <a:r>
              <a:rPr sz="2600" dirty="0" err="1" smtClean="0">
                <a:latin typeface="+mj-lt"/>
                <a:cs typeface="Arial" panose="020B0604020202020204" pitchFamily="34" charset="0"/>
              </a:rPr>
              <a:t>knihy</a:t>
            </a:r>
            <a:r>
              <a:rPr sz="2600" dirty="0" smtClean="0">
                <a:latin typeface="+mj-lt"/>
                <a:cs typeface="Arial" panose="020B0604020202020204" pitchFamily="34" charset="0"/>
              </a:rPr>
              <a:t>,</a:t>
            </a:r>
            <a:r>
              <a:rPr lang="cs-CZ" sz="26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sz="2600" dirty="0" err="1" smtClean="0">
                <a:latin typeface="+mj-lt"/>
                <a:cs typeface="Arial" panose="020B0604020202020204" pitchFamily="34" charset="0"/>
              </a:rPr>
              <a:t>vybavení</a:t>
            </a:r>
            <a:r>
              <a:rPr sz="26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sz="2600" dirty="0">
                <a:latin typeface="+mj-lt"/>
                <a:cs typeface="Arial" panose="020B0604020202020204" pitchFamily="34" charset="0"/>
              </a:rPr>
              <a:t>dílen,  elektromobil, pomůcky pro kriminalistiku a další…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706323"/>
            <a:ext cx="4645661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dirty="0">
                <a:latin typeface="+mj-lt"/>
              </a:rPr>
              <a:t>PLÁNY PROJEKTU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2400" y="1676400"/>
            <a:ext cx="11904980" cy="3657411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sz="2600" dirty="0">
                <a:latin typeface="+mj-lt"/>
                <a:cs typeface="Arial" panose="020B0604020202020204" pitchFamily="34" charset="0"/>
              </a:rPr>
              <a:t>Nákup materiálního vybavení za necelých 10 mil. Kč do konce roku 2018.</a:t>
            </a:r>
          </a:p>
          <a:p>
            <a:pPr marL="12700" marR="5080">
              <a:lnSpc>
                <a:spcPts val="3020"/>
              </a:lnSpc>
              <a:spcBef>
                <a:spcPts val="600"/>
              </a:spcBef>
              <a:spcAft>
                <a:spcPts val="600"/>
              </a:spcAft>
            </a:pPr>
            <a:r>
              <a:rPr sz="2600" dirty="0">
                <a:latin typeface="+mj-lt"/>
                <a:cs typeface="Arial" panose="020B0604020202020204" pitchFamily="34" charset="0"/>
              </a:rPr>
              <a:t>Personální posílení KMK o 28 metodiků konzultantů – každý odborný kabinet </a:t>
            </a:r>
            <a:r>
              <a:rPr sz="2600" dirty="0" err="1">
                <a:latin typeface="+mj-lt"/>
                <a:cs typeface="Arial" panose="020B0604020202020204" pitchFamily="34" charset="0"/>
              </a:rPr>
              <a:t>tak</a:t>
            </a:r>
            <a:r>
              <a:rPr sz="2600" dirty="0">
                <a:latin typeface="+mj-lt"/>
                <a:cs typeface="Arial" panose="020B0604020202020204" pitchFamily="34" charset="0"/>
              </a:rPr>
              <a:t> </a:t>
            </a:r>
            <a:r>
              <a:rPr sz="2600" dirty="0" err="1" smtClean="0">
                <a:latin typeface="+mj-lt"/>
                <a:cs typeface="Arial" panose="020B0604020202020204" pitchFamily="34" charset="0"/>
              </a:rPr>
              <a:t>bude</a:t>
            </a:r>
            <a:r>
              <a:rPr sz="26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sz="2600" dirty="0">
                <a:latin typeface="+mj-lt"/>
                <a:cs typeface="Arial" panose="020B0604020202020204" pitchFamily="34" charset="0"/>
              </a:rPr>
              <a:t>mít 5 členů.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sz="2600" dirty="0">
                <a:latin typeface="+mj-lt"/>
                <a:cs typeface="Arial" panose="020B0604020202020204" pitchFamily="34" charset="0"/>
              </a:rPr>
              <a:t>Zapojení dalších 15 ZŠ / DDM navázaných na činnost CKP.</a:t>
            </a:r>
          </a:p>
          <a:p>
            <a:pPr marL="12700">
              <a:lnSpc>
                <a:spcPts val="3195"/>
              </a:lnSpc>
              <a:spcBef>
                <a:spcPts val="600"/>
              </a:spcBef>
              <a:spcAft>
                <a:spcPts val="600"/>
              </a:spcAft>
            </a:pPr>
            <a:r>
              <a:rPr sz="2600" dirty="0">
                <a:latin typeface="+mj-lt"/>
                <a:cs typeface="Arial" panose="020B0604020202020204" pitchFamily="34" charset="0"/>
              </a:rPr>
              <a:t>Zapojení dalších odborníků z praxe – zkvalitnění činnosti KMK (spolupráce firem a</a:t>
            </a:r>
          </a:p>
          <a:p>
            <a:pPr marL="12700">
              <a:lnSpc>
                <a:spcPts val="3195"/>
              </a:lnSpc>
              <a:spcBef>
                <a:spcPts val="600"/>
              </a:spcBef>
              <a:spcAft>
                <a:spcPts val="600"/>
              </a:spcAft>
            </a:pPr>
            <a:r>
              <a:rPr sz="2600" dirty="0">
                <a:latin typeface="+mj-lt"/>
                <a:cs typeface="Arial" panose="020B0604020202020204" pitchFamily="34" charset="0"/>
              </a:rPr>
              <a:t>pedagogů).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sz="2600" dirty="0">
                <a:latin typeface="+mj-lt"/>
                <a:cs typeface="Arial" panose="020B0604020202020204" pitchFamily="34" charset="0"/>
              </a:rPr>
              <a:t>Aktuálně k 1. 11. 2018 je v projektu </a:t>
            </a:r>
            <a:r>
              <a:rPr sz="2600" b="1" dirty="0">
                <a:latin typeface="+mj-lt"/>
                <a:cs typeface="Arial" panose="020B0604020202020204" pitchFamily="34" charset="0"/>
              </a:rPr>
              <a:t>425 členů realizačního týmu</a:t>
            </a:r>
            <a:r>
              <a:rPr sz="2600" dirty="0">
                <a:latin typeface="+mj-lt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40B63935230ED4DB8231F1EAEE63E9B" ma:contentTypeVersion="10" ma:contentTypeDescription="Vytvoří nový dokument" ma:contentTypeScope="" ma:versionID="a592d7c4820fb3bc5035362fa5f033fe">
  <xsd:schema xmlns:xsd="http://www.w3.org/2001/XMLSchema" xmlns:xs="http://www.w3.org/2001/XMLSchema" xmlns:p="http://schemas.microsoft.com/office/2006/metadata/properties" xmlns:ns2="4ed50015-f427-4bca-b79c-7b0ef9a9fc90" xmlns:ns3="7ffaba63-cadb-4ee0-afcd-3a4a42323a6d" targetNamespace="http://schemas.microsoft.com/office/2006/metadata/properties" ma:root="true" ma:fieldsID="2bd6f9fc3077a0c85c008914eb3a4b56" ns2:_="" ns3:_="">
    <xsd:import namespace="4ed50015-f427-4bca-b79c-7b0ef9a9fc90"/>
    <xsd:import namespace="7ffaba63-cadb-4ee0-afcd-3a4a42323a6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_x0031_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d50015-f427-4bca-b79c-7b0ef9a9fc9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Naposledy sdílel(a)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Čas posledního sdílení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faba63-cadb-4ee0-afcd-3a4a42323a6d" elementFormDefault="qualified">
    <xsd:import namespace="http://schemas.microsoft.com/office/2006/documentManagement/types"/>
    <xsd:import namespace="http://schemas.microsoft.com/office/infopath/2007/PartnerControls"/>
    <xsd:element name="_x0031_" ma:index="10" nillable="true" ma:displayName="1" ma:internalName="_x0031_">
      <xsd:simpleType>
        <xsd:restriction base="dms:Text"/>
      </xsd:simpleType>
    </xsd:element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31_ xmlns="7ffaba63-cadb-4ee0-afcd-3a4a42323a6d" xsi:nil="true"/>
  </documentManagement>
</p:properties>
</file>

<file path=customXml/itemProps1.xml><?xml version="1.0" encoding="utf-8"?>
<ds:datastoreItem xmlns:ds="http://schemas.openxmlformats.org/officeDocument/2006/customXml" ds:itemID="{B06B226E-F373-4197-B284-10E257E6761D}"/>
</file>

<file path=customXml/itemProps2.xml><?xml version="1.0" encoding="utf-8"?>
<ds:datastoreItem xmlns:ds="http://schemas.openxmlformats.org/officeDocument/2006/customXml" ds:itemID="{DB2DABFA-21CB-4322-BD1F-56832D4204F7}"/>
</file>

<file path=customXml/itemProps3.xml><?xml version="1.0" encoding="utf-8"?>
<ds:datastoreItem xmlns:ds="http://schemas.openxmlformats.org/officeDocument/2006/customXml" ds:itemID="{75D5F84F-FCAC-47F8-99EF-AA78B5B03A8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673</Words>
  <Application>Microsoft Office PowerPoint</Application>
  <PresentationFormat>Širokoúhlá obrazovka</PresentationFormat>
  <Paragraphs>62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Prezentace aplikace PowerPoint</vt:lpstr>
      <vt:lpstr>O PROJEKTU Cílem projektu je naplnění vybraných priorit nejvyšší důležitosti z KAP č. 1.</vt:lpstr>
      <vt:lpstr>CKP</vt:lpstr>
      <vt:lpstr>KMK</vt:lpstr>
      <vt:lpstr>KMK</vt:lpstr>
      <vt:lpstr>RC APA</vt:lpstr>
      <vt:lpstr>KCPN</vt:lpstr>
      <vt:lpstr>MATERIÁLNÍ ZAJIŠTĚNÍ</vt:lpstr>
      <vt:lpstr>PLÁNY PROJEKTU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NIDVuser01</cp:lastModifiedBy>
  <cp:revision>4</cp:revision>
  <cp:lastPrinted>2018-11-15T11:34:57Z</cp:lastPrinted>
  <dcterms:created xsi:type="dcterms:W3CDTF">2018-11-15T10:13:27Z</dcterms:created>
  <dcterms:modified xsi:type="dcterms:W3CDTF">2018-11-15T11:54:59Z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2018-11-15T00:00:00Z</vt:filetime>
  </property>
  <property fmtid="{D5CDD505-2E9C-101B-9397-08002B2CF9AE}" pid="5" name="ContentTypeId">
    <vt:lpwstr>0x010100A40B63935230ED4DB8231F1EAEE63E9B</vt:lpwstr>
  </property>
</Properties>
</file>