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3"/>
  </p:sldMasterIdLst>
  <p:notesMasterIdLst>
    <p:notesMasterId r:id="rId35"/>
  </p:notesMasterIdLst>
  <p:handoutMasterIdLst>
    <p:handoutMasterId r:id="rId36"/>
  </p:handoutMasterIdLst>
  <p:sldIdLst>
    <p:sldId id="256" r:id="rId4"/>
    <p:sldId id="257" r:id="rId5"/>
    <p:sldId id="275" r:id="rId6"/>
    <p:sldId id="269" r:id="rId7"/>
    <p:sldId id="271" r:id="rId8"/>
    <p:sldId id="276" r:id="rId9"/>
    <p:sldId id="277" r:id="rId10"/>
    <p:sldId id="278" r:id="rId11"/>
    <p:sldId id="287" r:id="rId12"/>
    <p:sldId id="280" r:id="rId13"/>
    <p:sldId id="284" r:id="rId14"/>
    <p:sldId id="281" r:id="rId15"/>
    <p:sldId id="282" r:id="rId16"/>
    <p:sldId id="283" r:id="rId17"/>
    <p:sldId id="288" r:id="rId18"/>
    <p:sldId id="279" r:id="rId19"/>
    <p:sldId id="285" r:id="rId20"/>
    <p:sldId id="286" r:id="rId21"/>
    <p:sldId id="290" r:id="rId22"/>
    <p:sldId id="292" r:id="rId23"/>
    <p:sldId id="295" r:id="rId24"/>
    <p:sldId id="293" r:id="rId25"/>
    <p:sldId id="294" r:id="rId26"/>
    <p:sldId id="289" r:id="rId27"/>
    <p:sldId id="291" r:id="rId28"/>
    <p:sldId id="274" r:id="rId29"/>
    <p:sldId id="259" r:id="rId30"/>
    <p:sldId id="262" r:id="rId31"/>
    <p:sldId id="263" r:id="rId32"/>
    <p:sldId id="296" r:id="rId33"/>
    <p:sldId id="297" r:id="rId34"/>
  </p:sldIdLst>
  <p:sldSz cx="9144000" cy="6858000" type="screen4x3"/>
  <p:notesSz cx="6794500" cy="99314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5EF"/>
    <a:srgbClr val="FF7D7D"/>
    <a:srgbClr val="FF6969"/>
    <a:srgbClr val="FF6161"/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96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E3F097E-7F6E-4C6A-9655-60C698519C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EC8517-0D3F-42D1-A876-D1636DBC13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9495D9-1428-434D-A557-5F9E8832AC4D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F12BAC-D82F-485C-879B-3505F01C9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4468AE-5261-497F-8AE3-AB8E12C97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E9A3E58-02E5-4180-AD1F-59A1AC5726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0914EF0-BD5F-41CD-BFBD-5DC5C2F5D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DE453D-927D-46D6-AB60-FA12C609CB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9BFE22C-524D-4F1D-878E-A3438895FB62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11899536-7101-4C3D-86EB-8AF94814E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78695DA0-53B1-432D-96E8-558DE33C4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55BA09-3227-48A7-8EFC-82EBEBCD5B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5318B6-0844-47B7-88C5-8D79E9DF6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CA8B826-1CAA-4908-8AC0-162135A2A2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6110DFA8-DE99-4111-92E7-CBD504E00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5C1AE334-8A9C-472F-8956-140675283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C6AFEB80-D4AE-4E1D-8861-D4C41B77D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E0DA67-5885-420C-B54E-DF6B6FCE28E2}" type="slidenum">
              <a:rPr lang="cs-CZ" altLang="cs-CZ"/>
              <a:pPr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7B5A2E-258D-4684-9BF3-881763AE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A33E-7A22-483E-8BE3-75668A1B14EB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A5BBA-9EF7-4F6B-8F20-9D15AEBB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AB2D63-38A9-4825-8F00-1A01A36C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199-E77E-401C-B2E8-8603D4C11E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428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16D6D1-F6FA-47AD-B77C-1E7D24E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1175-60B4-40F0-A398-99C46CD9AFF7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742AEE-4320-479F-9B6E-BF8AE780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38E175-6602-451E-8AF1-5B3A2392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7ABD-7DC6-4897-9F13-1CD28F635B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4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17832-17C4-48DB-8D86-6130E8C3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828B-74B8-4F34-B718-101B18DF5C1B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F10D6-0569-4F01-A267-4F3A8C8C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50AE32-FA45-4DF8-9D13-DA3D4E03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5591-70B9-4EEA-A5DD-C7B5C69CEC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226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ED2330-5D0C-48AC-8875-31985D1E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F394-6E4F-40DE-B0BE-A618DFA8ADAF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4BFC0-90AB-4D42-B378-2C314D3F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872151-9108-43F8-8F99-057277E2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AF82-9CE8-4A3A-A75B-01E9877817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499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93B8AE-B78F-4284-8779-723112FB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DCC0-F9C6-4DCF-9307-1D7C2F1A9BF7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DA22E6-907B-45A3-AA1E-90845D04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2EF126-42E4-40B0-99D3-D76687F6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DF2A-B53B-426C-9AE6-DEE82B5F9F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375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32DF289-831B-41C9-84D9-2729DF39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0315-5EAB-4888-87A7-AEE838CC595D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C4F322B-ED78-4F77-A3A0-E3E35ECB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E2056B7-B63F-4863-BC69-23417C71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F51F-0A7A-432D-9AFF-94CABAC75A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133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BE100010-51E2-49F7-A3D7-7692F82E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9AD6-3A08-46A6-9CD6-883613FF5815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4366E65A-BA77-4D16-8D95-A8D54282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982292E0-7D64-46D3-96A8-88918384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7668-D87E-4A6A-9AF3-5547E99E9D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738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A2616983-927C-46E0-8384-FC157AF0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BB1D-D848-44BA-B196-FA6EF68F4993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0EA348D-3496-4D98-9F81-F9940E5F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C28F08D-4CFA-4DA7-B772-4645C3BC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452C-76B8-43F3-A1AC-96BF78311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687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F4F8D885-BB5D-408D-A9EA-F6F71A84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01FB-0925-43BB-9326-F529F1EF9F91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2F8844A-9F49-40D0-9B01-8E739607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69C7092-E611-42D8-9986-914515BF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5A4B-7230-4565-8213-CE5EA12B4E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765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BB54CDF-4945-4639-8378-C530779E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7F96-E46C-4495-B96D-9FE58C602020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3F451ED-9128-4B02-877D-509242BB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43536AF-198F-4677-89B8-5F4D1C8A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C2AA-A15C-4415-AF9B-B988884A94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18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345E5F5-755C-4E0F-A59B-CD9116EC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6A1A-F061-4D71-8872-C2B456D2BFFE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A8EFF9B-1F09-446E-9E2A-031879B5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882A0A9-65A8-43C6-A289-FD601EF3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E65C-E282-465E-A4CA-942CA0E8A8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97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2E7DCE47-C3F3-4EE3-BC0A-F42E104A07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65A1421D-B3EF-41B4-B57A-A13271C46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B44758-35A8-402C-874B-035056BF7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965B0-2ED0-4306-8E06-8A6D1619E711}" type="datetimeFigureOut">
              <a:rPr lang="cs-CZ"/>
              <a:pPr>
                <a:defRPr/>
              </a:pPr>
              <a:t>20.11.2018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6081B0-1ADD-4032-A06C-3DCC32C01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3D9FF7-7050-4B1E-A383-7A2E8DFE0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6584D3-C13B-4FC6-A826-8E08709D6C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Users\kalva_000\Desktop\Složka indesign_prace\DTP_INDESIGN\InDesign_časopis\Hlucinske kolace.jpg">
            <a:extLst>
              <a:ext uri="{FF2B5EF4-FFF2-40B4-BE49-F238E27FC236}">
                <a16:creationId xmlns:a16="http://schemas.microsoft.com/office/drawing/2014/main" id="{C74C933A-69CD-4860-9B81-EB4C784E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888"/>
            <a:ext cx="7697788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>
            <a:extLst>
              <a:ext uri="{FF2B5EF4-FFF2-40B4-BE49-F238E27FC236}">
                <a16:creationId xmlns:a16="http://schemas.microsoft.com/office/drawing/2014/main" id="{88489A44-046D-4320-AB07-2CCABC92C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657350"/>
            <a:ext cx="8135937" cy="174783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„Na </a:t>
            </a:r>
            <a:r>
              <a:rPr lang="cs-CZ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Hlučinsku</a:t>
            </a:r>
            <a:r>
              <a:rPr lang="cs-CZ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se tu děju věci, zapojuju se tu (skoro) </a:t>
            </a:r>
            <a:r>
              <a:rPr lang="cs-CZ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všeci</a:t>
            </a:r>
            <a:r>
              <a:rPr lang="cs-CZ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!“</a:t>
            </a:r>
          </a:p>
        </p:txBody>
      </p:sp>
      <p:pic>
        <p:nvPicPr>
          <p:cNvPr id="4100" name="Picture 2" descr="Výsledek obrázku pro místní akční plán vzdělávání">
            <a:extLst>
              <a:ext uri="{FF2B5EF4-FFF2-40B4-BE49-F238E27FC236}">
                <a16:creationId xmlns:a16="http://schemas.microsoft.com/office/drawing/2014/main" id="{9B82EED8-D882-49D5-98AA-986FB51B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661025"/>
            <a:ext cx="54022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Users\kalva_000\Desktop\FcdX_YGv_400x400.png">
            <a:extLst>
              <a:ext uri="{FF2B5EF4-FFF2-40B4-BE49-F238E27FC236}">
                <a16:creationId xmlns:a16="http://schemas.microsoft.com/office/drawing/2014/main" id="{AEC2D58F-1D6E-45CF-AA1A-20DA12F16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068638"/>
            <a:ext cx="158432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BD20033-2CE9-4496-AF02-D232FF4F9968}"/>
              </a:ext>
            </a:extLst>
          </p:cNvPr>
          <p:cNvSpPr txBox="1"/>
          <p:nvPr/>
        </p:nvSpPr>
        <p:spPr>
          <a:xfrm>
            <a:off x="107950" y="338138"/>
            <a:ext cx="8856663" cy="5970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Vlastivědný kufřík</a:t>
            </a:r>
          </a:p>
          <a:p>
            <a:pPr eaLnBrk="1" hangingPunct="1">
              <a:defRPr/>
            </a:pP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vlastivědný kufřík naplňuje myšlenku, že </a:t>
            </a:r>
            <a:r>
              <a:rPr lang="cs-CZ" sz="1900" b="1" dirty="0">
                <a:latin typeface="Georgia" pitchFamily="18" charset="0"/>
                <a:cs typeface="Arial" charset="0"/>
              </a:rPr>
              <a:t>muzeum může dojíždět do škol </a:t>
            </a:r>
            <a:r>
              <a:rPr lang="cs-CZ" sz="1900" dirty="0">
                <a:latin typeface="Georgia" pitchFamily="18" charset="0"/>
                <a:cs typeface="Arial" charset="0"/>
              </a:rPr>
              <a:t>a přímo tam se podílet na výuce. </a:t>
            </a:r>
          </a:p>
          <a:p>
            <a:pPr algn="just" eaLnBrk="1" hangingPunct="1">
              <a:defRPr/>
            </a:pPr>
            <a:endParaRPr lang="cs-CZ" sz="1900" dirty="0">
              <a:latin typeface="Georgia" pitchFamily="18" charset="0"/>
              <a:cs typeface="Arial" charset="0"/>
            </a:endParaRPr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cílem aktivity je </a:t>
            </a:r>
            <a:r>
              <a:rPr lang="cs-CZ" sz="1900" b="1" dirty="0">
                <a:latin typeface="Georgia" pitchFamily="18" charset="0"/>
                <a:cs typeface="Arial" charset="0"/>
              </a:rPr>
              <a:t>rozšířit znalosti a povědomí o místě, kde děti a žáci žijí</a:t>
            </a:r>
            <a:r>
              <a:rPr lang="cs-CZ" sz="1900" dirty="0">
                <a:latin typeface="Georgia" pitchFamily="18" charset="0"/>
                <a:cs typeface="Arial" charset="0"/>
              </a:rPr>
              <a:t>. Zvláštní důraz je kladen na mezioborovost a rozvíjení kritického myšlení. </a:t>
            </a:r>
          </a:p>
          <a:p>
            <a:pPr algn="just" eaLnBrk="1" hangingPunct="1">
              <a:defRPr/>
            </a:pPr>
            <a:endParaRPr lang="cs-CZ" sz="1900" dirty="0">
              <a:latin typeface="Georgia" pitchFamily="18" charset="0"/>
              <a:cs typeface="Arial" charset="0"/>
            </a:endParaRPr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ne vždy je vzdělávání regionální historie v terénu a v muzeu možné a technicky proveditelné =&gt; náročnost dopravy z hlediska její ceny a vzdálenosti, omezená časová dotace v rámci jednoho předmětu. Pokud chce pedagog navštívit muzeum, musí pro konání jednoho výukového programu o rozsahu 2 vyuč. hodin obětovat např. celé čtyři hodiny, nenachází-li se škola vyloženě v dostupné vzdálenosti od muzea.  </a:t>
            </a:r>
          </a:p>
          <a:p>
            <a:pPr algn="just" eaLnBrk="1" hangingPunct="1">
              <a:defRPr/>
            </a:pPr>
            <a:endParaRPr lang="cs-CZ" sz="1900" dirty="0">
              <a:latin typeface="Georgia" pitchFamily="18" charset="0"/>
              <a:cs typeface="Arial" charset="0"/>
            </a:endParaRPr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řešením je připravit pro školy a školky sady substitutů včetně metodických návodů pro jejich použití a ty pak na vyžádání představit a zapůjčit. Expert/lektor několikrát navštíví mateřskou a základní školu (1. i 2. stupeň) a SVČ, v rámci dvouhodinové výuky seznámí děti a žáky s připravenými tématy, interaktivní formou zpřítomňování minulosti pomocí autentických substitutů.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96C5276-45B1-41D7-BC5D-A16E2B6B7FF0}"/>
              </a:ext>
            </a:extLst>
          </p:cNvPr>
          <p:cNvSpPr/>
          <p:nvPr/>
        </p:nvSpPr>
        <p:spPr>
          <a:xfrm>
            <a:off x="395288" y="404813"/>
            <a:ext cx="82804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náplň vlastivědného kufříku se zaměří na témata předepsaná v osnovách. Bude se jednat o oblast </a:t>
            </a:r>
            <a:r>
              <a:rPr lang="cs-CZ" sz="1900" b="1" dirty="0">
                <a:latin typeface="Georgia" pitchFamily="18" charset="0"/>
                <a:cs typeface="Arial" charset="0"/>
              </a:rPr>
              <a:t>lidské každodennosti, společenských trendů nebo místa, kde děti žijí</a:t>
            </a:r>
            <a:r>
              <a:rPr lang="cs-CZ" sz="1900" dirty="0">
                <a:latin typeface="Georgia" pitchFamily="18" charset="0"/>
                <a:cs typeface="Arial" charset="0"/>
              </a:rPr>
              <a:t>, témata zaměřené na </a:t>
            </a:r>
            <a:r>
              <a:rPr lang="cs-CZ" sz="1900" b="1" dirty="0">
                <a:latin typeface="Georgia" pitchFamily="18" charset="0"/>
                <a:cs typeface="Arial" charset="0"/>
              </a:rPr>
              <a:t>starší dějiny </a:t>
            </a:r>
            <a:r>
              <a:rPr lang="cs-CZ" sz="1900" dirty="0">
                <a:latin typeface="Georgia" pitchFamily="18" charset="0"/>
                <a:cs typeface="Arial" charset="0"/>
              </a:rPr>
              <a:t>(středověké osídlení, životní styl atd.). </a:t>
            </a:r>
          </a:p>
          <a:p>
            <a:pPr algn="just" eaLnBrk="1" hangingPunct="1">
              <a:defRPr/>
            </a:pPr>
            <a:endParaRPr lang="cs-CZ" sz="1900" dirty="0">
              <a:latin typeface="Georgia" pitchFamily="18" charset="0"/>
              <a:cs typeface="Arial" charset="0"/>
            </a:endParaRPr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za tímto účelem budou vyrobeny modely, makety, kostýmy, kopie historických pramenů a použity zapůjčené exponáty, které jsou jinak trvale skryty v depozitáři Muzea Hlučínska.</a:t>
            </a:r>
          </a:p>
        </p:txBody>
      </p:sp>
      <p:pic>
        <p:nvPicPr>
          <p:cNvPr id="14339" name="Picture 2" descr="Fotodokumentace">
            <a:extLst>
              <a:ext uri="{FF2B5EF4-FFF2-40B4-BE49-F238E27FC236}">
                <a16:creationId xmlns:a16="http://schemas.microsoft.com/office/drawing/2014/main" id="{8C04BC59-5C55-4875-90F3-476ED6BA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82900"/>
            <a:ext cx="61928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">
            <a:extLst>
              <a:ext uri="{FF2B5EF4-FFF2-40B4-BE49-F238E27FC236}">
                <a16:creationId xmlns:a16="http://schemas.microsoft.com/office/drawing/2014/main" id="{60B6E9DE-86AB-47C9-A0BF-05F6088E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85693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Landecká Venuše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Délkové míry - </a:t>
            </a:r>
            <a:r>
              <a:rPr lang="cs-CZ" altLang="cs-CZ" sz="1900">
                <a:latin typeface="Georgia" panose="02040502050405020303" pitchFamily="18" charset="0"/>
              </a:rPr>
              <a:t>kazeta obsahuje tyčinky vyhotovené ve velikostech středověkých délkových měr. Žáci získají možnost porovnat jednotlivé délkové míry.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Odlitky pečetí - </a:t>
            </a:r>
            <a:r>
              <a:rPr lang="cs-CZ" altLang="cs-CZ" sz="1900">
                <a:latin typeface="Georgia" panose="02040502050405020303" pitchFamily="18" charset="0"/>
              </a:rPr>
              <a:t>mohou sloužit k přiblížení problematiky sfragistiky, stejně jako k procvičování interpretace obrazového pramenu. Pečeti: Mikuláš I., II., Přemek, Arnošt, Vilém, Přeclav z Pohořelé, Karel IV., město Kravaře, město Hlučín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Iluminace</a:t>
            </a:r>
            <a:r>
              <a:rPr lang="cs-CZ" altLang="cs-CZ" sz="1900">
                <a:latin typeface="Georgia" panose="02040502050405020303" pitchFamily="18" charset="0"/>
              </a:rPr>
              <a:t> – Hildebert či něco lokálního (bude upřesněno)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Středověká</a:t>
            </a:r>
            <a:r>
              <a:rPr lang="cs-CZ" altLang="cs-CZ" sz="1900">
                <a:latin typeface="Georgia" panose="02040502050405020303" pitchFamily="18" charset="0"/>
              </a:rPr>
              <a:t> </a:t>
            </a:r>
            <a:r>
              <a:rPr lang="cs-CZ" altLang="cs-CZ" sz="1900" b="1">
                <a:latin typeface="Georgia" panose="02040502050405020303" pitchFamily="18" charset="0"/>
              </a:rPr>
              <a:t>listina - </a:t>
            </a:r>
            <a:r>
              <a:rPr lang="cs-CZ" altLang="cs-CZ" sz="1900">
                <a:latin typeface="Georgia" panose="02040502050405020303" pitchFamily="18" charset="0"/>
              </a:rPr>
              <a:t> Česky psaná listina / úryvek z kroniky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Pergamen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Volební letáky z první republiky</a:t>
            </a:r>
            <a:r>
              <a:rPr lang="cs-CZ" altLang="cs-CZ" sz="1900">
                <a:latin typeface="Georgia" panose="02040502050405020303" pitchFamily="18" charset="0"/>
              </a:rPr>
              <a:t> - volební letáky určené obyvatelům Hlučínska. Jednotlivé slogany se pokoušejí různě manipulovat veřejným míněním.</a:t>
            </a:r>
            <a:endParaRPr lang="cs-CZ" altLang="cs-CZ" sz="18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717C06E-256D-423D-9508-7C6F72920CA6}"/>
              </a:ext>
            </a:extLst>
          </p:cNvPr>
          <p:cNvSpPr txBox="1"/>
          <p:nvPr/>
        </p:nvSpPr>
        <p:spPr>
          <a:xfrm>
            <a:off x="1116013" y="260350"/>
            <a:ext cx="66246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SADA PRAMENŮ  – PROZATIMNÍ NÁVRH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1">
            <a:extLst>
              <a:ext uri="{FF2B5EF4-FFF2-40B4-BE49-F238E27FC236}">
                <a16:creationId xmlns:a16="http://schemas.microsoft.com/office/drawing/2014/main" id="{A5B1EF2B-7EE8-460A-8393-32F26AB0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5888"/>
            <a:ext cx="8785225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Plakát</a:t>
            </a:r>
            <a:r>
              <a:rPr lang="cs-CZ" altLang="cs-CZ" sz="1900">
                <a:latin typeface="Georgia" panose="02040502050405020303" pitchFamily="18" charset="0"/>
              </a:rPr>
              <a:t> - plakát avizující slavnosti předání bojové zástavy hlučínskému hraničářskému pluku, propagandistický plakát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Potravinové lístky</a:t>
            </a:r>
            <a:r>
              <a:rPr lang="cs-CZ" altLang="cs-CZ" sz="1900">
                <a:latin typeface="Georgia" panose="02040502050405020303" pitchFamily="18" charset="0"/>
              </a:rPr>
              <a:t> - poválečné potravinové lístky na potraviny a oděvy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Obraz - </a:t>
            </a:r>
            <a:r>
              <a:rPr lang="cs-CZ" altLang="cs-CZ" sz="1900">
                <a:latin typeface="Georgia" panose="02040502050405020303" pitchFamily="18" charset="0"/>
              </a:rPr>
              <a:t>tematicky, co se váže k regionu a má didaktický potenciál: procvičovat formální analýzu, zasazení do časového rámce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 b="1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Karikatura - </a:t>
            </a:r>
            <a:r>
              <a:rPr lang="cs-CZ" altLang="cs-CZ" sz="1900">
                <a:latin typeface="Georgia" panose="02040502050405020303" pitchFamily="18" charset="0"/>
              </a:rPr>
              <a:t> tematika nacistického Německa (= bude upřesněno)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Fotografie - </a:t>
            </a:r>
            <a:r>
              <a:rPr lang="cs-CZ" altLang="cs-CZ" sz="1900">
                <a:latin typeface="Georgia" panose="02040502050405020303" pitchFamily="18" charset="0"/>
              </a:rPr>
              <a:t>zachycení proměn hlučínského náměstí / státníci přebírají od dívky kytici / Pohraničníci na stráži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Ego dokument  - </a:t>
            </a:r>
            <a:r>
              <a:rPr lang="cs-CZ" altLang="cs-CZ" sz="1900">
                <a:latin typeface="Georgia" panose="02040502050405020303" pitchFamily="18" charset="0"/>
              </a:rPr>
              <a:t>dopis / Deník / dopisy M. Horákové / Dopisy J. homoly z Kobeřic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Denní tisk</a:t>
            </a:r>
            <a:r>
              <a:rPr lang="cs-CZ" altLang="cs-CZ" sz="1900">
                <a:latin typeface="Georgia" panose="02040502050405020303" pitchFamily="18" charset="0"/>
              </a:rPr>
              <a:t> - dvojstránka Katolických novin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Úřední pramen</a:t>
            </a:r>
            <a:r>
              <a:rPr lang="cs-CZ" altLang="cs-CZ" sz="1900">
                <a:latin typeface="Georgia" panose="02040502050405020303" pitchFamily="18" charset="0"/>
              </a:rPr>
              <a:t> - znění zákona / Memorandum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Osvědčení o národní spolehlivosti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Jízdní řád</a:t>
            </a:r>
            <a:endParaRPr lang="cs-CZ" altLang="cs-CZ" sz="19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>
            <a:extLst>
              <a:ext uri="{FF2B5EF4-FFF2-40B4-BE49-F238E27FC236}">
                <a16:creationId xmlns:a16="http://schemas.microsoft.com/office/drawing/2014/main" id="{AF7483E5-412E-4ADD-ACC2-9A57BB82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77057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Úryvek z novodobé kroniky</a:t>
            </a:r>
            <a:r>
              <a:rPr lang="cs-CZ" altLang="cs-CZ" sz="1900">
                <a:latin typeface="Georgia" panose="02040502050405020303" pitchFamily="18" charset="0"/>
              </a:rPr>
              <a:t> - o emigraci do SRN, popř. o ustavení kroužku mladých strážců hranic, popř. hon na amerického brouka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Substituty ke kolektivizaci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Hmotný pramen – </a:t>
            </a:r>
            <a:r>
              <a:rPr lang="cs-CZ" altLang="cs-CZ" sz="1900">
                <a:latin typeface="Georgia" panose="02040502050405020303" pitchFamily="18" charset="0"/>
              </a:rPr>
              <a:t>např. růženec či něco podobně malého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Kus uhlí / Hornický odznáček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900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900" b="1">
                <a:latin typeface="Georgia" panose="02040502050405020303" pitchFamily="18" charset="0"/>
              </a:rPr>
              <a:t>Metla jako bonus</a:t>
            </a:r>
            <a:endParaRPr lang="cs-CZ" altLang="cs-CZ" sz="19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C5EE1DC3-4118-445A-8D27-CD5BC5E3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60118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ovéPole 2">
            <a:extLst>
              <a:ext uri="{FF2B5EF4-FFF2-40B4-BE49-F238E27FC236}">
                <a16:creationId xmlns:a16="http://schemas.microsoft.com/office/drawing/2014/main" id="{5112373E-C2DB-4DF5-ACCA-25018930A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535738"/>
            <a:ext cx="2808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i="1">
                <a:latin typeface="Georgia" panose="02040502050405020303" pitchFamily="18" charset="0"/>
              </a:rPr>
              <a:t>Ilustrativní obrázek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9D2B74C-C06B-466C-B48E-7D432D3646AF}"/>
              </a:ext>
            </a:extLst>
          </p:cNvPr>
          <p:cNvSpPr txBox="1"/>
          <p:nvPr/>
        </p:nvSpPr>
        <p:spPr>
          <a:xfrm>
            <a:off x="684213" y="115888"/>
            <a:ext cx="79914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DOSAVADNÍ POČINY V OBLASTI TÉMATU REGIONÁLNÍ IDENTITA URČENÉ (rovněž či přímo) ŠKOLÁM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3BE301B-FAE8-4445-9664-78EDF88812BB}"/>
              </a:ext>
            </a:extLst>
          </p:cNvPr>
          <p:cNvSpPr txBox="1"/>
          <p:nvPr/>
        </p:nvSpPr>
        <p:spPr>
          <a:xfrm>
            <a:off x="179388" y="842963"/>
            <a:ext cx="8785225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cs-CZ" i="1" dirty="0">
                <a:latin typeface="Georgia" pitchFamily="18" charset="0"/>
                <a:cs typeface="Arial" charset="0"/>
              </a:rPr>
              <a:t>Zpěvník hlučínských a polských lidových písní (SOH) 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cs-CZ" i="1" dirty="0">
                <a:latin typeface="Georgia" pitchFamily="18" charset="0"/>
                <a:cs typeface="Arial" charset="0"/>
              </a:rPr>
              <a:t>Jak na EVVO na Hlučínsku? (SOH) 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cs-CZ" i="1" dirty="0">
                <a:latin typeface="Georgia" pitchFamily="18" charset="0"/>
                <a:cs typeface="Arial" charset="0"/>
              </a:rPr>
              <a:t>Komiks o Přemyslovcích (Muzeum Hlučínska)</a:t>
            </a:r>
          </a:p>
          <a:p>
            <a:pPr eaLnBrk="1" hangingPunct="1">
              <a:defRPr/>
            </a:pPr>
            <a:endParaRPr lang="cs-CZ" dirty="0">
              <a:latin typeface="Georgia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cs-CZ" b="1" u="sng" dirty="0">
                <a:latin typeface="Georgia" pitchFamily="18" charset="0"/>
                <a:cs typeface="Arial" charset="0"/>
              </a:rPr>
              <a:t>V rámci MAP I vznikl:</a:t>
            </a:r>
          </a:p>
          <a:p>
            <a:pPr eaLnBrk="1" hangingPunct="1">
              <a:defRPr/>
            </a:pPr>
            <a:endParaRPr lang="cs-CZ" dirty="0">
              <a:latin typeface="Georgia" pitchFamily="18" charset="0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cs-CZ" b="1" i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Soubor map pro výuku regionální historie na Hlučínsku</a:t>
            </a:r>
          </a:p>
          <a:p>
            <a:pPr eaLnBrk="1" hangingPunct="1">
              <a:defRPr/>
            </a:pPr>
            <a:endParaRPr lang="cs-CZ" i="1" dirty="0"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někteří z členů pracovní skupiny </a:t>
            </a:r>
            <a:r>
              <a:rPr lang="cs-CZ" i="1" dirty="0">
                <a:latin typeface="Georgia" pitchFamily="18" charset="0"/>
                <a:cs typeface="Arial" charset="0"/>
              </a:rPr>
              <a:t>Udržení a rozvoj regionální identity</a:t>
            </a:r>
            <a:r>
              <a:rPr lang="cs-CZ" dirty="0">
                <a:latin typeface="Georgia" pitchFamily="18" charset="0"/>
                <a:cs typeface="Arial" charset="0"/>
              </a:rPr>
              <a:t> připravili ve spolupráci s pracovníky Muzea Hlučínska soubor 8 map pro ZŠ (i SVČ a ZUŠ), které svým interdisciplinárním pojetím zasahují do oblasti zeměpisu, dějepisu, ale také občanské výchovy a jazyků. </a:t>
            </a:r>
          </a:p>
          <a:p>
            <a:pPr algn="just" eaLnBrk="1" hangingPunct="1"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	</a:t>
            </a:r>
            <a:r>
              <a:rPr lang="cs-CZ" sz="1600" dirty="0">
                <a:latin typeface="Georgia" pitchFamily="18" charset="0"/>
                <a:cs typeface="Arial" charset="0"/>
              </a:rPr>
              <a:t>= &gt; 5 map historických, na nichž se autoři snaží ilustrovat vývoj Hlučínska 	v kontextu evropských dějin, vývoj (změn) hranice i státní příslušnosti; </a:t>
            </a:r>
          </a:p>
          <a:p>
            <a:pPr algn="just" eaLnBrk="1" hangingPunct="1">
              <a:defRPr/>
            </a:pPr>
            <a:r>
              <a:rPr lang="cs-CZ" sz="1600" dirty="0">
                <a:latin typeface="Georgia" pitchFamily="18" charset="0"/>
                <a:cs typeface="Arial" charset="0"/>
              </a:rPr>
              <a:t>	= &gt; 6. mapa (Hlučínsko a proměny hranice) porovnává změny hranice 	Hlučínska od 	roku 1742 do současnosti;</a:t>
            </a:r>
          </a:p>
          <a:p>
            <a:pPr algn="just" eaLnBrk="1" hangingPunct="1">
              <a:defRPr/>
            </a:pPr>
            <a:r>
              <a:rPr lang="cs-CZ" sz="1600" dirty="0">
                <a:latin typeface="Georgia" pitchFamily="18" charset="0"/>
                <a:cs typeface="Arial" charset="0"/>
              </a:rPr>
              <a:t>	= &gt; 7. mapa reflektuje a zachycuje současný stav, </a:t>
            </a:r>
          </a:p>
          <a:p>
            <a:pPr algn="just" eaLnBrk="1" hangingPunct="1">
              <a:defRPr/>
            </a:pPr>
            <a:r>
              <a:rPr lang="cs-CZ" sz="1600" dirty="0">
                <a:latin typeface="Georgia" pitchFamily="18" charset="0"/>
                <a:cs typeface="Arial" charset="0"/>
              </a:rPr>
              <a:t>	= &gt; 8. mapa představuje přírodní a kulturní zajímavosti Hlučínska. </a:t>
            </a:r>
          </a:p>
          <a:p>
            <a:pPr algn="just" eaLnBrk="1" hangingPunct="1">
              <a:defRPr/>
            </a:pPr>
            <a:endParaRPr lang="cs-CZ" dirty="0">
              <a:latin typeface="Georgia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- další mapy, nejen celého regionu Hlučínska, ale i dílčí mapy některých jeho částí, obdržely školy v elektronické podobě na CD/DVD.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kalva_000\Desktop\Bez názvu.png">
            <a:extLst>
              <a:ext uri="{FF2B5EF4-FFF2-40B4-BE49-F238E27FC236}">
                <a16:creationId xmlns:a16="http://schemas.microsoft.com/office/drawing/2014/main" id="{199951EF-DF03-4405-AF68-E0CC8660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03605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C783326-64BD-4697-8E3D-DAA60A9A50A1}"/>
              </a:ext>
            </a:extLst>
          </p:cNvPr>
          <p:cNvSpPr txBox="1"/>
          <p:nvPr/>
        </p:nvSpPr>
        <p:spPr>
          <a:xfrm>
            <a:off x="1908175" y="549275"/>
            <a:ext cx="5832475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JAK NA </a:t>
            </a:r>
            <a:r>
              <a:rPr lang="cs-CZ" alt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EVVO</a:t>
            </a: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NA HLUČÍNSKU?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715B1289-D671-4FA0-ADB2-E11D9AE9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5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C05C852-7FD5-43A3-9D9D-0ED75BBFE848}"/>
              </a:ext>
            </a:extLst>
          </p:cNvPr>
          <p:cNvSpPr txBox="1"/>
          <p:nvPr/>
        </p:nvSpPr>
        <p:spPr>
          <a:xfrm rot="2707723">
            <a:off x="6941344" y="2624932"/>
            <a:ext cx="2841625" cy="1512887"/>
          </a:xfrm>
          <a:prstGeom prst="rect">
            <a:avLst/>
          </a:prstGeom>
          <a:noFill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KOMIKS –PŘEMYSLOVCI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kalva_000\Desktop\PRTSC22.png">
            <a:extLst>
              <a:ext uri="{FF2B5EF4-FFF2-40B4-BE49-F238E27FC236}">
                <a16:creationId xmlns:a16="http://schemas.microsoft.com/office/drawing/2014/main" id="{A8405526-0D6D-46F9-9BE9-7B1CA881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5888"/>
            <a:ext cx="90376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5B97AF5-7474-46A2-9718-21A09D2A2D7D}"/>
              </a:ext>
            </a:extLst>
          </p:cNvPr>
          <p:cNvSpPr txBox="1"/>
          <p:nvPr/>
        </p:nvSpPr>
        <p:spPr>
          <a:xfrm>
            <a:off x="0" y="-26988"/>
            <a:ext cx="9144000" cy="7678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Další aktivity v MAP II s přesahem do regionální identity:</a:t>
            </a:r>
          </a:p>
          <a:p>
            <a:pPr eaLnBrk="1" hangingPunct="1"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Exkurze po zajímavých lokalitách a památkách na Hlučínsku (pro MŠ, ZŠ, ZUŠ)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Návštěva osobností ve školkách ( = čtenářská </a:t>
            </a:r>
            <a:r>
              <a:rPr lang="cs-CZ" dirty="0" err="1">
                <a:latin typeface="Georgia" pitchFamily="18" charset="0"/>
                <a:cs typeface="Arial" charset="0"/>
              </a:rPr>
              <a:t>pregramotnost</a:t>
            </a:r>
            <a:r>
              <a:rPr lang="cs-CZ" dirty="0">
                <a:latin typeface="Georgia" pitchFamily="18" charset="0"/>
                <a:cs typeface="Arial" charset="0"/>
              </a:rPr>
              <a:t>)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Polytechnická dopoledne pro děti MŠ (vždy pro 2 MŠ, mimo prostory MŠ) – ve spolupráci s místními firmami, tatínky-řemeslníky apod.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Polytechnické odpoledne pro rodiče MŠ – spolupráce s místní komunitou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Interaktivní  přednášky a workshopy pro učitele a dílničky pro děti – spolupráce s místní komunitou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Exkurze do místních firem, vědeckých center a parků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Metodické dny na podporu regionálního školství, další metodické dny…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 err="1">
                <a:latin typeface="Georgia" pitchFamily="18" charset="0"/>
                <a:cs typeface="Arial" charset="0"/>
              </a:rPr>
              <a:t>Šprechtíme</a:t>
            </a:r>
            <a:r>
              <a:rPr lang="cs-CZ" dirty="0">
                <a:latin typeface="Georgia" pitchFamily="18" charset="0"/>
                <a:cs typeface="Arial" charset="0"/>
              </a:rPr>
              <a:t> na Hlučínsku</a:t>
            </a:r>
          </a:p>
          <a:p>
            <a:pPr algn="just" eaLnBrk="1" hangingPunct="1">
              <a:defRPr/>
            </a:pPr>
            <a:endParaRPr lang="cs-CZ" dirty="0">
              <a:latin typeface="Georgia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cs-CZ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V letošním roce (již) proběhla kreslířská soutěž </a:t>
            </a:r>
            <a:r>
              <a:rPr 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„Namaluj svůj svět“:</a:t>
            </a:r>
          </a:p>
          <a:p>
            <a:pPr algn="just" eaLnBrk="1" hangingPunct="1">
              <a:defRPr/>
            </a:pPr>
            <a:endParaRPr 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700" dirty="0">
                <a:latin typeface="Georgia" pitchFamily="18" charset="0"/>
                <a:cs typeface="Arial" charset="0"/>
              </a:rPr>
              <a:t>určená MŠ, ZŠ, ZUŠ - každá škola mohla zaslat až 5 obrázků různých dětských autorů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700" dirty="0">
                <a:latin typeface="Georgia" pitchFamily="18" charset="0"/>
                <a:cs typeface="Arial" charset="0"/>
              </a:rPr>
              <a:t>motivem soutěže bylo zachytit každodenní život, zajímavosti, přírodní a kulturní krásy Hlučínska očima jeho nejmenších občanů, a to libovolnou výtvarnou technikou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700" dirty="0">
                <a:latin typeface="Georgia" pitchFamily="18" charset="0"/>
                <a:cs typeface="Arial" charset="0"/>
              </a:rPr>
              <a:t>slavnostní vyhodnocení soutěže </a:t>
            </a:r>
            <a:r>
              <a:rPr lang="cs-CZ" sz="1700" b="1" dirty="0">
                <a:latin typeface="Georgia" pitchFamily="18" charset="0"/>
                <a:cs typeface="Arial" charset="0"/>
              </a:rPr>
              <a:t>1. září </a:t>
            </a:r>
            <a:r>
              <a:rPr lang="cs-CZ" sz="1700" dirty="0">
                <a:latin typeface="Georgia" pitchFamily="18" charset="0"/>
                <a:cs typeface="Arial" charset="0"/>
              </a:rPr>
              <a:t>na hlučínské štěrkovně (pozvánky v Regionu Opavsko a Opavském a hlučínském deníku)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700" dirty="0">
                <a:latin typeface="Georgia" pitchFamily="18" charset="0"/>
                <a:cs typeface="Arial" charset="0"/>
              </a:rPr>
              <a:t>výstava po </a:t>
            </a:r>
            <a:r>
              <a:rPr lang="cs-CZ" sz="1700" b="1" dirty="0">
                <a:latin typeface="Georgia" pitchFamily="18" charset="0"/>
                <a:cs typeface="Arial" charset="0"/>
              </a:rPr>
              <a:t>celé září </a:t>
            </a:r>
            <a:r>
              <a:rPr lang="cs-CZ" sz="1700" dirty="0">
                <a:latin typeface="Georgia" pitchFamily="18" charset="0"/>
                <a:cs typeface="Arial" charset="0"/>
              </a:rPr>
              <a:t>v Kulturním domě v Hlučíně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700" dirty="0">
                <a:latin typeface="Georgia" pitchFamily="18" charset="0"/>
                <a:cs typeface="Arial" charset="0"/>
              </a:rPr>
              <a:t>následně se výstava přesunula na zámek v Kravařích (</a:t>
            </a:r>
            <a:r>
              <a:rPr lang="cs-CZ" sz="1700" b="1" dirty="0">
                <a:latin typeface="Georgia" pitchFamily="18" charset="0"/>
                <a:cs typeface="Arial" charset="0"/>
              </a:rPr>
              <a:t>od 3. 10. do 30. 11.)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700" dirty="0">
                <a:latin typeface="Georgia" pitchFamily="18" charset="0"/>
                <a:cs typeface="Arial" charset="0"/>
              </a:rPr>
              <a:t>obrázky použity na výrobu </a:t>
            </a:r>
            <a:r>
              <a:rPr lang="cs-CZ" sz="1700" b="1" dirty="0">
                <a:latin typeface="Georgia" pitchFamily="18" charset="0"/>
                <a:cs typeface="Arial" charset="0"/>
              </a:rPr>
              <a:t>stolních kalendářů </a:t>
            </a:r>
            <a:r>
              <a:rPr lang="cs-CZ" sz="1700" dirty="0">
                <a:latin typeface="Georgia" pitchFamily="18" charset="0"/>
                <a:cs typeface="Arial" charset="0"/>
              </a:rPr>
              <a:t>(samostatně pro MŠ a ZŠ)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700" b="1" dirty="0">
                <a:latin typeface="Georgia" pitchFamily="18" charset="0"/>
                <a:cs typeface="Arial" charset="0"/>
              </a:rPr>
              <a:t>každý účastník obdržel balíček; </a:t>
            </a:r>
            <a:r>
              <a:rPr lang="cs-CZ" sz="1700" dirty="0">
                <a:latin typeface="Georgia" pitchFamily="18" charset="0"/>
                <a:cs typeface="Arial" charset="0"/>
              </a:rPr>
              <a:t>vítězové pak diplom, balíček s dárky + vstupenky do aquaparku v Kravařích, Muzea Hlučínska, Světa techniky, Dolní oblasti Vítkovice, </a:t>
            </a:r>
            <a:r>
              <a:rPr lang="cs-CZ" sz="1700" dirty="0" err="1">
                <a:latin typeface="Georgia" pitchFamily="18" charset="0"/>
                <a:cs typeface="Arial" charset="0"/>
              </a:rPr>
              <a:t>Landeku</a:t>
            </a:r>
            <a:endParaRPr lang="cs-CZ" sz="1700" dirty="0"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endParaRPr lang="cs-CZ" dirty="0">
              <a:latin typeface="Georgia" pitchFamily="18" charset="0"/>
              <a:cs typeface="Arial" charset="0"/>
            </a:endParaRPr>
          </a:p>
          <a:p>
            <a:pPr eaLnBrk="1" hangingPunct="1">
              <a:defRPr/>
            </a:pPr>
            <a:endParaRPr lang="cs-CZ" dirty="0">
              <a:cs typeface="Arial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074259C-87A3-4DE7-B429-45641D20A6F2}"/>
              </a:ext>
            </a:extLst>
          </p:cNvPr>
          <p:cNvCxnSpPr/>
          <p:nvPr/>
        </p:nvCxnSpPr>
        <p:spPr>
          <a:xfrm>
            <a:off x="611188" y="3573463"/>
            <a:ext cx="6840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C47EF-4472-4AD3-B3D8-4790C6FC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76263"/>
            <a:ext cx="8229600" cy="3317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Krátký historický exkurz …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000" b="1" i="1" dirty="0">
                <a:solidFill>
                  <a:srgbClr val="FF0000"/>
                </a:solidFill>
                <a:latin typeface="Georgia" pitchFamily="18" charset="0"/>
              </a:rPr>
              <a:t>… </a:t>
            </a:r>
            <a:r>
              <a:rPr lang="cs-CZ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jak to všechno začalo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(?)</a:t>
            </a:r>
          </a:p>
        </p:txBody>
      </p:sp>
      <p:sp>
        <p:nvSpPr>
          <p:cNvPr id="3077" name="TextovéPole 5">
            <a:extLst>
              <a:ext uri="{FF2B5EF4-FFF2-40B4-BE49-F238E27FC236}">
                <a16:creationId xmlns:a16="http://schemas.microsoft.com/office/drawing/2014/main" id="{21D3F7E2-640C-4C46-94E9-47BEF0F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2725"/>
            <a:ext cx="8964613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stěžejní rok 1742, kdy bylo Hlučínsko připojeno k Prusku. Ze dne na den se z Hlučíňanů stali „Prajzáci“, kteří se ocitli v pozici malé jazykové a kulturní menšiny, oddělené od svého mateřského kmene státní hranicí a vystavené zcela jiným mravům.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duch pruské výchovy zde zakořenil na další staletí </a:t>
            </a:r>
            <a:r>
              <a:rPr lang="cs-CZ" sz="2000" dirty="0">
                <a:latin typeface="Georgia" pitchFamily="18" charset="0"/>
                <a:cs typeface="Arial" charset="0"/>
              </a:rPr>
              <a:t>(=&gt; </a:t>
            </a:r>
            <a:r>
              <a:rPr lang="cs-CZ" dirty="0">
                <a:latin typeface="Georgia" pitchFamily="18" charset="0"/>
                <a:cs typeface="Arial" charset="0"/>
              </a:rPr>
              <a:t>pořádkumilovnost, pracovitost; Hlučíňané jsou hrdí na své upravené domy, zahrady i obec, v níž žijí)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1920 bylo Hlučínsko připojeno k Československu, staronové vlasti. Po 170 letech diametrálně odlišného způsobu života, ztotožnění se s německým národem, se měli Hlučíňané přizpůsobit novým (byť českým) poměrům (okolí </a:t>
            </a:r>
            <a:r>
              <a:rPr lang="cs-CZ" dirty="0" err="1">
                <a:latin typeface="Georgia" pitchFamily="18" charset="0"/>
                <a:cs typeface="Arial" charset="0"/>
              </a:rPr>
              <a:t>Hlučíňany</a:t>
            </a:r>
            <a:r>
              <a:rPr lang="cs-CZ" dirty="0">
                <a:latin typeface="Georgia" pitchFamily="18" charset="0"/>
                <a:cs typeface="Arial" charset="0"/>
              </a:rPr>
              <a:t> honorovalo posměšným označením Prajzáci).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před 2. sv. v. připadlo Hlučínsko německé říši, po r. 1945 znovu připojeno k ČSR.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letitá izolace regionu, stigmatizace obyvatel a vnější nepřítel v podobě státu se staly základním kamenem výrazné pospolitosti a soudržnosti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po roce 1989 </a:t>
            </a:r>
            <a:r>
              <a:rPr lang="cs-CZ" i="1" dirty="0">
                <a:latin typeface="Georgia" pitchFamily="18" charset="0"/>
                <a:cs typeface="Arial" charset="0"/>
              </a:rPr>
              <a:t>vznikly instituce, které začaly Hlučínsku vytvářet novodobé svobodné dějiny, zejm. SOH, MAS Hlučínsko, Muzeum Hlučínska. Kromě jiného se zasloužily o to, že vědomí sounáležitosti a z něj plynoucí hlučínská identita nevymizely z kolektivní paměti.</a:t>
            </a:r>
            <a:r>
              <a:rPr lang="cs-CZ" dirty="0">
                <a:latin typeface="Georgia" pitchFamily="18" charset="0"/>
                <a:cs typeface="Arial" charset="0"/>
              </a:rPr>
              <a:t> Po letech útrap, potlačování toho, kdo jsem, kým se cítím být a kam patřím, mohli být místní konečně hrdi na svou odlišnost a začali se vymezovat kulturně i historicky.</a:t>
            </a:r>
          </a:p>
          <a:p>
            <a:pPr marL="0" indent="0" eaLnBrk="1" hangingPunct="1">
              <a:defRPr/>
            </a:pPr>
            <a:endParaRPr lang="cs-CZ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cs-CZ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cs-CZ" dirty="0">
              <a:latin typeface="Georgia" pitchFamily="18" charset="0"/>
              <a:cs typeface="Arial" charset="0"/>
            </a:endParaRPr>
          </a:p>
          <a:p>
            <a:pPr marL="0" indent="0" eaLnBrk="1" hangingPunct="1">
              <a:defRPr/>
            </a:pPr>
            <a:endParaRPr lang="cs-CZ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cs-CZ" dirty="0">
              <a:cs typeface="Arial" charset="0"/>
            </a:endParaRPr>
          </a:p>
        </p:txBody>
      </p:sp>
      <p:sp>
        <p:nvSpPr>
          <p:cNvPr id="5124" name="AutoShape 7" descr="VÃ½sledek obrÃ¡zku pro marie terezie">
            <a:extLst>
              <a:ext uri="{FF2B5EF4-FFF2-40B4-BE49-F238E27FC236}">
                <a16:creationId xmlns:a16="http://schemas.microsoft.com/office/drawing/2014/main" id="{FE389DCA-047E-4ADA-B85F-A0BFE15017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5" name="AutoShape 9" descr="VÃ½sledek obrÃ¡zku pro marie terezie">
            <a:extLst>
              <a:ext uri="{FF2B5EF4-FFF2-40B4-BE49-F238E27FC236}">
                <a16:creationId xmlns:a16="http://schemas.microsoft.com/office/drawing/2014/main" id="{BF11D3EB-D7D4-4E45-8356-736F5AD6D1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126" name="Picture 11" descr="C:\Users\kalva_000\Desktop\stažený soubor.jpg">
            <a:extLst>
              <a:ext uri="{FF2B5EF4-FFF2-40B4-BE49-F238E27FC236}">
                <a16:creationId xmlns:a16="http://schemas.microsoft.com/office/drawing/2014/main" id="{0AC21F11-4E28-47B0-B659-2AB29115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98425"/>
            <a:ext cx="141763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alva_000\Downloads\IMG_20181002_090126.jpg">
            <a:extLst>
              <a:ext uri="{FF2B5EF4-FFF2-40B4-BE49-F238E27FC236}">
                <a16:creationId xmlns:a16="http://schemas.microsoft.com/office/drawing/2014/main" id="{4EDA1884-1462-4641-B34E-268302DA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79450"/>
            <a:ext cx="84613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307D32-85CD-4829-9A63-1B5CE1991CA7}"/>
              </a:ext>
            </a:extLst>
          </p:cNvPr>
          <p:cNvSpPr txBox="1"/>
          <p:nvPr/>
        </p:nvSpPr>
        <p:spPr>
          <a:xfrm>
            <a:off x="4913313" y="204788"/>
            <a:ext cx="423386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VÝSTAVA NA ZÁMKU V KRAVAŘÍCH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alva_000\Downloads\IMG_20181002_090326.jpg">
            <a:extLst>
              <a:ext uri="{FF2B5EF4-FFF2-40B4-BE49-F238E27FC236}">
                <a16:creationId xmlns:a16="http://schemas.microsoft.com/office/drawing/2014/main" id="{BF3DB11B-26AF-4D09-B423-ED80A1D81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85666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BBBCBED-63D3-40BF-B958-40C6FE8C4D13}"/>
              </a:ext>
            </a:extLst>
          </p:cNvPr>
          <p:cNvSpPr/>
          <p:nvPr/>
        </p:nvSpPr>
        <p:spPr>
          <a:xfrm>
            <a:off x="395288" y="6340475"/>
            <a:ext cx="6249987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VÝSTAVA NA ZÁMKU V KRAVAŘÍCH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email.seznam.cz/imageresize/?width=1367&amp;height=617&amp;mid=54475&amp;aid=4&amp;uid=47559286&amp;default=%2Fstatic%2Fwm%2Fimg%2Fdefault-image.svg">
            <a:extLst>
              <a:ext uri="{FF2B5EF4-FFF2-40B4-BE49-F238E27FC236}">
                <a16:creationId xmlns:a16="http://schemas.microsoft.com/office/drawing/2014/main" id="{687FAE06-5E97-4E33-B256-57534CEE5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5603" name="Picture 3" descr="C:\Users\kalva_000\Downloads\IMG_20180903_125752.jpg">
            <a:extLst>
              <a:ext uri="{FF2B5EF4-FFF2-40B4-BE49-F238E27FC236}">
                <a16:creationId xmlns:a16="http://schemas.microsoft.com/office/drawing/2014/main" id="{5CC86397-98A0-4798-ADA9-F71C50FD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04813"/>
            <a:ext cx="82264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0B5A6DA-A976-469E-8184-F92F85A6E5B7}"/>
              </a:ext>
            </a:extLst>
          </p:cNvPr>
          <p:cNvSpPr/>
          <p:nvPr/>
        </p:nvSpPr>
        <p:spPr>
          <a:xfrm>
            <a:off x="3757613" y="6300788"/>
            <a:ext cx="51355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VÝSTAVA V KULTURNÍM DOMĚ V HLUČÍNĚ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alva_000\Downloads\IMG_9536.JPG">
            <a:extLst>
              <a:ext uri="{FF2B5EF4-FFF2-40B4-BE49-F238E27FC236}">
                <a16:creationId xmlns:a16="http://schemas.microsoft.com/office/drawing/2014/main" id="{24678618-1996-4353-8270-0B5B0582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73088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3DA6B6A-CDC3-4903-B353-7282F28FAC00}"/>
              </a:ext>
            </a:extLst>
          </p:cNvPr>
          <p:cNvSpPr/>
          <p:nvPr/>
        </p:nvSpPr>
        <p:spPr>
          <a:xfrm>
            <a:off x="3995738" y="115888"/>
            <a:ext cx="5116512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VYHODNOCENÍ NA HLUČÍNSKÉ ŠTĚRKOVNĚ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E39E4B3-843E-4B0B-A67F-E50BF84574BE}"/>
              </a:ext>
            </a:extLst>
          </p:cNvPr>
          <p:cNvSpPr/>
          <p:nvPr/>
        </p:nvSpPr>
        <p:spPr>
          <a:xfrm>
            <a:off x="395288" y="333375"/>
            <a:ext cx="8424862" cy="56927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Mimo povinné aktivity MAP (I a II) – </a:t>
            </a:r>
          </a:p>
          <a:p>
            <a:pPr algn="ctr" eaLnBrk="1" hangingPunct="1">
              <a:defRPr/>
            </a:pPr>
            <a:r>
              <a:rPr lang="cs-CZ" altLang="cs-CZ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aktivity k prohloubení spolupráce v regionu</a:t>
            </a:r>
          </a:p>
          <a:p>
            <a:pPr algn="just" eaLnBrk="1" hangingPunct="1">
              <a:defRPr/>
            </a:pPr>
            <a:endParaRPr lang="cs-CZ" altLang="cs-CZ" b="1">
              <a:latin typeface="Georgia" panose="02040502050405020303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cs-CZ" altLang="cs-CZ" i="1">
                <a:latin typeface="Georgia" panose="02040502050405020303" pitchFamily="18" charset="0"/>
              </a:rPr>
              <a:t>Výjezdní konference MAP I v dubnu 2017 pro ředitele a zřizovatele na Malé Morávce (dvoudenní)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>
                <a:latin typeface="Georgia" panose="02040502050405020303" pitchFamily="18" charset="0"/>
              </a:rPr>
              <a:t>rozvoj partnerství a upevnění vztahů, definování směřování mikroregionu v oblasti předškolního a základního vzdělávání, projednány i potřeby v oblasti investičních a neinvestičních záměrů</a:t>
            </a:r>
          </a:p>
          <a:p>
            <a:pPr lvl="1" algn="just" eaLnBrk="1" hangingPunct="1">
              <a:defRPr/>
            </a:pPr>
            <a:endParaRPr lang="cs-CZ" altLang="cs-CZ">
              <a:latin typeface="Georgia" panose="02040502050405020303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cs-CZ" altLang="cs-CZ" i="1">
                <a:latin typeface="Georgia" panose="02040502050405020303" pitchFamily="18" charset="0"/>
              </a:rPr>
              <a:t>Podzimní konference MAP I v listopadu 2017 na zámku ve Velkých Hošticích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>
                <a:latin typeface="Georgia" panose="02040502050405020303" pitchFamily="18" charset="0"/>
              </a:rPr>
              <a:t>shrnutí projektu MAP I, poděkování, představení možných aktivit spolupráce</a:t>
            </a:r>
          </a:p>
          <a:p>
            <a:pPr algn="just" eaLnBrk="1" hangingPunct="1">
              <a:buFontTx/>
              <a:buChar char="-"/>
              <a:defRPr/>
            </a:pPr>
            <a:endParaRPr lang="cs-CZ" altLang="cs-CZ" i="1">
              <a:latin typeface="Georgia" panose="02040502050405020303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cs-CZ" altLang="cs-CZ" i="1">
                <a:latin typeface="Georgia" panose="02040502050405020303" pitchFamily="18" charset="0"/>
              </a:rPr>
              <a:t>Setkání ředitelů a zřizovatelů v červnu 2018 (MAP II)</a:t>
            </a:r>
          </a:p>
          <a:p>
            <a:pPr algn="just" eaLnBrk="1" hangingPunct="1">
              <a:buFontTx/>
              <a:buChar char="-"/>
              <a:defRPr/>
            </a:pPr>
            <a:endParaRPr lang="cs-CZ" altLang="cs-CZ" i="1">
              <a:latin typeface="Georgia" panose="02040502050405020303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cs-CZ" altLang="cs-CZ" i="1">
                <a:latin typeface="Georgia" panose="02040502050405020303" pitchFamily="18" charset="0"/>
              </a:rPr>
              <a:t>Setkání ředitelů a zřizovatelů v prosinci 2018 (MAP II)</a:t>
            </a:r>
          </a:p>
          <a:p>
            <a:pPr algn="just" eaLnBrk="1" hangingPunct="1">
              <a:buFontTx/>
              <a:buChar char="-"/>
              <a:defRPr/>
            </a:pPr>
            <a:endParaRPr lang="cs-CZ" altLang="cs-CZ" i="1">
              <a:latin typeface="Georgia" panose="02040502050405020303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cs-CZ" altLang="cs-CZ" i="1">
                <a:latin typeface="Georgia" panose="02040502050405020303" pitchFamily="18" charset="0"/>
              </a:rPr>
              <a:t>Pravidelné informování aktérů vzdělávání o aktuálních možnostech čerpání dotací z národních a evropských zdrojů</a:t>
            </a:r>
            <a:r>
              <a:rPr lang="cs-CZ" altLang="cs-CZ">
                <a:latin typeface="Georgia" panose="02040502050405020303" pitchFamily="18" charset="0"/>
              </a:rPr>
              <a:t>, </a:t>
            </a:r>
            <a:r>
              <a:rPr lang="cs-CZ" altLang="cs-CZ" i="1">
                <a:latin typeface="Georgia" panose="02040502050405020303" pitchFamily="18" charset="0"/>
              </a:rPr>
              <a:t>konzultace a (metodická a technická) podpora v oblasti čerpání dotací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4E7FCDF-5D9B-4628-9F7C-ED8C02BFCD25}"/>
              </a:ext>
            </a:extLst>
          </p:cNvPr>
          <p:cNvSpPr txBox="1"/>
          <p:nvPr/>
        </p:nvSpPr>
        <p:spPr>
          <a:xfrm>
            <a:off x="323850" y="236538"/>
            <a:ext cx="8424863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sz="2000" dirty="0">
                <a:latin typeface="Georgia" pitchFamily="18" charset="0"/>
                <a:cs typeface="Arial" charset="0"/>
              </a:rPr>
              <a:t>Ve spolupráci s mateřskými a základními školami vznikly v roce 2016 i 2017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stolní kalendáře </a:t>
            </a:r>
            <a:r>
              <a:rPr lang="cs-CZ" sz="2000" dirty="0">
                <a:latin typeface="Georgia" pitchFamily="18" charset="0"/>
                <a:cs typeface="Arial" charset="0"/>
              </a:rPr>
              <a:t>(Učitelem region – 2016, „Naše děti – budoucnost Hlučínska“ - 2017). Fotografie vyobrazují aktivity pořádané v uplynulém školním roce. Ve spolupráci s obcemi (2016) a Muzeem Hlučínska (2017) pak byly vyhotoveny nástěnné kalendáře. V roce 2016 s titulem Učitelem příroda a v roce 2017 s názvem „Hlučínsko ve školních </a:t>
            </a:r>
            <a:r>
              <a:rPr lang="cs-CZ" sz="2000" dirty="0" err="1">
                <a:latin typeface="Georgia" pitchFamily="18" charset="0"/>
                <a:cs typeface="Arial" charset="0"/>
              </a:rPr>
              <a:t>škamnách</a:t>
            </a:r>
            <a:r>
              <a:rPr lang="cs-CZ" sz="2000" dirty="0">
                <a:latin typeface="Georgia" pitchFamily="18" charset="0"/>
                <a:cs typeface="Arial" charset="0"/>
              </a:rPr>
              <a:t>“.</a:t>
            </a:r>
          </a:p>
          <a:p>
            <a:pPr algn="just" eaLnBrk="1" hangingPunct="1">
              <a:defRPr/>
            </a:pPr>
            <a:endParaRPr lang="cs-CZ" sz="2000" dirty="0">
              <a:latin typeface="Georgia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cs-CZ" sz="2000" dirty="0">
                <a:latin typeface="Georgia" pitchFamily="18" charset="0"/>
                <a:cs typeface="Arial" charset="0"/>
              </a:rPr>
              <a:t>Ve spolupráci s lektory workshopů ( = &gt; Budování znalostních kapacit v MAP I) vytvořili členové realizačního týmu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Sborník</a:t>
            </a:r>
            <a:r>
              <a:rPr lang="cs-CZ" sz="2000" dirty="0">
                <a:latin typeface="Georgia" pitchFamily="18" charset="0"/>
                <a:cs typeface="Arial" charset="0"/>
              </a:rPr>
              <a:t>, který reflektoval a shrnoval všechny </a:t>
            </a:r>
            <a:r>
              <a:rPr lang="cs-CZ" sz="2000" b="1" dirty="0">
                <a:latin typeface="Georgia" pitchFamily="18" charset="0"/>
                <a:cs typeface="Arial" charset="0"/>
              </a:rPr>
              <a:t>vzdělávací aktivity </a:t>
            </a:r>
            <a:r>
              <a:rPr lang="cs-CZ" sz="2000" dirty="0">
                <a:latin typeface="Georgia" pitchFamily="18" charset="0"/>
                <a:cs typeface="Arial" charset="0"/>
              </a:rPr>
              <a:t>realizované v rámci projektu MAP (vyjma dvou posledních, které byly realizovány ve druhé polovině listopadu). </a:t>
            </a:r>
          </a:p>
          <a:p>
            <a:pPr algn="just" eaLnBrk="1" hangingPunct="1">
              <a:defRPr/>
            </a:pPr>
            <a:endParaRPr lang="cs-CZ" sz="2000" dirty="0">
              <a:latin typeface="Georgia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cs-CZ" sz="2000" dirty="0">
                <a:latin typeface="Georgia" pitchFamily="18" charset="0"/>
                <a:cs typeface="Arial" charset="0"/>
              </a:rPr>
              <a:t>	=&gt; sborník má zájemcům přiblížit jednotlivá témata, 	nejzajímavější poznatky, nové trendy, příklady z praxe 	jako 	inspiraci k rozvoji předškolní a školní výuky. 	</a:t>
            </a:r>
          </a:p>
          <a:p>
            <a:pPr algn="just" eaLnBrk="1" hangingPunct="1">
              <a:defRPr/>
            </a:pPr>
            <a:r>
              <a:rPr lang="cs-CZ" sz="2000" dirty="0">
                <a:latin typeface="Georgia" pitchFamily="18" charset="0"/>
                <a:cs typeface="Arial" charset="0"/>
              </a:rPr>
              <a:t>	 =&gt; o brožurky  projevily zájem i někteří pedagogové škol mimo 	území 	Hlučínska. </a:t>
            </a:r>
          </a:p>
          <a:p>
            <a:pPr eaLnBrk="1" hangingPunct="1">
              <a:defRPr/>
            </a:pPr>
            <a:endParaRPr lang="cs-CZ" dirty="0"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kalva_000\Downloads\IMG_0441.jpg">
            <a:extLst>
              <a:ext uri="{FF2B5EF4-FFF2-40B4-BE49-F238E27FC236}">
                <a16:creationId xmlns:a16="http://schemas.microsoft.com/office/drawing/2014/main" id="{474473D7-4A49-475A-A0C4-7064C7DB5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46799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7B30E20-8B04-4592-88E6-9F3E21ED6A9F}"/>
              </a:ext>
            </a:extLst>
          </p:cNvPr>
          <p:cNvSpPr/>
          <p:nvPr/>
        </p:nvSpPr>
        <p:spPr>
          <a:xfrm rot="5400000">
            <a:off x="4156788" y="3028311"/>
            <a:ext cx="4493538" cy="369333"/>
          </a:xfrm>
          <a:prstGeom prst="rect">
            <a:avLst/>
          </a:prstGeom>
        </p:spPr>
        <p:txBody>
          <a:bodyPr vert="vert270" anchor="ctr">
            <a:spAutoFit/>
          </a:bodyPr>
          <a:lstStyle/>
          <a:p>
            <a:pPr algn="ctr" eaLnBrk="1" hangingPunct="1">
              <a:defRPr/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SBORNÍK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kalva_000\Desktop\20161114_153054.jpg">
            <a:extLst>
              <a:ext uri="{FF2B5EF4-FFF2-40B4-BE49-F238E27FC236}">
                <a16:creationId xmlns:a16="http://schemas.microsoft.com/office/drawing/2014/main" id="{4505DB31-5BCA-4317-8CD7-8B86F14A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5888"/>
            <a:ext cx="60864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ovéPole 1">
            <a:extLst>
              <a:ext uri="{FF2B5EF4-FFF2-40B4-BE49-F238E27FC236}">
                <a16:creationId xmlns:a16="http://schemas.microsoft.com/office/drawing/2014/main" id="{C3827758-7095-41BB-8F58-721F7171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765175"/>
            <a:ext cx="260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Georgia" panose="02040502050405020303" pitchFamily="18" charset="0"/>
              </a:rPr>
              <a:t>Polytechnika v MŠ</a:t>
            </a:r>
          </a:p>
        </p:txBody>
      </p:sp>
      <p:sp>
        <p:nvSpPr>
          <p:cNvPr id="31748" name="TextovéPole 2">
            <a:extLst>
              <a:ext uri="{FF2B5EF4-FFF2-40B4-BE49-F238E27FC236}">
                <a16:creationId xmlns:a16="http://schemas.microsoft.com/office/drawing/2014/main" id="{8B55953B-CD8F-4BC9-B54C-4AF9C7A0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97425"/>
            <a:ext cx="379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Georgia" panose="02040502050405020303" pitchFamily="18" charset="0"/>
              </a:rPr>
              <a:t>Rozvoj smyslového vnímání a kreativity</a:t>
            </a:r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D05A99B5-9E40-4B46-A719-F90D8BF52FB1}"/>
              </a:ext>
            </a:extLst>
          </p:cNvPr>
          <p:cNvSpPr/>
          <p:nvPr/>
        </p:nvSpPr>
        <p:spPr>
          <a:xfrm rot="8788029">
            <a:off x="5632450" y="1274763"/>
            <a:ext cx="977900" cy="4841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Šipka doprava 4">
            <a:extLst>
              <a:ext uri="{FF2B5EF4-FFF2-40B4-BE49-F238E27FC236}">
                <a16:creationId xmlns:a16="http://schemas.microsoft.com/office/drawing/2014/main" id="{CBBA24AF-B535-4FEB-B679-E1ED7FDE9D77}"/>
              </a:ext>
            </a:extLst>
          </p:cNvPr>
          <p:cNvSpPr/>
          <p:nvPr/>
        </p:nvSpPr>
        <p:spPr>
          <a:xfrm rot="1099862">
            <a:off x="3044825" y="5507038"/>
            <a:ext cx="1027113" cy="5429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1751" name="Picture 3" descr="C:\Users\kalva_000\Desktop\IMG_2717.JPG">
            <a:extLst>
              <a:ext uri="{FF2B5EF4-FFF2-40B4-BE49-F238E27FC236}">
                <a16:creationId xmlns:a16="http://schemas.microsoft.com/office/drawing/2014/main" id="{35698F82-8D6D-4948-B8BA-AF3ACFCF7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240088"/>
            <a:ext cx="46243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kalva_000\Desktop\IMG_5286.JPG">
            <a:extLst>
              <a:ext uri="{FF2B5EF4-FFF2-40B4-BE49-F238E27FC236}">
                <a16:creationId xmlns:a16="http://schemas.microsoft.com/office/drawing/2014/main" id="{1E3F3233-0A91-4CA1-A3B4-404C3644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5113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:\Users\kalva_000\Desktop\IMG_5123.JPG">
            <a:extLst>
              <a:ext uri="{FF2B5EF4-FFF2-40B4-BE49-F238E27FC236}">
                <a16:creationId xmlns:a16="http://schemas.microsoft.com/office/drawing/2014/main" id="{97C4D00B-2732-4D57-98D0-D5C23890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60725"/>
            <a:ext cx="489585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ovéPole 1">
            <a:extLst>
              <a:ext uri="{FF2B5EF4-FFF2-40B4-BE49-F238E27FC236}">
                <a16:creationId xmlns:a16="http://schemas.microsoft.com/office/drawing/2014/main" id="{93040261-384B-439A-89EA-BE855C82E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804863"/>
            <a:ext cx="324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Terénní příklady výuky vedoucí k posílení lokální identity, znalosti místní kultury a historie</a:t>
            </a:r>
          </a:p>
        </p:txBody>
      </p:sp>
      <p:sp>
        <p:nvSpPr>
          <p:cNvPr id="32773" name="TextovéPole 2">
            <a:extLst>
              <a:ext uri="{FF2B5EF4-FFF2-40B4-BE49-F238E27FC236}">
                <a16:creationId xmlns:a16="http://schemas.microsoft.com/office/drawing/2014/main" id="{D0A1CFEA-F0A0-4E87-B074-3339D99AE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53000"/>
            <a:ext cx="388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Georgia" panose="02040502050405020303" pitchFamily="18" charset="0"/>
              </a:rPr>
              <a:t>Environmentální výchova v MŠ</a:t>
            </a:r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DAD1528B-E0A8-461F-B048-D2DFDFBABD69}"/>
              </a:ext>
            </a:extLst>
          </p:cNvPr>
          <p:cNvSpPr/>
          <p:nvPr/>
        </p:nvSpPr>
        <p:spPr>
          <a:xfrm rot="1113755">
            <a:off x="2606675" y="5372100"/>
            <a:ext cx="979488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Šipka dolů 4">
            <a:extLst>
              <a:ext uri="{FF2B5EF4-FFF2-40B4-BE49-F238E27FC236}">
                <a16:creationId xmlns:a16="http://schemas.microsoft.com/office/drawing/2014/main" id="{DAEB5F27-F0E8-4CDB-976B-DE51390F5A2F}"/>
              </a:ext>
            </a:extLst>
          </p:cNvPr>
          <p:cNvSpPr/>
          <p:nvPr/>
        </p:nvSpPr>
        <p:spPr>
          <a:xfrm rot="3941654">
            <a:off x="5379244" y="1634332"/>
            <a:ext cx="484187" cy="9779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otodokumentace">
            <a:extLst>
              <a:ext uri="{FF2B5EF4-FFF2-40B4-BE49-F238E27FC236}">
                <a16:creationId xmlns:a16="http://schemas.microsoft.com/office/drawing/2014/main" id="{90AE9EAA-00BC-479E-8ED9-AEA21F56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1438"/>
            <a:ext cx="550703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ovéPole 1">
            <a:extLst>
              <a:ext uri="{FF2B5EF4-FFF2-40B4-BE49-F238E27FC236}">
                <a16:creationId xmlns:a16="http://schemas.microsoft.com/office/drawing/2014/main" id="{FCBAC0CA-5A4E-4AAA-9B63-9555048B1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96975"/>
            <a:ext cx="312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Georgia" panose="02040502050405020303" pitchFamily="18" charset="0"/>
              </a:rPr>
              <a:t>Čtenářská gramotnost</a:t>
            </a:r>
          </a:p>
        </p:txBody>
      </p:sp>
      <p:pic>
        <p:nvPicPr>
          <p:cNvPr id="33796" name="Picture 6" descr="Fotodokumentace">
            <a:extLst>
              <a:ext uri="{FF2B5EF4-FFF2-40B4-BE49-F238E27FC236}">
                <a16:creationId xmlns:a16="http://schemas.microsoft.com/office/drawing/2014/main" id="{D8BAB894-9C1A-4A0F-A831-CBFD5E2E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68638"/>
            <a:ext cx="52562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ovéPole 2">
            <a:extLst>
              <a:ext uri="{FF2B5EF4-FFF2-40B4-BE49-F238E27FC236}">
                <a16:creationId xmlns:a16="http://schemas.microsoft.com/office/drawing/2014/main" id="{27E3A8B1-CA71-4682-8256-B11B4749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724400"/>
            <a:ext cx="19446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Georgia" panose="02040502050405020303" pitchFamily="18" charset="0"/>
              </a:rPr>
              <a:t>Svět techniky</a:t>
            </a:r>
          </a:p>
        </p:txBody>
      </p:sp>
      <p:sp>
        <p:nvSpPr>
          <p:cNvPr id="4" name="Šipka dolů 3">
            <a:extLst>
              <a:ext uri="{FF2B5EF4-FFF2-40B4-BE49-F238E27FC236}">
                <a16:creationId xmlns:a16="http://schemas.microsoft.com/office/drawing/2014/main" id="{18AC407B-51B1-4F24-8566-B8FEACE4D459}"/>
              </a:ext>
            </a:extLst>
          </p:cNvPr>
          <p:cNvSpPr/>
          <p:nvPr/>
        </p:nvSpPr>
        <p:spPr>
          <a:xfrm rot="3517950">
            <a:off x="5880894" y="1456532"/>
            <a:ext cx="485775" cy="97948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Šipka doprava 4">
            <a:extLst>
              <a:ext uri="{FF2B5EF4-FFF2-40B4-BE49-F238E27FC236}">
                <a16:creationId xmlns:a16="http://schemas.microsoft.com/office/drawing/2014/main" id="{5D963D6F-B168-4492-A5FF-6C9EBF22B65B}"/>
              </a:ext>
            </a:extLst>
          </p:cNvPr>
          <p:cNvSpPr/>
          <p:nvPr/>
        </p:nvSpPr>
        <p:spPr>
          <a:xfrm rot="1872361">
            <a:off x="2827338" y="5191125"/>
            <a:ext cx="979487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B634548-DE3E-46E9-8132-444AF8223C8B}"/>
              </a:ext>
            </a:extLst>
          </p:cNvPr>
          <p:cNvSpPr txBox="1"/>
          <p:nvPr/>
        </p:nvSpPr>
        <p:spPr>
          <a:xfrm>
            <a:off x="0" y="342900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MÍSTNÍ AKČNÍ PLÁN VZDĚLÁVÁNÍ PRO HLUČÍNSKO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VÝCHOD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(II)</a:t>
            </a:r>
          </a:p>
          <a:p>
            <a:pPr algn="ctr" eaLnBrk="1" hangingPunct="1">
              <a:defRPr/>
            </a:pP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MÍSTNÍ AKČNÍ PLÁN VZDĚLÁVÁNÍ PRO HLUČÍNSKO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ZÁPAD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(II)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1750ED-C0C1-4B24-85A9-FAF99BF1F446}"/>
              </a:ext>
            </a:extLst>
          </p:cNvPr>
          <p:cNvSpPr txBox="1"/>
          <p:nvPr/>
        </p:nvSpPr>
        <p:spPr>
          <a:xfrm>
            <a:off x="2771775" y="1528763"/>
            <a:ext cx="41036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MAP(y)</a:t>
            </a:r>
          </a:p>
        </p:txBody>
      </p:sp>
      <p:sp>
        <p:nvSpPr>
          <p:cNvPr id="6148" name="AutoShape 2" descr="VÃ½sledek obrÃ¡zku pro mas hluÄÃ­nsko">
            <a:extLst>
              <a:ext uri="{FF2B5EF4-FFF2-40B4-BE49-F238E27FC236}">
                <a16:creationId xmlns:a16="http://schemas.microsoft.com/office/drawing/2014/main" id="{15828F2B-34D0-447E-82F7-2A39CB2164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49" name="AutoShape 4" descr="VÃ½sledek obrÃ¡zku pro mas hluÄÃ­nsko">
            <a:extLst>
              <a:ext uri="{FF2B5EF4-FFF2-40B4-BE49-F238E27FC236}">
                <a16:creationId xmlns:a16="http://schemas.microsoft.com/office/drawing/2014/main" id="{9A5CD322-8BE1-44DA-B1CE-437BFABC7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6150" name="Picture 5" descr="C:\Users\kalva_000\Desktop\stažený soubor.png">
            <a:extLst>
              <a:ext uri="{FF2B5EF4-FFF2-40B4-BE49-F238E27FC236}">
                <a16:creationId xmlns:a16="http://schemas.microsoft.com/office/drawing/2014/main" id="{78A81187-CC5F-4947-AF78-06C94F3A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516563"/>
            <a:ext cx="1657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93BDC74-BA60-454C-983F-9B6B3A7C4E69}"/>
              </a:ext>
            </a:extLst>
          </p:cNvPr>
          <p:cNvSpPr txBox="1"/>
          <p:nvPr/>
        </p:nvSpPr>
        <p:spPr>
          <a:xfrm>
            <a:off x="827088" y="404813"/>
            <a:ext cx="77771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ZÁVĚREČNÉ SHRNUTÍ –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KLADNÉ STRÁNKY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PROJEKTU Z HLEDISKA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SPOLUPRÁCE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V REGIONU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B08DDC-B6BB-475E-AB2B-BD9034BC3791}"/>
              </a:ext>
            </a:extLst>
          </p:cNvPr>
          <p:cNvSpPr txBox="1"/>
          <p:nvPr/>
        </p:nvSpPr>
        <p:spPr>
          <a:xfrm>
            <a:off x="468313" y="1169988"/>
            <a:ext cx="8424862" cy="646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v rámci MAP I navázáno na dosavadní (výbornou a letitou) spolupráci obcí i škol =&gt; v MAP I došlo (pouze) k prohloubení spolupráce a rozšíření na celé území, v MAP II již těžíme z nastavené spolupráce v MAP I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značná podpora ze strany starostů, resp. DSO Sdružení obcí Hlučínska (SOH) – zapojení předsedy a referentky SOH v pracovních skupinách a Řídícím výboru, stejně jako starostů (zřizovatelů) v PS a ŘV</a:t>
            </a:r>
          </a:p>
          <a:p>
            <a:pPr algn="just" eaLnBrk="1" hangingPunct="1"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	=&gt; podpora projektů a aktivit, některé podněty z jednání PS a ŘV 	reflektovány  v další rovině (např. dopis bývalé ministryni Valachové 	k problematice dvouletých  dětí  zaslán jménem SOH)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zapojení širokého spektra aktérů ve vzdělávání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setkání (např. pracovních skupin) realizována i v MŠ, ZŠ – např. paní učitelky v MŠ připraví z vlastní iniciativy drobné dárky, fotografie a kroniku na ukázku, představí plánované projekty apod.</a:t>
            </a:r>
          </a:p>
          <a:p>
            <a:pPr algn="just" eaLnBrk="1" hangingPunct="1"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	 =&gt; domluvíme se a na společná setkání občas něco upečeme </a:t>
            </a:r>
            <a:r>
              <a:rPr lang="cs-CZ" dirty="0">
                <a:latin typeface="Georgia" pitchFamily="18" charset="0"/>
                <a:cs typeface="Arial" charset="0"/>
                <a:sym typeface="Wingdings" pitchFamily="2" charset="2"/>
              </a:rPr>
              <a:t> (členové 	RT či zástupci dané MŠ/ZŠ)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vysoká účast na vzdělávacích aktivitách a velmi kladné hodnocení těchto aktivit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aktivní (a velmi podnětná) participace na tvorbě zásobníku návrhů aktivit spolupráce; aktivní a hojná účast na jednáních, setkáních  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cs-CZ" dirty="0">
                <a:latin typeface="Georgia" pitchFamily="18" charset="0"/>
                <a:cs typeface="Arial" charset="0"/>
              </a:rPr>
              <a:t>nápomocní ředitelé, pedagogové …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endParaRPr lang="cs-CZ" dirty="0"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endParaRPr lang="cs-CZ" dirty="0"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endParaRPr lang="cs-CZ" dirty="0"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D153278-7366-49F7-A189-4C64298A2495}"/>
              </a:ext>
            </a:extLst>
          </p:cNvPr>
          <p:cNvSpPr txBox="1"/>
          <p:nvPr/>
        </p:nvSpPr>
        <p:spPr>
          <a:xfrm>
            <a:off x="671513" y="260350"/>
            <a:ext cx="793273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JEDEN ZA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VŠECHNY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, VŠICHNI ZA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HLUČÍNSKO!</a:t>
            </a:r>
          </a:p>
          <a:p>
            <a:pPr eaLnBrk="1" hangingPunct="1">
              <a:defRPr/>
            </a:pPr>
            <a:endParaRPr lang="cs-CZ" dirty="0">
              <a:cs typeface="Arial" charset="0"/>
            </a:endParaRPr>
          </a:p>
        </p:txBody>
      </p:sp>
      <p:pic>
        <p:nvPicPr>
          <p:cNvPr id="35843" name="Picture 2" descr="C:\Users\kalva_000\Desktop\Složka indesign_prace\DTP_INDESIGN\InDesign_časopis\Fotolia-hands-together_32881097_Subscription_XL1.jpg">
            <a:extLst>
              <a:ext uri="{FF2B5EF4-FFF2-40B4-BE49-F238E27FC236}">
                <a16:creationId xmlns:a16="http://schemas.microsoft.com/office/drawing/2014/main" id="{4EA1604E-A2B9-4B3C-A15A-BD3DB8B2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69532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ouvisející obrázek">
            <a:extLst>
              <a:ext uri="{FF2B5EF4-FFF2-40B4-BE49-F238E27FC236}">
                <a16:creationId xmlns:a16="http://schemas.microsoft.com/office/drawing/2014/main" id="{D82FF7DF-0E91-4648-937D-5D45A542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88"/>
            <a:ext cx="17287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Výsledek obrázku pro matematická gramotnost">
            <a:extLst>
              <a:ext uri="{FF2B5EF4-FFF2-40B4-BE49-F238E27FC236}">
                <a16:creationId xmlns:a16="http://schemas.microsoft.com/office/drawing/2014/main" id="{610C746C-41C9-4092-A4AC-64E2F491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97425"/>
            <a:ext cx="24495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BAD8F7-E8B4-4856-9906-FE744503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557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TEMATICKÉ OBLASTI</a:t>
            </a:r>
          </a:p>
        </p:txBody>
      </p:sp>
      <p:sp>
        <p:nvSpPr>
          <p:cNvPr id="6149" name="Zástupný symbol pro obsah 2">
            <a:extLst>
              <a:ext uri="{FF2B5EF4-FFF2-40B4-BE49-F238E27FC236}">
                <a16:creationId xmlns:a16="http://schemas.microsoft.com/office/drawing/2014/main" id="{F3CF49DC-88D3-4E91-9878-8EC0CDF22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3" y="2143125"/>
            <a:ext cx="8229601" cy="4525963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cs-CZ" sz="2400" b="1" dirty="0">
                <a:latin typeface="Georgia" pitchFamily="18" charset="0"/>
              </a:rPr>
              <a:t>Předškolní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b="1" dirty="0">
                <a:latin typeface="Georgia" pitchFamily="18" charset="0"/>
              </a:rPr>
              <a:t>vzdělávání</a:t>
            </a:r>
            <a:r>
              <a:rPr lang="cs-CZ" sz="2400" dirty="0">
                <a:latin typeface="Georgia" pitchFamily="18" charset="0"/>
              </a:rPr>
              <a:t>: Dostupnost-Inkluze-Kvalita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cs-CZ" sz="2400" dirty="0">
              <a:latin typeface="Georgia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cs-CZ" sz="2400" b="1" dirty="0">
                <a:latin typeface="Georgia" pitchFamily="18" charset="0"/>
              </a:rPr>
              <a:t>Čtenářská</a:t>
            </a:r>
            <a:r>
              <a:rPr lang="cs-CZ" sz="2400" dirty="0">
                <a:latin typeface="Georgia" pitchFamily="18" charset="0"/>
              </a:rPr>
              <a:t>, </a:t>
            </a:r>
            <a:r>
              <a:rPr lang="cs-CZ" sz="2400" b="1" dirty="0">
                <a:latin typeface="Georgia" pitchFamily="18" charset="0"/>
              </a:rPr>
              <a:t>matematická, jazyková a digitální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b="1" dirty="0">
                <a:latin typeface="Georgia" pitchFamily="18" charset="0"/>
              </a:rPr>
              <a:t>gramotnost</a:t>
            </a:r>
            <a:r>
              <a:rPr lang="cs-CZ" sz="2400" dirty="0">
                <a:latin typeface="Georgia" pitchFamily="18" charset="0"/>
              </a:rPr>
              <a:t> v základním vzdělávání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cs-CZ" sz="2400" dirty="0">
              <a:latin typeface="Georgia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cs-CZ" sz="2400" b="1" dirty="0">
                <a:latin typeface="Georgia" pitchFamily="18" charset="0"/>
              </a:rPr>
              <a:t>Inkluzivní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b="1" dirty="0">
                <a:latin typeface="Georgia" pitchFamily="18" charset="0"/>
              </a:rPr>
              <a:t>vzdělávání / </a:t>
            </a:r>
            <a:r>
              <a:rPr lang="cs-CZ" sz="2400" dirty="0">
                <a:latin typeface="Georgia" pitchFamily="18" charset="0"/>
              </a:rPr>
              <a:t>podpora</a:t>
            </a:r>
            <a:r>
              <a:rPr lang="cs-CZ" sz="2400" b="1" dirty="0">
                <a:latin typeface="Georgia" pitchFamily="18" charset="0"/>
              </a:rPr>
              <a:t> rovných příležitostí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sz="2400" dirty="0">
              <a:latin typeface="Georgia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cs-CZ" sz="2400" dirty="0">
                <a:latin typeface="Georgia" pitchFamily="18" charset="0"/>
              </a:rPr>
              <a:t>Udržení a rozvoj </a:t>
            </a:r>
            <a:r>
              <a:rPr lang="cs-CZ" sz="2400" b="1" dirty="0">
                <a:latin typeface="Georgia" pitchFamily="18" charset="0"/>
              </a:rPr>
              <a:t>regionální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b="1" dirty="0">
                <a:latin typeface="Georgia" pitchFamily="18" charset="0"/>
              </a:rPr>
              <a:t>identit</a:t>
            </a:r>
            <a:r>
              <a:rPr lang="cs-CZ" sz="2800" b="1" dirty="0">
                <a:latin typeface="Georgia" pitchFamily="18" charset="0"/>
              </a:rPr>
              <a:t>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>
            <a:extLst>
              <a:ext uri="{FF2B5EF4-FFF2-40B4-BE49-F238E27FC236}">
                <a16:creationId xmlns:a16="http://schemas.microsoft.com/office/drawing/2014/main" id="{5583EF78-8CF7-4A65-B18F-17E4A113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549275"/>
            <a:ext cx="10715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700" b="1">
                <a:latin typeface="Georgia" panose="02040502050405020303" pitchFamily="18" charset="0"/>
              </a:rPr>
              <a:t>Analýza</a:t>
            </a:r>
          </a:p>
        </p:txBody>
      </p:sp>
      <p:sp>
        <p:nvSpPr>
          <p:cNvPr id="8195" name="TextovéPole 2">
            <a:extLst>
              <a:ext uri="{FF2B5EF4-FFF2-40B4-BE49-F238E27FC236}">
                <a16:creationId xmlns:a16="http://schemas.microsoft.com/office/drawing/2014/main" id="{D71DDFA8-869C-4B3F-B9AB-F0EF1993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484313"/>
            <a:ext cx="9128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 b="1">
                <a:latin typeface="Georgia" panose="02040502050405020303" pitchFamily="18" charset="0"/>
              </a:rPr>
              <a:t>Vize </a:t>
            </a:r>
          </a:p>
        </p:txBody>
      </p:sp>
      <p:sp>
        <p:nvSpPr>
          <p:cNvPr id="8196" name="TextovéPole 3">
            <a:extLst>
              <a:ext uri="{FF2B5EF4-FFF2-40B4-BE49-F238E27FC236}">
                <a16:creationId xmlns:a16="http://schemas.microsoft.com/office/drawing/2014/main" id="{0CF1436E-9814-48C9-B236-0C2E0543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2863850"/>
            <a:ext cx="35734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00" b="1">
                <a:latin typeface="Georgia" panose="02040502050405020303" pitchFamily="18" charset="0"/>
              </a:rPr>
              <a:t>Problémové okruhy</a:t>
            </a:r>
          </a:p>
        </p:txBody>
      </p:sp>
      <p:sp>
        <p:nvSpPr>
          <p:cNvPr id="8197" name="TextovéPole 4">
            <a:extLst>
              <a:ext uri="{FF2B5EF4-FFF2-40B4-BE49-F238E27FC236}">
                <a16:creationId xmlns:a16="http://schemas.microsoft.com/office/drawing/2014/main" id="{842E2B15-80B7-4AAE-A18E-72F5B5F1A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170363"/>
            <a:ext cx="10747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000" b="1">
                <a:latin typeface="Georgia" panose="02040502050405020303" pitchFamily="18" charset="0"/>
              </a:rPr>
              <a:t>Cíle </a:t>
            </a:r>
          </a:p>
        </p:txBody>
      </p:sp>
      <p:sp>
        <p:nvSpPr>
          <p:cNvPr id="8198" name="TextovéPole 5">
            <a:extLst>
              <a:ext uri="{FF2B5EF4-FFF2-40B4-BE49-F238E27FC236}">
                <a16:creationId xmlns:a16="http://schemas.microsoft.com/office/drawing/2014/main" id="{B5626ECD-01B1-4EDF-8F24-4912C060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765800"/>
            <a:ext cx="356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Georgia" panose="02040502050405020303" pitchFamily="18" charset="0"/>
              </a:rPr>
              <a:t>Návrhy aktivit</a:t>
            </a:r>
          </a:p>
        </p:txBody>
      </p:sp>
      <p:sp>
        <p:nvSpPr>
          <p:cNvPr id="8199" name="TextovéPole 6">
            <a:extLst>
              <a:ext uri="{FF2B5EF4-FFF2-40B4-BE49-F238E27FC236}">
                <a16:creationId xmlns:a16="http://schemas.microsoft.com/office/drawing/2014/main" id="{1744AE21-FA64-45E3-95D5-44FCA742FE36}"/>
              </a:ext>
            </a:extLst>
          </p:cNvPr>
          <p:cNvSpPr txBox="1">
            <a:spLocks noChangeArrowheads="1"/>
          </p:cNvSpPr>
          <p:nvPr/>
        </p:nvSpPr>
        <p:spPr bwMode="auto">
          <a:xfrm rot="-705118">
            <a:off x="3865563" y="1587500"/>
            <a:ext cx="206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Georgia" panose="02040502050405020303" pitchFamily="18" charset="0"/>
              </a:rPr>
              <a:t>Investiční záměry</a:t>
            </a:r>
          </a:p>
        </p:txBody>
      </p:sp>
      <p:sp>
        <p:nvSpPr>
          <p:cNvPr id="8200" name="TextovéPole 7">
            <a:extLst>
              <a:ext uri="{FF2B5EF4-FFF2-40B4-BE49-F238E27FC236}">
                <a16:creationId xmlns:a16="http://schemas.microsoft.com/office/drawing/2014/main" id="{3D08FA26-23CF-4BA3-8CF7-18521E988541}"/>
              </a:ext>
            </a:extLst>
          </p:cNvPr>
          <p:cNvSpPr txBox="1">
            <a:spLocks noChangeArrowheads="1"/>
          </p:cNvSpPr>
          <p:nvPr/>
        </p:nvSpPr>
        <p:spPr bwMode="auto">
          <a:xfrm rot="2198578">
            <a:off x="6113463" y="1058863"/>
            <a:ext cx="2332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Georgia" panose="02040502050405020303" pitchFamily="18" charset="0"/>
              </a:rPr>
              <a:t>Neinvestiční záměry</a:t>
            </a:r>
          </a:p>
        </p:txBody>
      </p:sp>
      <p:pic>
        <p:nvPicPr>
          <p:cNvPr id="8201" name="Picture 4" descr="Související obrázek">
            <a:extLst>
              <a:ext uri="{FF2B5EF4-FFF2-40B4-BE49-F238E27FC236}">
                <a16:creationId xmlns:a16="http://schemas.microsoft.com/office/drawing/2014/main" id="{7D376CC9-5408-4FCD-8FBA-F8B66D66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1916113"/>
            <a:ext cx="42386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ovéPole 9">
            <a:extLst>
              <a:ext uri="{FF2B5EF4-FFF2-40B4-BE49-F238E27FC236}">
                <a16:creationId xmlns:a16="http://schemas.microsoft.com/office/drawing/2014/main" id="{BCE15097-2EB5-4290-AF34-6DB58C261ADB}"/>
              </a:ext>
            </a:extLst>
          </p:cNvPr>
          <p:cNvSpPr txBox="1">
            <a:spLocks noChangeArrowheads="1"/>
          </p:cNvSpPr>
          <p:nvPr/>
        </p:nvSpPr>
        <p:spPr bwMode="auto">
          <a:xfrm rot="-1415907">
            <a:off x="3281363" y="5781675"/>
            <a:ext cx="149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Georgia" panose="02040502050405020303" pitchFamily="18" charset="0"/>
              </a:rPr>
              <a:t>Aktivity škol</a:t>
            </a:r>
          </a:p>
        </p:txBody>
      </p:sp>
      <p:sp>
        <p:nvSpPr>
          <p:cNvPr id="8203" name="TextovéPole 10">
            <a:extLst>
              <a:ext uri="{FF2B5EF4-FFF2-40B4-BE49-F238E27FC236}">
                <a16:creationId xmlns:a16="http://schemas.microsoft.com/office/drawing/2014/main" id="{770A4ECA-87DA-4293-A994-7CE0B5CCDE09}"/>
              </a:ext>
            </a:extLst>
          </p:cNvPr>
          <p:cNvSpPr txBox="1">
            <a:spLocks noChangeArrowheads="1"/>
          </p:cNvSpPr>
          <p:nvPr/>
        </p:nvSpPr>
        <p:spPr bwMode="auto">
          <a:xfrm rot="1329676">
            <a:off x="6929438" y="5133975"/>
            <a:ext cx="2233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0000"/>
                </a:solidFill>
                <a:latin typeface="Georgia" panose="02040502050405020303" pitchFamily="18" charset="0"/>
              </a:rPr>
              <a:t>Aktivity spolupráce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27C2360-27B4-46F3-947F-FF1B82222D07}"/>
              </a:ext>
            </a:extLst>
          </p:cNvPr>
          <p:cNvSpPr txBox="1"/>
          <p:nvPr/>
        </p:nvSpPr>
        <p:spPr>
          <a:xfrm>
            <a:off x="900113" y="260350"/>
            <a:ext cx="76327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V MAP I bylo navrženo okolo 45 (možných) návrhů aktivit spolupráce. V MAP II je (zatím) plánováno 20 aktivit v rámci Implementace:</a:t>
            </a:r>
          </a:p>
        </p:txBody>
      </p:sp>
      <p:sp>
        <p:nvSpPr>
          <p:cNvPr id="9219" name="TextovéPole 4">
            <a:extLst>
              <a:ext uri="{FF2B5EF4-FFF2-40B4-BE49-F238E27FC236}">
                <a16:creationId xmlns:a16="http://schemas.microsoft.com/office/drawing/2014/main" id="{EB85DBAB-7264-4323-825F-873D3801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3534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Školka otevřená spolupráci s místní komunitou, spolky a firmami - </a:t>
            </a:r>
            <a:r>
              <a:rPr lang="cs-CZ" altLang="cs-CZ" sz="1800">
                <a:latin typeface="Georgia" panose="02040502050405020303" pitchFamily="18" charset="0"/>
              </a:rPr>
              <a:t>podpora vzdělávání a výchovy formou praktických ukázek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Poslouchám, rozumím, učím se číst </a:t>
            </a:r>
            <a:r>
              <a:rPr lang="cs-CZ" altLang="cs-CZ" sz="1800">
                <a:latin typeface="Georgia" panose="02040502050405020303" pitchFamily="18" charset="0"/>
              </a:rPr>
              <a:t>-  mikroprojekty </a:t>
            </a:r>
            <a:r>
              <a:rPr lang="cs-CZ" altLang="cs-CZ" sz="1800" i="1">
                <a:latin typeface="Georgia" panose="02040502050405020303" pitchFamily="18" charset="0"/>
              </a:rPr>
              <a:t>„Osobnosti Hlučínska (kraje) čtou dětem“ a „Po stopách hlučínských pověstí, příběhů a dobrodružství“ 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Logopedická prevence v MŠ </a:t>
            </a:r>
            <a:r>
              <a:rPr lang="cs-CZ" altLang="cs-CZ" sz="1800">
                <a:latin typeface="Georgia" panose="02040502050405020303" pitchFamily="18" charset="0"/>
              </a:rPr>
              <a:t>– „</a:t>
            </a:r>
            <a:r>
              <a:rPr lang="cs-CZ" altLang="cs-CZ" sz="1800" i="1">
                <a:latin typeface="Georgia" panose="02040502050405020303" pitchFamily="18" charset="0"/>
              </a:rPr>
              <a:t>Nepřelom si jazýček - ukážeme ti řadu cestiček</a:t>
            </a:r>
            <a:r>
              <a:rPr lang="cs-CZ" altLang="cs-CZ" sz="1800">
                <a:latin typeface="Georgia" panose="02040502050405020303" pitchFamily="18" charset="0"/>
              </a:rPr>
              <a:t>“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Malý řemeslník (MŠ)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Malý badatel (MŠ)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Metodické dny pro učitele českého jazyka </a:t>
            </a:r>
            <a:r>
              <a:rPr lang="cs-CZ" altLang="cs-CZ" sz="1800">
                <a:latin typeface="Georgia" panose="02040502050405020303" pitchFamily="18" charset="0"/>
              </a:rPr>
              <a:t>– každý metodický den: 3-4 workshopy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Metodické dny pro učitele matematiky – </a:t>
            </a:r>
            <a:r>
              <a:rPr lang="cs-CZ" altLang="cs-CZ" sz="1800">
                <a:latin typeface="Georgia" panose="02040502050405020303" pitchFamily="18" charset="0"/>
              </a:rPr>
              <a:t>každý metodický den: 3-4 workshopy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Dvoudenní intenzivní jazykové kurzy cizího jazyka </a:t>
            </a:r>
            <a:r>
              <a:rPr lang="cs-CZ" altLang="cs-CZ" sz="1800">
                <a:latin typeface="Georgia" panose="02040502050405020303" pitchFamily="18" charset="0"/>
              </a:rPr>
              <a:t>– „</a:t>
            </a:r>
            <a:r>
              <a:rPr lang="cs-CZ" altLang="cs-CZ" sz="1800" i="1">
                <a:latin typeface="Georgia" panose="02040502050405020303" pitchFamily="18" charset="0"/>
              </a:rPr>
              <a:t>Šprechtíme na Hlučínsku“</a:t>
            </a:r>
            <a:r>
              <a:rPr lang="cs-CZ" altLang="cs-CZ" sz="1800">
                <a:latin typeface="Georgia" panose="02040502050405020303" pitchFamily="18" charset="0"/>
              </a:rPr>
              <a:t> (3x pro NJ a 3x pro AJ) + 1 celodenní kurz „prajzštiny“ 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 Soutěže v deskových hrách </a:t>
            </a:r>
            <a:r>
              <a:rPr lang="cs-CZ" altLang="cs-CZ" sz="1800">
                <a:latin typeface="Georgia" panose="02040502050405020303" pitchFamily="18" charset="0"/>
              </a:rPr>
              <a:t> - zvlášť pro 1. a 2. stupeň ZŠ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 Polytechnické činnosti pro žáky prvního stupně ZŠ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 Metodické dny pro oblast inkluzivního vzdělávání (MŠ)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1800" b="1">
                <a:latin typeface="Georgia" panose="02040502050405020303" pitchFamily="18" charset="0"/>
              </a:rPr>
              <a:t> Metodické dny pro oblast inkluzivního vzdělávání  (ZŠ)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>
            <a:extLst>
              <a:ext uri="{FF2B5EF4-FFF2-40B4-BE49-F238E27FC236}">
                <a16:creationId xmlns:a16="http://schemas.microsoft.com/office/drawing/2014/main" id="{B55B6BAF-B26B-4228-A402-F169DF05D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784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13) Exkurze do místních firem – </a:t>
            </a:r>
            <a:r>
              <a:rPr lang="cs-CZ" altLang="cs-CZ" sz="1800">
                <a:latin typeface="Georgia" panose="02040502050405020303" pitchFamily="18" charset="0"/>
              </a:rPr>
              <a:t>celý Moravskoslezský kraj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14) Programy prevence na školách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15) Návštěva vědeckých center a parků za účelem rozvoje potenciálu každého žáka a podpory žáků ohrožených školním neúspěchem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16) Život má mnoho podob</a:t>
            </a:r>
            <a:r>
              <a:rPr lang="cs-CZ" altLang="cs-CZ" sz="1800">
                <a:latin typeface="Georgia" panose="02040502050405020303" pitchFamily="18" charset="0"/>
              </a:rPr>
              <a:t> – cílem aktivity je představit pedagogům i žákům život handicapovaných v jeho reálné podobě</a:t>
            </a:r>
            <a:endParaRPr lang="cs-CZ" altLang="cs-CZ" sz="1800" b="1"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17) Metodické dny na podporu regionálního školství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18) Kreslířská soutěž „Namaluj svůj svět“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19) Vlastivěda Hlučínska – </a:t>
            </a:r>
            <a:r>
              <a:rPr lang="cs-CZ" altLang="cs-CZ" sz="1800">
                <a:latin typeface="Georgia" panose="02040502050405020303" pitchFamily="18" charset="0"/>
              </a:rPr>
              <a:t>učebnice, pracovní listy, interaktivní webový portál, exkurze po lokalitách na Hlučínsku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Georgia" panose="02040502050405020303" pitchFamily="18" charset="0"/>
              </a:rPr>
              <a:t>20) Vlastivědný kufřík  - </a:t>
            </a:r>
            <a:r>
              <a:rPr lang="cs-CZ" altLang="cs-CZ" sz="1800">
                <a:latin typeface="Georgia" panose="02040502050405020303" pitchFamily="18" charset="0"/>
              </a:rPr>
              <a:t>sdílený i do každé školy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48EF50-9941-4F7D-BF00-4010F1BC3863}"/>
              </a:ext>
            </a:extLst>
          </p:cNvPr>
          <p:cNvSpPr txBox="1"/>
          <p:nvPr/>
        </p:nvSpPr>
        <p:spPr>
          <a:xfrm>
            <a:off x="2124075" y="4367213"/>
            <a:ext cx="5327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=&gt; Prolínání tematických oblastí, řada má přesah do tématu „regionální identita“</a:t>
            </a:r>
          </a:p>
        </p:txBody>
      </p:sp>
      <p:pic>
        <p:nvPicPr>
          <p:cNvPr id="10244" name="Picture 2" descr="SouvisejÃ­cÃ­ obrÃ¡zek">
            <a:extLst>
              <a:ext uri="{FF2B5EF4-FFF2-40B4-BE49-F238E27FC236}">
                <a16:creationId xmlns:a16="http://schemas.microsoft.com/office/drawing/2014/main" id="{C0AAA499-BF13-4B8D-8250-801E84B4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229225"/>
            <a:ext cx="30956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F700FDE-5D47-4AA6-AE87-F0B4D9503DB4}"/>
              </a:ext>
            </a:extLst>
          </p:cNvPr>
          <p:cNvSpPr txBox="1"/>
          <p:nvPr/>
        </p:nvSpPr>
        <p:spPr>
          <a:xfrm>
            <a:off x="1403350" y="333375"/>
            <a:ext cx="66976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Ebrima" pitchFamily="2" charset="0"/>
                <a:cs typeface="Ebrima" pitchFamily="2" charset="0"/>
              </a:rPr>
              <a:t>REGIONÁLNÍ IDENTITA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9EE3F6-CEAA-4302-BB41-47CF28E102C7}"/>
              </a:ext>
            </a:extLst>
          </p:cNvPr>
          <p:cNvSpPr txBox="1"/>
          <p:nvPr/>
        </p:nvSpPr>
        <p:spPr>
          <a:xfrm>
            <a:off x="107950" y="908050"/>
            <a:ext cx="8928100" cy="583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sz="1900" b="1" dirty="0">
                <a:latin typeface="Georgia" pitchFamily="18" charset="0"/>
                <a:cs typeface="Arial" charset="0"/>
              </a:rPr>
              <a:t>Cíl: </a:t>
            </a:r>
            <a:r>
              <a:rPr lang="cs-CZ" sz="1900" i="1" dirty="0">
                <a:latin typeface="Georgia" pitchFamily="18" charset="0"/>
                <a:cs typeface="Arial" charset="0"/>
              </a:rPr>
              <a:t>Zakomponovat zachování znalostí místní historie, kultury, tradic, zvyků a manuálních dovedností Hlučínska do výuky ve školách a do mimoškolních akcí</a:t>
            </a:r>
          </a:p>
          <a:p>
            <a:pPr algn="just" eaLnBrk="1" hangingPunct="1">
              <a:defRPr/>
            </a:pPr>
            <a:endParaRPr lang="cs-CZ" sz="1900" dirty="0">
              <a:latin typeface="Georgia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cs-CZ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Vlastivěda Hlučínska</a:t>
            </a:r>
          </a:p>
          <a:p>
            <a:pPr algn="just" eaLnBrk="1" hangingPunct="1">
              <a:defRPr/>
            </a:pPr>
            <a:endParaRPr lang="cs-CZ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Vychází ze závěrů RVP pro nižší a vyšší stupeň, mimo vědomostních cílů usiluje o rozvíjení klíčových kompetencí. Zvláštní důraz klade na mezioborovost a rozvíjení kritického myšlení. Primární důraz kladen na osobní prožitou (bezprostřední) zkušenost, pomocí které lze popisovat a zdůvodňovat obecné jevy a fenomény. </a:t>
            </a:r>
          </a:p>
          <a:p>
            <a:pPr algn="just" eaLnBrk="1" hangingPunct="1"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=&gt; nabídnout v prostoru Hlučínska co nejvíce příkladů a lokalit, pomocí kterých lze obecniny demonstrovat</a:t>
            </a:r>
          </a:p>
          <a:p>
            <a:pPr algn="just" eaLnBrk="1" hangingPunct="1">
              <a:defRPr/>
            </a:pPr>
            <a:endParaRPr lang="cs-CZ" sz="1900" dirty="0">
              <a:latin typeface="Georgia" pitchFamily="18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 </a:t>
            </a:r>
            <a:r>
              <a:rPr lang="cs-CZ" sz="1900" b="1" dirty="0">
                <a:latin typeface="Georgia" pitchFamily="18" charset="0"/>
                <a:cs typeface="Arial" charset="0"/>
              </a:rPr>
              <a:t>Výstupy: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učebnice pro 1. a 2 stupeň (samostatně) o rozsahu min. 80 stran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pracovní listy k učebnicím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interaktivní webová stránka – s texty, dokumenty, mapami, animacemi, audio a video ukázkami, fotodokumentací atd. určená pro učitele i žáky</a:t>
            </a:r>
          </a:p>
          <a:p>
            <a:pPr eaLnBrk="1" hangingPunct="1">
              <a:defRPr/>
            </a:pPr>
            <a:endParaRPr lang="cs-CZ" dirty="0">
              <a:cs typeface="Arial" charset="0"/>
            </a:endParaRPr>
          </a:p>
          <a:p>
            <a:pPr algn="r" eaLnBrk="1" hangingPunct="1">
              <a:defRPr/>
            </a:pPr>
            <a:endParaRPr lang="cs-CZ" sz="1600" dirty="0">
              <a:latin typeface="Georgia" pitchFamily="18" charset="0"/>
              <a:cs typeface="Arial" charset="0"/>
            </a:endParaRPr>
          </a:p>
          <a:p>
            <a:pPr algn="r" eaLnBrk="1" hangingPunct="1">
              <a:defRPr/>
            </a:pPr>
            <a:r>
              <a:rPr lang="cs-CZ" sz="1600" b="1" i="1" dirty="0">
                <a:latin typeface="Georgia" pitchFamily="18" charset="0"/>
                <a:cs typeface="Arial" charset="0"/>
              </a:rPr>
              <a:t>https://www.ceskatelevize.cz/porady/11490475387-dukla-61/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visejÃ­cÃ­ obrÃ¡zek">
            <a:extLst>
              <a:ext uri="{FF2B5EF4-FFF2-40B4-BE49-F238E27FC236}">
                <a16:creationId xmlns:a16="http://schemas.microsoft.com/office/drawing/2014/main" id="{BEB9EF5F-FE06-42D9-A2FA-09A6C7E6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-171450"/>
            <a:ext cx="42005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F7654C3-659E-4BE9-B5CC-0139286A4871}"/>
              </a:ext>
            </a:extLst>
          </p:cNvPr>
          <p:cNvSpPr/>
          <p:nvPr/>
        </p:nvSpPr>
        <p:spPr>
          <a:xfrm>
            <a:off x="107950" y="1611313"/>
            <a:ext cx="7559675" cy="4770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Žáci…</a:t>
            </a:r>
          </a:p>
          <a:p>
            <a:pPr algn="just" eaLnBrk="1" hangingPunct="1">
              <a:defRPr/>
            </a:pPr>
            <a:endParaRPr lang="cs-CZ" sz="1900" b="1" dirty="0"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dirty="0">
                <a:latin typeface="Georgia" pitchFamily="18" charset="0"/>
                <a:cs typeface="Arial" charset="0"/>
              </a:rPr>
              <a:t>… </a:t>
            </a:r>
            <a:r>
              <a:rPr lang="cs-CZ" sz="1900" i="1" dirty="0">
                <a:latin typeface="Georgia" pitchFamily="18" charset="0"/>
                <a:cs typeface="Arial" charset="0"/>
              </a:rPr>
              <a:t>si vytvářejí pozitivní vztah k místu, kde žijí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cs-CZ" sz="1900" i="1" dirty="0"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i="1" dirty="0">
                <a:latin typeface="Georgia" pitchFamily="18" charset="0"/>
                <a:cs typeface="Arial" charset="0"/>
              </a:rPr>
              <a:t>… poznávají své okolí a jeho přírodní či historické zajímavosti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cs-CZ" sz="1900" i="1" dirty="0"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i="1" dirty="0">
                <a:latin typeface="Georgia" pitchFamily="18" charset="0"/>
                <a:cs typeface="Arial" charset="0"/>
              </a:rPr>
              <a:t>… poznávají vlastní kořeny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cs-CZ" sz="1900" i="1" dirty="0"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i="1" dirty="0">
                <a:latin typeface="Georgia" pitchFamily="18" charset="0"/>
                <a:cs typeface="Arial" charset="0"/>
              </a:rPr>
              <a:t>… dokážou klást otázky po příčinách a souvislostech; hledají odpovědi na otázky po historickém vývoji; dokážou vysvětlit specifika historického  Vývoje na Hlučínsku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cs-CZ" sz="1900" i="1" dirty="0"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i="1" dirty="0">
                <a:latin typeface="Georgia" pitchFamily="18" charset="0"/>
                <a:cs typeface="Arial" charset="0"/>
              </a:rPr>
              <a:t>… dokážou vyjmenovat příklady místních specifik a zajímavostí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cs-CZ" sz="1900" i="1" dirty="0">
              <a:latin typeface="Georgia" pitchFamily="18" charset="0"/>
              <a:cs typeface="Arial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sz="1900" i="1" dirty="0">
                <a:latin typeface="Georgia" pitchFamily="18" charset="0"/>
                <a:cs typeface="Arial" charset="0"/>
              </a:rPr>
              <a:t>… poznávají kulturní a společenské hodnoty; vytvářejí si vztah k tradicím a zvykům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a592d7c4820fb3bc5035362fa5f033fe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2bd6f9fc3077a0c85c008914eb3a4b56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1B313FD1-1C9F-4E7B-818A-DEA4FAFD958B}"/>
</file>

<file path=customXml/itemProps2.xml><?xml version="1.0" encoding="utf-8"?>
<ds:datastoreItem xmlns:ds="http://schemas.openxmlformats.org/officeDocument/2006/customXml" ds:itemID="{7B78D8C8-212A-47D9-928B-560E85DCD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1FDA4B-F842-44E2-95A7-F2CEA57386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1298</Words>
  <Application>Microsoft Office PowerPoint</Application>
  <PresentationFormat>Předvádění na obrazovce (4:3)</PresentationFormat>
  <Paragraphs>219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„Na Hlučinsku se tu děju věci, zapojuju se tu (skoro) všeci!“</vt:lpstr>
      <vt:lpstr>Krátký historický exkurz … … jak to všechno začalo (?)</vt:lpstr>
      <vt:lpstr>Prezentace aplikace PowerPoint</vt:lpstr>
      <vt:lpstr>TEMATICKÉ OBLASTI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Podzimní konference MAP</dc:title>
  <dc:creator>kalvarro@seznam.cz</dc:creator>
  <cp:lastModifiedBy>NIDVuser01</cp:lastModifiedBy>
  <cp:revision>74</cp:revision>
  <cp:lastPrinted>2018-11-17T09:45:06Z</cp:lastPrinted>
  <dcterms:created xsi:type="dcterms:W3CDTF">2017-11-13T19:27:20Z</dcterms:created>
  <dcterms:modified xsi:type="dcterms:W3CDTF">2018-11-20T07:52:29Z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