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sldIdLst>
    <p:sldId id="424" r:id="rId2"/>
    <p:sldId id="343" r:id="rId3"/>
    <p:sldId id="387" r:id="rId4"/>
    <p:sldId id="388" r:id="rId5"/>
    <p:sldId id="389" r:id="rId6"/>
    <p:sldId id="390" r:id="rId7"/>
    <p:sldId id="392" r:id="rId8"/>
    <p:sldId id="391" r:id="rId9"/>
    <p:sldId id="393" r:id="rId10"/>
    <p:sldId id="394" r:id="rId11"/>
    <p:sldId id="395" r:id="rId12"/>
    <p:sldId id="396" r:id="rId13"/>
    <p:sldId id="425" r:id="rId14"/>
    <p:sldId id="426" r:id="rId15"/>
    <p:sldId id="427" r:id="rId16"/>
    <p:sldId id="428" r:id="rId17"/>
    <p:sldId id="444" r:id="rId18"/>
    <p:sldId id="445" r:id="rId19"/>
    <p:sldId id="446" r:id="rId20"/>
    <p:sldId id="469" r:id="rId21"/>
    <p:sldId id="451" r:id="rId22"/>
    <p:sldId id="447" r:id="rId23"/>
    <p:sldId id="448" r:id="rId24"/>
    <p:sldId id="449" r:id="rId25"/>
    <p:sldId id="450" r:id="rId26"/>
    <p:sldId id="452" r:id="rId27"/>
    <p:sldId id="453" r:id="rId28"/>
    <p:sldId id="499" r:id="rId29"/>
    <p:sldId id="504" r:id="rId30"/>
    <p:sldId id="454" r:id="rId31"/>
    <p:sldId id="455" r:id="rId32"/>
    <p:sldId id="534" r:id="rId33"/>
    <p:sldId id="535" r:id="rId34"/>
    <p:sldId id="470" r:id="rId35"/>
    <p:sldId id="527" r:id="rId36"/>
    <p:sldId id="526" r:id="rId37"/>
    <p:sldId id="528" r:id="rId38"/>
    <p:sldId id="529" r:id="rId39"/>
    <p:sldId id="530" r:id="rId40"/>
    <p:sldId id="531" r:id="rId41"/>
    <p:sldId id="532" r:id="rId42"/>
    <p:sldId id="533" r:id="rId43"/>
    <p:sldId id="471" r:id="rId44"/>
    <p:sldId id="472" r:id="rId45"/>
    <p:sldId id="473" r:id="rId46"/>
    <p:sldId id="475" r:id="rId47"/>
    <p:sldId id="476" r:id="rId48"/>
    <p:sldId id="477" r:id="rId49"/>
    <p:sldId id="474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56" r:id="rId60"/>
    <p:sldId id="537" r:id="rId61"/>
    <p:sldId id="538" r:id="rId62"/>
    <p:sldId id="539" r:id="rId63"/>
    <p:sldId id="540" r:id="rId64"/>
    <p:sldId id="541" r:id="rId65"/>
    <p:sldId id="542" r:id="rId66"/>
    <p:sldId id="543" r:id="rId67"/>
    <p:sldId id="544" r:id="rId68"/>
    <p:sldId id="545" r:id="rId69"/>
    <p:sldId id="546" r:id="rId70"/>
    <p:sldId id="547" r:id="rId71"/>
    <p:sldId id="548" r:id="rId72"/>
    <p:sldId id="549" r:id="rId73"/>
    <p:sldId id="550" r:id="rId74"/>
    <p:sldId id="551" r:id="rId75"/>
    <p:sldId id="458" r:id="rId76"/>
    <p:sldId id="459" r:id="rId77"/>
    <p:sldId id="460" r:id="rId78"/>
    <p:sldId id="536" r:id="rId79"/>
    <p:sldId id="457" r:id="rId80"/>
    <p:sldId id="461" r:id="rId81"/>
    <p:sldId id="463" r:id="rId82"/>
    <p:sldId id="462" r:id="rId83"/>
    <p:sldId id="496" r:id="rId84"/>
    <p:sldId id="497" r:id="rId85"/>
    <p:sldId id="498" r:id="rId86"/>
    <p:sldId id="505" r:id="rId87"/>
    <p:sldId id="464" r:id="rId88"/>
    <p:sldId id="465" r:id="rId89"/>
    <p:sldId id="466" r:id="rId90"/>
    <p:sldId id="467" r:id="rId91"/>
    <p:sldId id="480" r:id="rId92"/>
    <p:sldId id="481" r:id="rId93"/>
    <p:sldId id="482" r:id="rId94"/>
    <p:sldId id="483" r:id="rId95"/>
    <p:sldId id="484" r:id="rId96"/>
    <p:sldId id="485" r:id="rId97"/>
    <p:sldId id="486" r:id="rId98"/>
    <p:sldId id="487" r:id="rId99"/>
    <p:sldId id="488" r:id="rId100"/>
    <p:sldId id="489" r:id="rId101"/>
    <p:sldId id="490" r:id="rId102"/>
    <p:sldId id="491" r:id="rId103"/>
    <p:sldId id="492" r:id="rId104"/>
    <p:sldId id="493" r:id="rId105"/>
    <p:sldId id="494" r:id="rId106"/>
    <p:sldId id="495" r:id="rId107"/>
    <p:sldId id="502" r:id="rId108"/>
    <p:sldId id="503" r:id="rId10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EB3FC-5ADB-45A0-944E-EE931F644A7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CB4F371B-9367-4BCB-A1FD-F4ABEE8F4A16}">
      <dgm:prSet phldrT="[Text]"/>
      <dgm:spPr/>
      <dgm:t>
        <a:bodyPr/>
        <a:lstStyle/>
        <a:p>
          <a:r>
            <a:rPr lang="cs-CZ" dirty="0" smtClean="0"/>
            <a:t>Vstupní fáze</a:t>
          </a:r>
          <a:endParaRPr lang="cs-CZ" dirty="0"/>
        </a:p>
      </dgm:t>
    </dgm:pt>
    <dgm:pt modelId="{B9D3F430-690E-435D-8CBF-259BE1DCA708}" type="parTrans" cxnId="{8FCCE9F9-BF9D-445B-94EF-72FA90B10166}">
      <dgm:prSet/>
      <dgm:spPr/>
      <dgm:t>
        <a:bodyPr/>
        <a:lstStyle/>
        <a:p>
          <a:endParaRPr lang="cs-CZ"/>
        </a:p>
      </dgm:t>
    </dgm:pt>
    <dgm:pt modelId="{0BF5C33C-6205-4FE6-8C5F-1559791489F7}" type="sibTrans" cxnId="{8FCCE9F9-BF9D-445B-94EF-72FA90B10166}">
      <dgm:prSet/>
      <dgm:spPr/>
      <dgm:t>
        <a:bodyPr/>
        <a:lstStyle/>
        <a:p>
          <a:endParaRPr lang="cs-CZ"/>
        </a:p>
      </dgm:t>
    </dgm:pt>
    <dgm:pt modelId="{3FD609E2-6BA9-4907-888D-3F8D7BF77079}">
      <dgm:prSet phldrT="[Text]"/>
      <dgm:spPr/>
      <dgm:t>
        <a:bodyPr/>
        <a:lstStyle/>
        <a:p>
          <a:r>
            <a:rPr lang="cs-CZ" dirty="0" smtClean="0"/>
            <a:t>Příprava dílčí evaluace	</a:t>
          </a:r>
          <a:endParaRPr lang="cs-CZ" dirty="0"/>
        </a:p>
      </dgm:t>
    </dgm:pt>
    <dgm:pt modelId="{F04EC44D-60D4-4EF6-B73F-1A5D9B61934E}" type="parTrans" cxnId="{0F650118-D020-4D02-8BB3-697617C9C5AD}">
      <dgm:prSet/>
      <dgm:spPr/>
      <dgm:t>
        <a:bodyPr/>
        <a:lstStyle/>
        <a:p>
          <a:endParaRPr lang="cs-CZ"/>
        </a:p>
      </dgm:t>
    </dgm:pt>
    <dgm:pt modelId="{03007E1F-89B4-4B6E-8BFC-42A1CA90FAE0}" type="sibTrans" cxnId="{0F650118-D020-4D02-8BB3-697617C9C5AD}">
      <dgm:prSet/>
      <dgm:spPr/>
      <dgm:t>
        <a:bodyPr/>
        <a:lstStyle/>
        <a:p>
          <a:endParaRPr lang="cs-CZ"/>
        </a:p>
      </dgm:t>
    </dgm:pt>
    <dgm:pt modelId="{599A2297-F7D5-480C-9AA4-3BB927B33715}">
      <dgm:prSet phldrT="[Text]"/>
      <dgm:spPr/>
      <dgm:t>
        <a:bodyPr/>
        <a:lstStyle/>
        <a:p>
          <a:r>
            <a:rPr lang="cs-CZ" dirty="0" smtClean="0"/>
            <a:t>Terénní fáze</a:t>
          </a:r>
          <a:endParaRPr lang="cs-CZ" dirty="0"/>
        </a:p>
      </dgm:t>
    </dgm:pt>
    <dgm:pt modelId="{2F918C01-3C01-487F-AB09-FE2B4EBD11BC}" type="parTrans" cxnId="{7E32544F-8E94-4F10-8D12-88224C473FE0}">
      <dgm:prSet/>
      <dgm:spPr/>
      <dgm:t>
        <a:bodyPr/>
        <a:lstStyle/>
        <a:p>
          <a:endParaRPr lang="cs-CZ"/>
        </a:p>
      </dgm:t>
    </dgm:pt>
    <dgm:pt modelId="{9AD3C597-4A5F-4716-84A0-EC944883DE9E}" type="sibTrans" cxnId="{7E32544F-8E94-4F10-8D12-88224C473FE0}">
      <dgm:prSet/>
      <dgm:spPr/>
      <dgm:t>
        <a:bodyPr/>
        <a:lstStyle/>
        <a:p>
          <a:endParaRPr lang="cs-CZ"/>
        </a:p>
      </dgm:t>
    </dgm:pt>
    <dgm:pt modelId="{C6817583-7127-4904-8A44-476B0A1A941A}">
      <dgm:prSet phldrT="[Text]"/>
      <dgm:spPr/>
      <dgm:t>
        <a:bodyPr/>
        <a:lstStyle/>
        <a:p>
          <a:r>
            <a:rPr lang="cs-CZ" dirty="0" smtClean="0"/>
            <a:t>Návrh typů a způsobu sběru dat</a:t>
          </a:r>
          <a:endParaRPr lang="cs-CZ" dirty="0"/>
        </a:p>
      </dgm:t>
    </dgm:pt>
    <dgm:pt modelId="{C5C9D874-4A9C-4EE5-B6D6-82E92CC9D4D7}" type="parTrans" cxnId="{B81C4B14-B60A-45E0-BA4B-AEA699F496EC}">
      <dgm:prSet/>
      <dgm:spPr/>
      <dgm:t>
        <a:bodyPr/>
        <a:lstStyle/>
        <a:p>
          <a:endParaRPr lang="cs-CZ"/>
        </a:p>
      </dgm:t>
    </dgm:pt>
    <dgm:pt modelId="{016504B4-426E-49BE-966F-C7B08909FA58}" type="sibTrans" cxnId="{B81C4B14-B60A-45E0-BA4B-AEA699F496EC}">
      <dgm:prSet/>
      <dgm:spPr/>
      <dgm:t>
        <a:bodyPr/>
        <a:lstStyle/>
        <a:p>
          <a:endParaRPr lang="cs-CZ"/>
        </a:p>
      </dgm:t>
    </dgm:pt>
    <dgm:pt modelId="{7B6AC0F8-7BE3-4B44-9B13-EC603636AEFF}">
      <dgm:prSet phldrT="[Text]"/>
      <dgm:spPr/>
      <dgm:t>
        <a:bodyPr/>
        <a:lstStyle/>
        <a:p>
          <a:r>
            <a:rPr lang="cs-CZ" dirty="0" smtClean="0"/>
            <a:t>Analýza a interpretace dat</a:t>
          </a:r>
          <a:endParaRPr lang="cs-CZ" dirty="0"/>
        </a:p>
      </dgm:t>
    </dgm:pt>
    <dgm:pt modelId="{B0C1FC2E-E20E-4EAA-96BC-A59A3F6C3C82}" type="parTrans" cxnId="{D60D8822-D1F1-4DC8-9BAD-89C0FB96EB37}">
      <dgm:prSet/>
      <dgm:spPr/>
      <dgm:t>
        <a:bodyPr/>
        <a:lstStyle/>
        <a:p>
          <a:endParaRPr lang="cs-CZ"/>
        </a:p>
      </dgm:t>
    </dgm:pt>
    <dgm:pt modelId="{32AC8FAF-3207-4D14-A685-89490D1D51BD}" type="sibTrans" cxnId="{D60D8822-D1F1-4DC8-9BAD-89C0FB96EB37}">
      <dgm:prSet/>
      <dgm:spPr/>
      <dgm:t>
        <a:bodyPr/>
        <a:lstStyle/>
        <a:p>
          <a:endParaRPr lang="cs-CZ"/>
        </a:p>
      </dgm:t>
    </dgm:pt>
    <dgm:pt modelId="{562BC8FA-0B79-48F2-8AF3-1F270C614AEF}">
      <dgm:prSet phldrT="[Text]"/>
      <dgm:spPr/>
      <dgm:t>
        <a:bodyPr/>
        <a:lstStyle/>
        <a:p>
          <a:r>
            <a:rPr lang="cs-CZ" dirty="0" smtClean="0"/>
            <a:t>Analýza a interpretace dat</a:t>
          </a:r>
          <a:endParaRPr lang="cs-CZ" dirty="0"/>
        </a:p>
      </dgm:t>
    </dgm:pt>
    <dgm:pt modelId="{E1D7B41A-18DA-42A1-8D0B-6C38C6FBFA93}" type="parTrans" cxnId="{1A2852A2-D8C3-42BB-B0EB-FA638E373A8F}">
      <dgm:prSet/>
      <dgm:spPr/>
      <dgm:t>
        <a:bodyPr/>
        <a:lstStyle/>
        <a:p>
          <a:endParaRPr lang="cs-CZ"/>
        </a:p>
      </dgm:t>
    </dgm:pt>
    <dgm:pt modelId="{D5DD6B7A-EA02-490B-BEC0-3814806349B5}" type="sibTrans" cxnId="{1A2852A2-D8C3-42BB-B0EB-FA638E373A8F}">
      <dgm:prSet/>
      <dgm:spPr/>
      <dgm:t>
        <a:bodyPr/>
        <a:lstStyle/>
        <a:p>
          <a:endParaRPr lang="cs-CZ"/>
        </a:p>
      </dgm:t>
    </dgm:pt>
    <dgm:pt modelId="{97A20F33-BC0C-492B-8BA5-963A562E3F29}">
      <dgm:prSet/>
      <dgm:spPr/>
      <dgm:t>
        <a:bodyPr/>
        <a:lstStyle/>
        <a:p>
          <a:r>
            <a:rPr lang="cs-CZ" dirty="0" smtClean="0"/>
            <a:t>Závěrečná fáze</a:t>
          </a:r>
          <a:endParaRPr lang="cs-CZ" dirty="0"/>
        </a:p>
      </dgm:t>
    </dgm:pt>
    <dgm:pt modelId="{21CA8655-8D77-4576-9595-655002951AAA}" type="parTrans" cxnId="{1D51631E-9EBB-4E28-A544-9619E732CF7B}">
      <dgm:prSet/>
      <dgm:spPr/>
      <dgm:t>
        <a:bodyPr/>
        <a:lstStyle/>
        <a:p>
          <a:endParaRPr lang="cs-CZ"/>
        </a:p>
      </dgm:t>
    </dgm:pt>
    <dgm:pt modelId="{3BEB7928-2E53-4E83-85B1-B93433A0E7A8}" type="sibTrans" cxnId="{1D51631E-9EBB-4E28-A544-9619E732CF7B}">
      <dgm:prSet/>
      <dgm:spPr/>
      <dgm:t>
        <a:bodyPr/>
        <a:lstStyle/>
        <a:p>
          <a:endParaRPr lang="cs-CZ"/>
        </a:p>
      </dgm:t>
    </dgm:pt>
    <dgm:pt modelId="{55A3953A-D41F-4D92-86D0-F1A938CB530C}" type="pres">
      <dgm:prSet presAssocID="{FF6EB3FC-5ADB-45A0-944E-EE931F644A7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80A23E6-7BEC-4056-90D6-C4C377E93D1A}" type="pres">
      <dgm:prSet presAssocID="{CB4F371B-9367-4BCB-A1FD-F4ABEE8F4A16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C1858A-7803-4669-BAB5-DC4A5C7F05C3}" type="pres">
      <dgm:prSet presAssocID="{CB4F371B-9367-4BCB-A1FD-F4ABEE8F4A1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5D847F-9A0A-4B05-8192-7DD0A7217029}" type="pres">
      <dgm:prSet presAssocID="{599A2297-F7D5-480C-9AA4-3BB927B3371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B8F476-A0D9-4C89-A90D-53D6AA70BC49}" type="pres">
      <dgm:prSet presAssocID="{599A2297-F7D5-480C-9AA4-3BB927B33715}" presName="childText2" presStyleLbl="solidAlignAcc1" presStyleIdx="1" presStyleCnt="3" custLinFactNeighborX="-1901" custLinFactNeighborY="8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DE201B-F6DE-43DC-8F72-5B8AC99020BA}" type="pres">
      <dgm:prSet presAssocID="{7B6AC0F8-7BE3-4B44-9B13-EC603636AEFF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0C1D8C-C984-47FE-851D-83FB5CAF548C}" type="pres">
      <dgm:prSet presAssocID="{7B6AC0F8-7BE3-4B44-9B13-EC603636AEF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BCF380-0638-4237-9565-949AD2564CAB}" type="pres">
      <dgm:prSet presAssocID="{97A20F33-BC0C-492B-8BA5-963A562E3F29}" presName="parentText4" presStyleLbl="node1" presStyleIdx="3" presStyleCnt="4" custScaleY="174025" custLinFactNeighborX="31521" custLinFactNeighborY="2934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650118-D020-4D02-8BB3-697617C9C5AD}" srcId="{CB4F371B-9367-4BCB-A1FD-F4ABEE8F4A16}" destId="{3FD609E2-6BA9-4907-888D-3F8D7BF77079}" srcOrd="0" destOrd="0" parTransId="{F04EC44D-60D4-4EF6-B73F-1A5D9B61934E}" sibTransId="{03007E1F-89B4-4B6E-8BFC-42A1CA90FAE0}"/>
    <dgm:cxn modelId="{7E32544F-8E94-4F10-8D12-88224C473FE0}" srcId="{FF6EB3FC-5ADB-45A0-944E-EE931F644A72}" destId="{599A2297-F7D5-480C-9AA4-3BB927B33715}" srcOrd="1" destOrd="0" parTransId="{2F918C01-3C01-487F-AB09-FE2B4EBD11BC}" sibTransId="{9AD3C597-4A5F-4716-84A0-EC944883DE9E}"/>
    <dgm:cxn modelId="{1E71FC82-A45F-4FD6-9215-90FB85172446}" type="presOf" srcId="{FF6EB3FC-5ADB-45A0-944E-EE931F644A72}" destId="{55A3953A-D41F-4D92-86D0-F1A938CB530C}" srcOrd="0" destOrd="0" presId="urn:microsoft.com/office/officeart/2009/3/layout/IncreasingArrowsProcess"/>
    <dgm:cxn modelId="{1D51631E-9EBB-4E28-A544-9619E732CF7B}" srcId="{FF6EB3FC-5ADB-45A0-944E-EE931F644A72}" destId="{97A20F33-BC0C-492B-8BA5-963A562E3F29}" srcOrd="3" destOrd="0" parTransId="{21CA8655-8D77-4576-9595-655002951AAA}" sibTransId="{3BEB7928-2E53-4E83-85B1-B93433A0E7A8}"/>
    <dgm:cxn modelId="{83A2A50D-8D77-4F5F-8EAE-674896EDC397}" type="presOf" srcId="{7B6AC0F8-7BE3-4B44-9B13-EC603636AEFF}" destId="{9EDE201B-F6DE-43DC-8F72-5B8AC99020BA}" srcOrd="0" destOrd="0" presId="urn:microsoft.com/office/officeart/2009/3/layout/IncreasingArrowsProcess"/>
    <dgm:cxn modelId="{8FCCE9F9-BF9D-445B-94EF-72FA90B10166}" srcId="{FF6EB3FC-5ADB-45A0-944E-EE931F644A72}" destId="{CB4F371B-9367-4BCB-A1FD-F4ABEE8F4A16}" srcOrd="0" destOrd="0" parTransId="{B9D3F430-690E-435D-8CBF-259BE1DCA708}" sibTransId="{0BF5C33C-6205-4FE6-8C5F-1559791489F7}"/>
    <dgm:cxn modelId="{B81C4B14-B60A-45E0-BA4B-AEA699F496EC}" srcId="{599A2297-F7D5-480C-9AA4-3BB927B33715}" destId="{C6817583-7127-4904-8A44-476B0A1A941A}" srcOrd="0" destOrd="0" parTransId="{C5C9D874-4A9C-4EE5-B6D6-82E92CC9D4D7}" sibTransId="{016504B4-426E-49BE-966F-C7B08909FA58}"/>
    <dgm:cxn modelId="{208836E4-35F1-479A-8557-C4B854FA330A}" type="presOf" srcId="{CB4F371B-9367-4BCB-A1FD-F4ABEE8F4A16}" destId="{180A23E6-7BEC-4056-90D6-C4C377E93D1A}" srcOrd="0" destOrd="0" presId="urn:microsoft.com/office/officeart/2009/3/layout/IncreasingArrowsProcess"/>
    <dgm:cxn modelId="{18D599B8-6EA6-4E3E-80C0-C5F1919CEA6E}" type="presOf" srcId="{3FD609E2-6BA9-4907-888D-3F8D7BF77079}" destId="{A5C1858A-7803-4669-BAB5-DC4A5C7F05C3}" srcOrd="0" destOrd="0" presId="urn:microsoft.com/office/officeart/2009/3/layout/IncreasingArrowsProcess"/>
    <dgm:cxn modelId="{6F59EF2C-1E72-4F44-ACBD-295B50C6FA41}" type="presOf" srcId="{562BC8FA-0B79-48F2-8AF3-1F270C614AEF}" destId="{ED0C1D8C-C984-47FE-851D-83FB5CAF548C}" srcOrd="0" destOrd="0" presId="urn:microsoft.com/office/officeart/2009/3/layout/IncreasingArrowsProcess"/>
    <dgm:cxn modelId="{598D7F86-662A-45A1-9A9A-3FF59CC889E2}" type="presOf" srcId="{C6817583-7127-4904-8A44-476B0A1A941A}" destId="{15B8F476-A0D9-4C89-A90D-53D6AA70BC49}" srcOrd="0" destOrd="0" presId="urn:microsoft.com/office/officeart/2009/3/layout/IncreasingArrowsProcess"/>
    <dgm:cxn modelId="{1A2852A2-D8C3-42BB-B0EB-FA638E373A8F}" srcId="{7B6AC0F8-7BE3-4B44-9B13-EC603636AEFF}" destId="{562BC8FA-0B79-48F2-8AF3-1F270C614AEF}" srcOrd="0" destOrd="0" parTransId="{E1D7B41A-18DA-42A1-8D0B-6C38C6FBFA93}" sibTransId="{D5DD6B7A-EA02-490B-BEC0-3814806349B5}"/>
    <dgm:cxn modelId="{A7E2796C-D883-4497-84FA-1EF35F9B99D7}" type="presOf" srcId="{599A2297-F7D5-480C-9AA4-3BB927B33715}" destId="{EA5D847F-9A0A-4B05-8192-7DD0A7217029}" srcOrd="0" destOrd="0" presId="urn:microsoft.com/office/officeart/2009/3/layout/IncreasingArrowsProcess"/>
    <dgm:cxn modelId="{D60D8822-D1F1-4DC8-9BAD-89C0FB96EB37}" srcId="{FF6EB3FC-5ADB-45A0-944E-EE931F644A72}" destId="{7B6AC0F8-7BE3-4B44-9B13-EC603636AEFF}" srcOrd="2" destOrd="0" parTransId="{B0C1FC2E-E20E-4EAA-96BC-A59A3F6C3C82}" sibTransId="{32AC8FAF-3207-4D14-A685-89490D1D51BD}"/>
    <dgm:cxn modelId="{A74C33E4-C2E3-406E-A5DF-4123C538EA80}" type="presOf" srcId="{97A20F33-BC0C-492B-8BA5-963A562E3F29}" destId="{5EBCF380-0638-4237-9565-949AD2564CAB}" srcOrd="0" destOrd="0" presId="urn:microsoft.com/office/officeart/2009/3/layout/IncreasingArrowsProcess"/>
    <dgm:cxn modelId="{1320C228-F835-429C-839B-87EE03BAFF52}" type="presParOf" srcId="{55A3953A-D41F-4D92-86D0-F1A938CB530C}" destId="{180A23E6-7BEC-4056-90D6-C4C377E93D1A}" srcOrd="0" destOrd="0" presId="urn:microsoft.com/office/officeart/2009/3/layout/IncreasingArrowsProcess"/>
    <dgm:cxn modelId="{E7EC215D-C3F8-48AD-9171-E94F912BE797}" type="presParOf" srcId="{55A3953A-D41F-4D92-86D0-F1A938CB530C}" destId="{A5C1858A-7803-4669-BAB5-DC4A5C7F05C3}" srcOrd="1" destOrd="0" presId="urn:microsoft.com/office/officeart/2009/3/layout/IncreasingArrowsProcess"/>
    <dgm:cxn modelId="{497CE14C-7FF6-4526-A295-D94221EEC139}" type="presParOf" srcId="{55A3953A-D41F-4D92-86D0-F1A938CB530C}" destId="{EA5D847F-9A0A-4B05-8192-7DD0A7217029}" srcOrd="2" destOrd="0" presId="urn:microsoft.com/office/officeart/2009/3/layout/IncreasingArrowsProcess"/>
    <dgm:cxn modelId="{E72BBD74-612C-42B3-9002-A17090DCB3FC}" type="presParOf" srcId="{55A3953A-D41F-4D92-86D0-F1A938CB530C}" destId="{15B8F476-A0D9-4C89-A90D-53D6AA70BC49}" srcOrd="3" destOrd="0" presId="urn:microsoft.com/office/officeart/2009/3/layout/IncreasingArrowsProcess"/>
    <dgm:cxn modelId="{4E9067A2-5434-4068-B6D7-9FF40ACFE0B4}" type="presParOf" srcId="{55A3953A-D41F-4D92-86D0-F1A938CB530C}" destId="{9EDE201B-F6DE-43DC-8F72-5B8AC99020BA}" srcOrd="4" destOrd="0" presId="urn:microsoft.com/office/officeart/2009/3/layout/IncreasingArrowsProcess"/>
    <dgm:cxn modelId="{74F57854-1940-4AA5-8DF0-CEBE65E9626F}" type="presParOf" srcId="{55A3953A-D41F-4D92-86D0-F1A938CB530C}" destId="{ED0C1D8C-C984-47FE-851D-83FB5CAF548C}" srcOrd="5" destOrd="0" presId="urn:microsoft.com/office/officeart/2009/3/layout/IncreasingArrowsProcess"/>
    <dgm:cxn modelId="{381586EA-8129-4B82-A081-30785F41FF51}" type="presParOf" srcId="{55A3953A-D41F-4D92-86D0-F1A938CB530C}" destId="{5EBCF380-0638-4237-9565-949AD2564CAB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A23E6-7BEC-4056-90D6-C4C377E93D1A}">
      <dsp:nvSpPr>
        <dsp:cNvPr id="0" name=""/>
        <dsp:cNvSpPr/>
      </dsp:nvSpPr>
      <dsp:spPr>
        <a:xfrm>
          <a:off x="1042006" y="178622"/>
          <a:ext cx="8431587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86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Vstupní fáze</a:t>
          </a:r>
          <a:endParaRPr lang="cs-CZ" sz="2300" kern="1200" dirty="0"/>
        </a:p>
      </dsp:txBody>
      <dsp:txXfrm>
        <a:off x="1042006" y="485500"/>
        <a:ext cx="8124709" cy="613756"/>
      </dsp:txXfrm>
    </dsp:sp>
    <dsp:sp modelId="{A5C1858A-7803-4669-BAB5-DC4A5C7F05C3}">
      <dsp:nvSpPr>
        <dsp:cNvPr id="0" name=""/>
        <dsp:cNvSpPr/>
      </dsp:nvSpPr>
      <dsp:spPr>
        <a:xfrm>
          <a:off x="1042006" y="1127214"/>
          <a:ext cx="1943480" cy="2270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Příprava dílčí evaluace	</a:t>
          </a:r>
          <a:endParaRPr lang="cs-CZ" sz="2300" kern="1200" dirty="0"/>
        </a:p>
      </dsp:txBody>
      <dsp:txXfrm>
        <a:off x="1042006" y="1127214"/>
        <a:ext cx="1943480" cy="2270528"/>
      </dsp:txXfrm>
    </dsp:sp>
    <dsp:sp modelId="{EA5D847F-9A0A-4B05-8192-7DD0A7217029}">
      <dsp:nvSpPr>
        <dsp:cNvPr id="0" name=""/>
        <dsp:cNvSpPr/>
      </dsp:nvSpPr>
      <dsp:spPr>
        <a:xfrm>
          <a:off x="2985487" y="587648"/>
          <a:ext cx="6488106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86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Terénní fáze</a:t>
          </a:r>
          <a:endParaRPr lang="cs-CZ" sz="2300" kern="1200" dirty="0"/>
        </a:p>
      </dsp:txBody>
      <dsp:txXfrm>
        <a:off x="2985487" y="894526"/>
        <a:ext cx="6181228" cy="613756"/>
      </dsp:txXfrm>
    </dsp:sp>
    <dsp:sp modelId="{15B8F476-A0D9-4C89-A90D-53D6AA70BC49}">
      <dsp:nvSpPr>
        <dsp:cNvPr id="0" name=""/>
        <dsp:cNvSpPr/>
      </dsp:nvSpPr>
      <dsp:spPr>
        <a:xfrm>
          <a:off x="2948541" y="1554715"/>
          <a:ext cx="1943480" cy="2212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Návrh typů a způsobu sběru dat</a:t>
          </a:r>
          <a:endParaRPr lang="cs-CZ" sz="2300" kern="1200" dirty="0"/>
        </a:p>
      </dsp:txBody>
      <dsp:txXfrm>
        <a:off x="2948541" y="1554715"/>
        <a:ext cx="1943480" cy="2212655"/>
      </dsp:txXfrm>
    </dsp:sp>
    <dsp:sp modelId="{9EDE201B-F6DE-43DC-8F72-5B8AC99020BA}">
      <dsp:nvSpPr>
        <dsp:cNvPr id="0" name=""/>
        <dsp:cNvSpPr/>
      </dsp:nvSpPr>
      <dsp:spPr>
        <a:xfrm>
          <a:off x="4928968" y="996673"/>
          <a:ext cx="4544625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86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Analýza a interpretace dat</a:t>
          </a:r>
          <a:endParaRPr lang="cs-CZ" sz="2300" kern="1200" dirty="0"/>
        </a:p>
      </dsp:txBody>
      <dsp:txXfrm>
        <a:off x="4928968" y="1303551"/>
        <a:ext cx="4237747" cy="613756"/>
      </dsp:txXfrm>
    </dsp:sp>
    <dsp:sp modelId="{ED0C1D8C-C984-47FE-851D-83FB5CAF548C}">
      <dsp:nvSpPr>
        <dsp:cNvPr id="0" name=""/>
        <dsp:cNvSpPr/>
      </dsp:nvSpPr>
      <dsp:spPr>
        <a:xfrm>
          <a:off x="4928968" y="1945265"/>
          <a:ext cx="1943480" cy="2227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Analýza a interpretace dat</a:t>
          </a:r>
          <a:endParaRPr lang="cs-CZ" sz="2300" kern="1200" dirty="0"/>
        </a:p>
      </dsp:txBody>
      <dsp:txXfrm>
        <a:off x="4928968" y="1945265"/>
        <a:ext cx="1943480" cy="2227449"/>
      </dsp:txXfrm>
    </dsp:sp>
    <dsp:sp modelId="{5EBCF380-0638-4237-9565-949AD2564CAB}">
      <dsp:nvSpPr>
        <dsp:cNvPr id="0" name=""/>
        <dsp:cNvSpPr/>
      </dsp:nvSpPr>
      <dsp:spPr>
        <a:xfrm>
          <a:off x="7692355" y="1311580"/>
          <a:ext cx="2601144" cy="21361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86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Závěrečná fáze</a:t>
          </a:r>
          <a:endParaRPr lang="cs-CZ" sz="2300" kern="1200" dirty="0"/>
        </a:p>
      </dsp:txBody>
      <dsp:txXfrm>
        <a:off x="7692355" y="1845625"/>
        <a:ext cx="2067100" cy="1068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8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9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11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7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31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6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9824867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461908" y="5120416"/>
            <a:ext cx="363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CZ.02.3.68/0.0/0.0/15_001/0000283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82033" y="188663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3200" b="1" dirty="0" smtClean="0"/>
              <a:t>Monitoring a evaluace</a:t>
            </a:r>
          </a:p>
          <a:p>
            <a:endParaRPr lang="cs-CZ" b="1" dirty="0" smtClean="0"/>
          </a:p>
          <a:p>
            <a:r>
              <a:rPr lang="cs-CZ" b="1" dirty="0" smtClean="0"/>
              <a:t>Podklad pro </a:t>
            </a:r>
            <a:r>
              <a:rPr lang="cs-CZ" b="1" dirty="0" err="1" smtClean="0"/>
              <a:t>webinář</a:t>
            </a:r>
            <a:endParaRPr lang="cs-CZ" b="1" dirty="0"/>
          </a:p>
          <a:p>
            <a:endParaRPr lang="cs-CZ" b="1" dirty="0" smtClean="0"/>
          </a:p>
          <a:p>
            <a:endParaRPr lang="cs-CZ" altLang="cs-CZ" b="1" dirty="0"/>
          </a:p>
          <a:p>
            <a:r>
              <a:rPr lang="cs-CZ" altLang="cs-CZ" b="1" dirty="0" smtClean="0"/>
              <a:t>Lektor Dana Diváková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SMART(ER)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661937" y="1357345"/>
            <a:ext cx="1036320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1" dirty="0"/>
              <a:t>E jako hodnotitelný (</a:t>
            </a:r>
            <a:r>
              <a:rPr lang="cs-CZ" sz="2400" b="1" i="1" dirty="0" err="1"/>
              <a:t>Evaluate</a:t>
            </a:r>
            <a:r>
              <a:rPr lang="cs-CZ" sz="2400" b="1" i="1" dirty="0"/>
              <a:t>, evaluace, hodnocení</a:t>
            </a:r>
            <a:r>
              <a:rPr lang="cs-CZ" sz="2400" b="1" i="1" dirty="0" smtClean="0"/>
              <a:t>)</a:t>
            </a:r>
          </a:p>
          <a:p>
            <a:endParaRPr lang="cs-CZ" sz="2400" dirty="0"/>
          </a:p>
          <a:p>
            <a:r>
              <a:rPr lang="cs-CZ" sz="2400" dirty="0"/>
              <a:t>Musíme přece vědět, zda cíl, který jsme si dali, můžeme také vyhodnotit. A vědět, jak jej vyhodnotíme. Tedy E. Evaluace. Hodnocení. Kritéria. To všichni známe. A je zapotřebí stanovovat kritéria naplnění cíle již při jeho stanovování. </a:t>
            </a:r>
          </a:p>
          <a:p>
            <a:r>
              <a:rPr lang="cs-CZ" sz="2400" dirty="0"/>
              <a:t>E má ještě jeden význam. </a:t>
            </a:r>
            <a:r>
              <a:rPr lang="cs-CZ" sz="2400" dirty="0" err="1"/>
              <a:t>Ecological</a:t>
            </a:r>
            <a:r>
              <a:rPr lang="cs-CZ" sz="2400" dirty="0"/>
              <a:t>, tedy s pozitivním vlivem na okolí. Všechny procesy, které jsou v obcích a městech realizovány, by měly dodržovat základní pilíře udržitelného rozvoje a to i při strategickém řízení a plánování. </a:t>
            </a:r>
          </a:p>
          <a:p>
            <a:pPr lvl="0"/>
            <a:r>
              <a:rPr lang="cs-CZ" sz="2400" b="1" dirty="0"/>
              <a:t>Jaká kritéria</a:t>
            </a:r>
            <a:r>
              <a:rPr lang="cs-CZ" sz="2400" dirty="0"/>
              <a:t> stanovíme pro zjištění, zda bylo cíle dosaženo?</a:t>
            </a:r>
          </a:p>
          <a:p>
            <a:pPr lvl="0"/>
            <a:r>
              <a:rPr lang="cs-CZ" sz="2400" dirty="0"/>
              <a:t>Jak budeme měřit, zda jsme se díky realizaci cíle posunuli dál: tedy </a:t>
            </a:r>
            <a:r>
              <a:rPr lang="cs-CZ" sz="2400" b="1" dirty="0"/>
              <a:t>jaké jsou indikátory vstupu a výstupu?</a:t>
            </a:r>
            <a:endParaRPr lang="cs-CZ" sz="2400" dirty="0"/>
          </a:p>
          <a:p>
            <a:pPr lvl="0"/>
            <a:r>
              <a:rPr lang="cs-CZ" sz="2400" b="1" dirty="0"/>
              <a:t>Jak a kdo </a:t>
            </a:r>
            <a:r>
              <a:rPr lang="cs-CZ" sz="2400" dirty="0"/>
              <a:t>bude hodnotit výsledky?</a:t>
            </a:r>
            <a:r>
              <a:rPr lang="cs-CZ" sz="2400" b="1" dirty="0"/>
              <a:t> </a:t>
            </a:r>
            <a:endParaRPr lang="cs-CZ" sz="2400" dirty="0"/>
          </a:p>
          <a:p>
            <a:pPr lvl="0"/>
            <a:endParaRPr lang="cs-CZ" sz="32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36202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Existuje nebo vzniklo něco, co bylo plánováno, ale nefunguje? </a:t>
            </a:r>
            <a:endParaRPr lang="cs-CZ" dirty="0" smtClean="0"/>
          </a:p>
          <a:p>
            <a:pPr lvl="0"/>
            <a:r>
              <a:rPr lang="cs-CZ" dirty="0" smtClean="0"/>
              <a:t>Jaké </a:t>
            </a:r>
            <a:r>
              <a:rPr lang="cs-CZ" dirty="0"/>
              <a:t>jsou důkazy, že se jedná nebo jednalo o inovační produkty? </a:t>
            </a:r>
            <a:endParaRPr lang="cs-CZ" dirty="0" smtClean="0"/>
          </a:p>
          <a:p>
            <a:pPr lvl="0"/>
            <a:r>
              <a:rPr lang="cs-CZ" dirty="0" smtClean="0"/>
              <a:t>Je </a:t>
            </a:r>
            <a:r>
              <a:rPr lang="cs-CZ" dirty="0"/>
              <a:t>pokrok směrem k vývoji inovačního prvku dostatečný? </a:t>
            </a:r>
            <a:endParaRPr lang="cs-CZ" dirty="0" smtClean="0"/>
          </a:p>
          <a:p>
            <a:pPr lvl="0"/>
            <a:r>
              <a:rPr lang="cs-CZ" dirty="0" smtClean="0"/>
              <a:t>Jaké </a:t>
            </a:r>
            <a:r>
              <a:rPr lang="cs-CZ" dirty="0"/>
              <a:t>jsou nebo byly problémy a překážky? </a:t>
            </a:r>
            <a:endParaRPr lang="cs-CZ" dirty="0" smtClean="0"/>
          </a:p>
          <a:p>
            <a:pPr lvl="0"/>
            <a:r>
              <a:rPr lang="cs-CZ" dirty="0" smtClean="0"/>
              <a:t>Bude </a:t>
            </a:r>
            <a:r>
              <a:rPr lang="cs-CZ" dirty="0"/>
              <a:t>možný transfer inovačních produktů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 </a:t>
            </a:r>
            <a:r>
              <a:rPr lang="cs-CZ" i="1" dirty="0"/>
              <a:t>Příklad metod: výzkum od stolu – informace o stávajících projektech a postupech jak uvnitř tak vně organizace, informace v projektové žádosti, rozhovory/</a:t>
            </a:r>
            <a:r>
              <a:rPr lang="cs-CZ" i="1" dirty="0" err="1"/>
              <a:t>focus</a:t>
            </a:r>
            <a:r>
              <a:rPr lang="cs-CZ" i="1" dirty="0"/>
              <a:t> </a:t>
            </a:r>
            <a:r>
              <a:rPr lang="cs-CZ" i="1" dirty="0" err="1"/>
              <a:t>group</a:t>
            </a:r>
            <a:r>
              <a:rPr lang="cs-CZ" i="1" dirty="0"/>
              <a:t> s cílovými skupinami, projektovými pracovníky/</a:t>
            </a:r>
            <a:r>
              <a:rPr lang="cs-CZ" i="1" dirty="0" err="1"/>
              <a:t>icemi</a:t>
            </a:r>
            <a:r>
              <a:rPr lang="cs-CZ" i="1" dirty="0"/>
              <a:t>, pracovníky/</a:t>
            </a:r>
            <a:r>
              <a:rPr lang="cs-CZ" i="1" dirty="0" err="1"/>
              <a:t>icemi</a:t>
            </a:r>
            <a:r>
              <a:rPr lang="cs-CZ" i="1" dirty="0"/>
              <a:t> organizace. </a:t>
            </a:r>
            <a:endParaRPr lang="cs-CZ" i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1705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Výstupy projektu </a:t>
            </a:r>
            <a:endParaRPr lang="cs-CZ" dirty="0" smtClean="0"/>
          </a:p>
          <a:p>
            <a:pPr lvl="0"/>
            <a:r>
              <a:rPr lang="cs-CZ" dirty="0" smtClean="0"/>
              <a:t>Výstupy </a:t>
            </a:r>
            <a:r>
              <a:rPr lang="cs-CZ" dirty="0"/>
              <a:t>projektu jsou údaje o tom, co vzniklo přímo během realizace dané aktivity jakožto dílčí fáze projektu. </a:t>
            </a:r>
            <a:endParaRPr lang="cs-CZ" dirty="0" smtClean="0"/>
          </a:p>
          <a:p>
            <a:pPr lvl="0"/>
            <a:r>
              <a:rPr lang="cs-CZ" dirty="0" smtClean="0"/>
              <a:t>Např</a:t>
            </a:r>
            <a:r>
              <a:rPr lang="cs-CZ" dirty="0"/>
              <a:t>.: </a:t>
            </a:r>
            <a:r>
              <a:rPr lang="cs-CZ" dirty="0" smtClean="0"/>
              <a:t>počet </a:t>
            </a:r>
            <a:r>
              <a:rPr lang="cs-CZ" dirty="0"/>
              <a:t>účastníků/</a:t>
            </a:r>
            <a:r>
              <a:rPr lang="cs-CZ" dirty="0" err="1"/>
              <a:t>ic</a:t>
            </a:r>
            <a:r>
              <a:rPr lang="cs-CZ" dirty="0"/>
              <a:t> kurzů. </a:t>
            </a:r>
            <a:endParaRPr lang="cs-CZ" dirty="0" smtClean="0"/>
          </a:p>
          <a:p>
            <a:pPr lvl="0"/>
            <a:r>
              <a:rPr lang="cs-CZ" dirty="0" smtClean="0"/>
              <a:t>Jejich </a:t>
            </a:r>
            <a:r>
              <a:rPr lang="cs-CZ" dirty="0"/>
              <a:t>hodnocení závisí do velké míry na tom, co jste </a:t>
            </a:r>
            <a:r>
              <a:rPr lang="cs-CZ" dirty="0" err="1"/>
              <a:t>příslíbili</a:t>
            </a:r>
            <a:r>
              <a:rPr lang="cs-CZ" dirty="0"/>
              <a:t> ve vaší projektové žádosti. </a:t>
            </a:r>
            <a:endParaRPr lang="cs-CZ" dirty="0" smtClean="0"/>
          </a:p>
          <a:p>
            <a:pPr lvl="0"/>
            <a:r>
              <a:rPr lang="cs-CZ" dirty="0" smtClean="0"/>
              <a:t>Tato </a:t>
            </a:r>
            <a:r>
              <a:rPr lang="cs-CZ" dirty="0"/>
              <a:t>část vašeho hodnocení bude úzce souviset s monitorovacími indikátory. </a:t>
            </a:r>
            <a:endParaRPr lang="cs-CZ" dirty="0" smtClean="0"/>
          </a:p>
          <a:p>
            <a:pPr lvl="0"/>
            <a:r>
              <a:rPr lang="cs-CZ" dirty="0" smtClean="0"/>
              <a:t>Porovnejte </a:t>
            </a:r>
            <a:r>
              <a:rPr lang="cs-CZ" dirty="0"/>
              <a:t>dosažené výstupy s tím, jak byly formulovány v projektové žádosti. </a:t>
            </a:r>
            <a:endParaRPr lang="cs-CZ" dirty="0" smtClean="0"/>
          </a:p>
          <a:p>
            <a:pPr lvl="0"/>
            <a:r>
              <a:rPr lang="cs-CZ" dirty="0" smtClean="0"/>
              <a:t>V </a:t>
            </a:r>
            <a:r>
              <a:rPr lang="cs-CZ" dirty="0"/>
              <a:t>průběhu projektu: Jaká část výstupů již byla splněna vzhledem k uplynulému času realizace projektu?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40029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Výstupy projektu </a:t>
            </a:r>
            <a:endParaRPr lang="cs-CZ" dirty="0" smtClean="0"/>
          </a:p>
          <a:p>
            <a:pPr lvl="0"/>
            <a:r>
              <a:rPr lang="cs-CZ" dirty="0" smtClean="0"/>
              <a:t>Výstupy </a:t>
            </a:r>
            <a:r>
              <a:rPr lang="cs-CZ" dirty="0"/>
              <a:t>projektu jsou údaje o tom, co vzniklo přímo během realizace dané aktivity jakožto dílčí fáze projektu. </a:t>
            </a:r>
            <a:endParaRPr lang="cs-CZ" dirty="0" smtClean="0"/>
          </a:p>
          <a:p>
            <a:pPr lvl="0"/>
            <a:r>
              <a:rPr lang="cs-CZ" dirty="0" smtClean="0"/>
              <a:t>Např</a:t>
            </a:r>
            <a:r>
              <a:rPr lang="cs-CZ" dirty="0"/>
              <a:t>.: </a:t>
            </a:r>
            <a:r>
              <a:rPr lang="cs-CZ" dirty="0" smtClean="0"/>
              <a:t>počet </a:t>
            </a:r>
            <a:r>
              <a:rPr lang="cs-CZ" dirty="0"/>
              <a:t>účastníků/</a:t>
            </a:r>
            <a:r>
              <a:rPr lang="cs-CZ" dirty="0" err="1"/>
              <a:t>ic</a:t>
            </a:r>
            <a:r>
              <a:rPr lang="cs-CZ" dirty="0"/>
              <a:t> kurzů. </a:t>
            </a:r>
            <a:endParaRPr lang="cs-CZ" dirty="0" smtClean="0"/>
          </a:p>
          <a:p>
            <a:pPr lvl="0"/>
            <a:r>
              <a:rPr lang="cs-CZ" dirty="0" smtClean="0"/>
              <a:t>Jejich </a:t>
            </a:r>
            <a:r>
              <a:rPr lang="cs-CZ" dirty="0"/>
              <a:t>hodnocení závisí do velké míry na tom, co jste </a:t>
            </a:r>
            <a:r>
              <a:rPr lang="cs-CZ" dirty="0" err="1"/>
              <a:t>příslíbili</a:t>
            </a:r>
            <a:r>
              <a:rPr lang="cs-CZ" dirty="0"/>
              <a:t> ve vaší projektové žádosti. </a:t>
            </a:r>
            <a:endParaRPr lang="cs-CZ" dirty="0" smtClean="0"/>
          </a:p>
          <a:p>
            <a:pPr lvl="0"/>
            <a:r>
              <a:rPr lang="cs-CZ" dirty="0" smtClean="0"/>
              <a:t>Tato </a:t>
            </a:r>
            <a:r>
              <a:rPr lang="cs-CZ" dirty="0"/>
              <a:t>část vašeho hodnocení bude úzce souviset s monitorovacími indikátory. </a:t>
            </a:r>
            <a:endParaRPr lang="cs-CZ" dirty="0" smtClean="0"/>
          </a:p>
          <a:p>
            <a:pPr lvl="0"/>
            <a:r>
              <a:rPr lang="cs-CZ" dirty="0" smtClean="0"/>
              <a:t>Porovnejte </a:t>
            </a:r>
            <a:r>
              <a:rPr lang="cs-CZ" dirty="0"/>
              <a:t>dosažené výstupy s tím, jak byly formulovány v projektové žádosti. </a:t>
            </a:r>
            <a:endParaRPr lang="cs-CZ" dirty="0" smtClean="0"/>
          </a:p>
          <a:p>
            <a:pPr lvl="0"/>
            <a:r>
              <a:rPr lang="cs-CZ" dirty="0" smtClean="0"/>
              <a:t>V </a:t>
            </a:r>
            <a:r>
              <a:rPr lang="cs-CZ" dirty="0"/>
              <a:t>průběhu projektu: Jaká část výstupů již byla splněna vzhledem k uplynulému času realizace projektu? </a:t>
            </a:r>
            <a:endParaRPr lang="cs-CZ" dirty="0" smtClean="0"/>
          </a:p>
          <a:p>
            <a:pPr lvl="0"/>
            <a:r>
              <a:rPr lang="cs-CZ" i="1" dirty="0"/>
              <a:t>Příklad metod: výzkum od stolu, zpětná vazba přímých účastníků aktivit projektu atd. Zdroje dat pro výzkum od stolu: prezenční listiny, projektová dokumentace, klientské záznamy atd.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8118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Výsledky a dopady projektu </a:t>
            </a:r>
            <a:endParaRPr lang="cs-CZ" dirty="0" smtClean="0"/>
          </a:p>
          <a:p>
            <a:pPr lvl="0"/>
            <a:r>
              <a:rPr lang="cs-CZ" dirty="0" smtClean="0"/>
              <a:t>Výsledky </a:t>
            </a:r>
            <a:r>
              <a:rPr lang="cs-CZ" dirty="0"/>
              <a:t>projektu jsou údaje o tom, co vzniklo v důsledku realizace dané aktivity, ale co nebylo závislé pouze na realizátorovi projektu. </a:t>
            </a:r>
            <a:endParaRPr lang="cs-CZ" dirty="0" smtClean="0"/>
          </a:p>
          <a:p>
            <a:pPr lvl="0"/>
            <a:r>
              <a:rPr lang="cs-CZ" dirty="0"/>
              <a:t>Dopady projektu jsou dlouhodobější důsledky realizace projektu či celého programu podpory, které lze vysledovat až s určitým časovým odstupem. </a:t>
            </a:r>
            <a:endParaRPr lang="cs-CZ" dirty="0" smtClean="0"/>
          </a:p>
          <a:p>
            <a:pPr lvl="0"/>
            <a:r>
              <a:rPr lang="cs-CZ" dirty="0" smtClean="0"/>
              <a:t>Mohou </a:t>
            </a:r>
            <a:r>
              <a:rPr lang="cs-CZ" dirty="0"/>
              <a:t>být projektem ovlivněny jen částečně či nepřímo. </a:t>
            </a:r>
            <a:endParaRPr lang="cs-CZ" dirty="0" smtClean="0"/>
          </a:p>
          <a:p>
            <a:pPr lvl="0"/>
            <a:r>
              <a:rPr lang="cs-CZ" dirty="0" smtClean="0"/>
              <a:t>Může </a:t>
            </a:r>
            <a:r>
              <a:rPr lang="cs-CZ" dirty="0"/>
              <a:t>se také jednat širší dopady na cílové skupiny a společnost. </a:t>
            </a:r>
            <a:endParaRPr lang="cs-CZ" dirty="0" smtClean="0"/>
          </a:p>
          <a:p>
            <a:pPr lvl="0"/>
            <a:r>
              <a:rPr lang="cs-CZ" dirty="0" smtClean="0"/>
              <a:t>Může </a:t>
            </a:r>
            <a:r>
              <a:rPr lang="cs-CZ" dirty="0"/>
              <a:t>jich být celá řada a liší se projekt od projektu. Jedná se spíše o tzv. měkká data, a proto je těžké je kvantifikovat. 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6498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Sdílení a šíření výstupů </a:t>
            </a:r>
            <a:r>
              <a:rPr lang="cs-CZ" dirty="0" smtClean="0"/>
              <a:t>projektu</a:t>
            </a:r>
          </a:p>
          <a:p>
            <a:pPr lvl="0"/>
            <a:r>
              <a:rPr lang="cs-CZ" dirty="0" smtClean="0"/>
              <a:t>Výstupy</a:t>
            </a:r>
            <a:r>
              <a:rPr lang="cs-CZ" dirty="0"/>
              <a:t>, které je vhodné šířit, nebo jste jejich šíření přislíbili v projektové žádosti. Například: brožury, manuály, metodiky, nástroje (vzdělávací, </a:t>
            </a:r>
            <a:r>
              <a:rPr lang="cs-CZ" dirty="0" err="1"/>
              <a:t>hodnotíci</a:t>
            </a:r>
            <a:r>
              <a:rPr lang="cs-CZ" dirty="0"/>
              <a:t>) atd. </a:t>
            </a:r>
            <a:endParaRPr lang="cs-CZ" dirty="0" smtClean="0"/>
          </a:p>
          <a:p>
            <a:pPr lvl="0"/>
            <a:r>
              <a:rPr lang="cs-CZ" dirty="0" smtClean="0"/>
              <a:t>Cílové </a:t>
            </a:r>
            <a:r>
              <a:rPr lang="cs-CZ" dirty="0"/>
              <a:t>skupiny, mezi které jste plánovali/přislíbili šířit výstupy projektu. </a:t>
            </a:r>
            <a:endParaRPr lang="cs-CZ" dirty="0" smtClean="0"/>
          </a:p>
          <a:p>
            <a:pPr lvl="0"/>
            <a:r>
              <a:rPr lang="cs-CZ" dirty="0" smtClean="0"/>
              <a:t>Například</a:t>
            </a:r>
            <a:r>
              <a:rPr lang="cs-CZ" dirty="0"/>
              <a:t>: partnerské organizace, další neziskové organizace, firmy, vzdělávací instituce, jednotlivci příslušníci/</a:t>
            </a:r>
            <a:r>
              <a:rPr lang="cs-CZ" dirty="0" err="1"/>
              <a:t>ice</a:t>
            </a:r>
            <a:r>
              <a:rPr lang="cs-CZ" dirty="0"/>
              <a:t> určité skupiny (sociální, profesní, etnické). 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303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 smtClean="0"/>
              <a:t>Zodpovězte </a:t>
            </a:r>
            <a:r>
              <a:rPr lang="cs-CZ" dirty="0"/>
              <a:t>otázky: </a:t>
            </a:r>
            <a:endParaRPr lang="cs-CZ" dirty="0" smtClean="0"/>
          </a:p>
          <a:p>
            <a:pPr lvl="0"/>
            <a:r>
              <a:rPr lang="cs-CZ" dirty="0" smtClean="0"/>
              <a:t>Jak </a:t>
            </a:r>
            <a:r>
              <a:rPr lang="cs-CZ" dirty="0"/>
              <a:t>jste výstupy šířili? </a:t>
            </a:r>
            <a:endParaRPr lang="cs-CZ" dirty="0" smtClean="0"/>
          </a:p>
          <a:p>
            <a:pPr lvl="0"/>
            <a:r>
              <a:rPr lang="cs-CZ" dirty="0" smtClean="0"/>
              <a:t>Jak </a:t>
            </a:r>
            <a:r>
              <a:rPr lang="cs-CZ" dirty="0"/>
              <a:t>jste získali přístup k cílovým skupinám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 </a:t>
            </a:r>
            <a:r>
              <a:rPr lang="cs-CZ" dirty="0"/>
              <a:t>Dostaly se výstupy ke všem skupinám, které z nich mohou mít prospěch? </a:t>
            </a:r>
            <a:endParaRPr lang="cs-CZ" dirty="0" smtClean="0"/>
          </a:p>
          <a:p>
            <a:pPr lvl="0"/>
            <a:r>
              <a:rPr lang="cs-CZ" dirty="0" smtClean="0"/>
              <a:t>Splnili </a:t>
            </a:r>
            <a:r>
              <a:rPr lang="cs-CZ" dirty="0"/>
              <a:t>jste závazky projektové smlouvy tykající se sdílení a šíření výstupů projektu? </a:t>
            </a:r>
            <a:endParaRPr lang="cs-CZ" dirty="0" smtClean="0"/>
          </a:p>
          <a:p>
            <a:pPr lvl="0"/>
            <a:r>
              <a:rPr lang="cs-CZ" dirty="0" smtClean="0"/>
              <a:t>Co </a:t>
            </a:r>
            <a:r>
              <a:rPr lang="cs-CZ" dirty="0"/>
              <a:t>zejména způsobilo úspěch či neúspěch? </a:t>
            </a:r>
            <a:endParaRPr lang="cs-CZ" dirty="0" smtClean="0"/>
          </a:p>
          <a:p>
            <a:pPr lvl="0"/>
            <a:r>
              <a:rPr lang="cs-CZ" i="1" dirty="0" smtClean="0"/>
              <a:t>Metody</a:t>
            </a:r>
            <a:r>
              <a:rPr lang="cs-CZ" i="1" dirty="0"/>
              <a:t>: výzkum od stolu (vytažení informací z projektové žádosti a smlouvy, ze záznamů o distribuci výstupů), skupinová diskuze, rozhovory (např.: o tom, zda </a:t>
            </a:r>
            <a:r>
              <a:rPr lang="cs-CZ" i="1" dirty="0" smtClean="0"/>
              <a:t>realizátoři vědí </a:t>
            </a:r>
            <a:r>
              <a:rPr lang="cs-CZ" i="1" dirty="0"/>
              <a:t>o výstupech vašeho projektu a/nebo zda je </a:t>
            </a:r>
            <a:r>
              <a:rPr lang="cs-CZ" i="1" dirty="0" err="1"/>
              <a:t>použivají</a:t>
            </a:r>
            <a:r>
              <a:rPr lang="cs-CZ" i="1" dirty="0"/>
              <a:t>/hodlají používat ke zlepšení jejich </a:t>
            </a:r>
            <a:r>
              <a:rPr lang="cs-CZ" i="1" dirty="0" smtClean="0"/>
              <a:t>aktivit?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2397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 smtClean="0"/>
              <a:t>Zodpovězte </a:t>
            </a:r>
            <a:r>
              <a:rPr lang="cs-CZ" dirty="0"/>
              <a:t>otázky: </a:t>
            </a:r>
            <a:endParaRPr lang="cs-CZ" dirty="0" smtClean="0"/>
          </a:p>
          <a:p>
            <a:pPr lvl="0"/>
            <a:r>
              <a:rPr lang="cs-CZ" dirty="0" smtClean="0"/>
              <a:t>Jak </a:t>
            </a:r>
            <a:r>
              <a:rPr lang="cs-CZ" dirty="0"/>
              <a:t>jste výstupy šířili? </a:t>
            </a:r>
            <a:endParaRPr lang="cs-CZ" dirty="0" smtClean="0"/>
          </a:p>
          <a:p>
            <a:pPr lvl="0"/>
            <a:r>
              <a:rPr lang="cs-CZ" dirty="0" smtClean="0"/>
              <a:t>Jak </a:t>
            </a:r>
            <a:r>
              <a:rPr lang="cs-CZ" dirty="0"/>
              <a:t>jste získali přístup k cílovým skupinám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 </a:t>
            </a:r>
            <a:r>
              <a:rPr lang="cs-CZ" dirty="0"/>
              <a:t>Dostaly se výstupy ke všem skupinám, které z nich mohou mít prospěch? </a:t>
            </a:r>
            <a:endParaRPr lang="cs-CZ" dirty="0" smtClean="0"/>
          </a:p>
          <a:p>
            <a:pPr lvl="0"/>
            <a:r>
              <a:rPr lang="cs-CZ" dirty="0" smtClean="0"/>
              <a:t>Splnili </a:t>
            </a:r>
            <a:r>
              <a:rPr lang="cs-CZ" dirty="0"/>
              <a:t>jste závazky projektové smlouvy tykající se sdílení a šíření výstupů projektu? </a:t>
            </a:r>
            <a:endParaRPr lang="cs-CZ" dirty="0" smtClean="0"/>
          </a:p>
          <a:p>
            <a:pPr lvl="0"/>
            <a:r>
              <a:rPr lang="cs-CZ" dirty="0" smtClean="0"/>
              <a:t>Co </a:t>
            </a:r>
            <a:r>
              <a:rPr lang="cs-CZ" dirty="0"/>
              <a:t>zejména způsobilo úspěch či neúspěch? </a:t>
            </a:r>
            <a:endParaRPr lang="cs-CZ" dirty="0" smtClean="0"/>
          </a:p>
          <a:p>
            <a:pPr lvl="0"/>
            <a:r>
              <a:rPr lang="cs-CZ" i="1" dirty="0" smtClean="0"/>
              <a:t>Metody</a:t>
            </a:r>
            <a:r>
              <a:rPr lang="cs-CZ" i="1" dirty="0"/>
              <a:t>: výzkum od stolu (vytažení informací z projektové žádosti a smlouvy, ze záznamů o distribuci výstupů), skupinová diskuze, rozhovory (např.: o tom, zda </a:t>
            </a:r>
            <a:r>
              <a:rPr lang="cs-CZ" i="1" dirty="0" smtClean="0"/>
              <a:t>realizátoři vědí </a:t>
            </a:r>
            <a:r>
              <a:rPr lang="cs-CZ" i="1" dirty="0"/>
              <a:t>o výstupech vašeho projektu a/nebo zda je </a:t>
            </a:r>
            <a:r>
              <a:rPr lang="cs-CZ" i="1" dirty="0" err="1"/>
              <a:t>použivají</a:t>
            </a:r>
            <a:r>
              <a:rPr lang="cs-CZ" i="1" dirty="0"/>
              <a:t>/hodlají používat ke zlepšení jejich </a:t>
            </a:r>
            <a:r>
              <a:rPr lang="cs-CZ" i="1" dirty="0" smtClean="0"/>
              <a:t>aktivit?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4674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Evaluační plán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9" y="1255327"/>
            <a:ext cx="12074241" cy="5459910"/>
          </a:xfrm>
        </p:spPr>
      </p:pic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2880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Realizace evaluace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092834"/>
              </p:ext>
            </p:extLst>
          </p:nvPr>
        </p:nvGraphicFramePr>
        <p:xfrm>
          <a:off x="838200" y="15398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8046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SMART(ER)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661937" y="1357345"/>
            <a:ext cx="10363201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1" dirty="0"/>
              <a:t>R jako </a:t>
            </a:r>
            <a:r>
              <a:rPr lang="cs-CZ" sz="2800" b="1" i="1" dirty="0" err="1"/>
              <a:t>Rewarded</a:t>
            </a:r>
            <a:r>
              <a:rPr lang="cs-CZ" sz="2800" b="1" i="1" dirty="0"/>
              <a:t> – odměněný, nebo </a:t>
            </a:r>
            <a:r>
              <a:rPr lang="cs-CZ" sz="2800" b="1" i="1" dirty="0" err="1"/>
              <a:t>Revisit</a:t>
            </a:r>
            <a:r>
              <a:rPr lang="cs-CZ" sz="2800" b="1" i="1" dirty="0"/>
              <a:t>, </a:t>
            </a:r>
            <a:r>
              <a:rPr lang="cs-CZ" sz="2800" b="1" i="1" dirty="0" err="1"/>
              <a:t>znovuhodnocený</a:t>
            </a:r>
            <a:endParaRPr lang="cs-CZ" sz="2800" dirty="0"/>
          </a:p>
          <a:p>
            <a:r>
              <a:rPr lang="cs-CZ" sz="2800" dirty="0"/>
              <a:t>Každý, kdo se podílí na stanovování cílů, jeho naplňování a následném vyhodnocení, by měl být odměněn. </a:t>
            </a:r>
            <a:endParaRPr lang="cs-CZ" sz="2800" dirty="0" smtClean="0"/>
          </a:p>
          <a:p>
            <a:r>
              <a:rPr lang="cs-CZ" sz="2800" dirty="0" smtClean="0"/>
              <a:t>Nehovoříme </a:t>
            </a:r>
            <a:r>
              <a:rPr lang="cs-CZ" sz="2800" dirty="0"/>
              <a:t>zde ale o finančním ohodnocení, ale o odměně za účast. V případě </a:t>
            </a:r>
            <a:r>
              <a:rPr lang="cs-CZ" sz="2800" dirty="0" smtClean="0"/>
              <a:t>zpracování MAP můžeme </a:t>
            </a:r>
            <a:r>
              <a:rPr lang="cs-CZ" sz="2800" dirty="0"/>
              <a:t>vidět dva hlavní rozměry odměny. Z pohledu veřejné správy je to realizace plánu, strategického řízení, které vede k rozvoji </a:t>
            </a:r>
            <a:r>
              <a:rPr lang="cs-CZ" sz="2800" dirty="0" smtClean="0"/>
              <a:t>daného území. </a:t>
            </a:r>
          </a:p>
          <a:p>
            <a:r>
              <a:rPr lang="cs-CZ" sz="2800" dirty="0" smtClean="0"/>
              <a:t>Z</a:t>
            </a:r>
            <a:r>
              <a:rPr lang="cs-CZ" sz="2800" dirty="0"/>
              <a:t> pohledu veřejnosti se pak jedná o možnost spolupodílnictví na výsledku. Participace. </a:t>
            </a:r>
          </a:p>
          <a:p>
            <a:endParaRPr lang="cs-CZ" dirty="0" smtClean="0"/>
          </a:p>
          <a:p>
            <a:pPr lvl="0"/>
            <a:endParaRPr lang="cs-CZ" sz="32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30524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SMART(ER)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661937" y="1357345"/>
            <a:ext cx="1036320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/>
              <a:t>R jako </a:t>
            </a:r>
            <a:r>
              <a:rPr lang="cs-CZ" b="1" i="1" dirty="0" err="1"/>
              <a:t>Rewarded</a:t>
            </a:r>
            <a:r>
              <a:rPr lang="cs-CZ" b="1" i="1" dirty="0"/>
              <a:t> – odměněný, nebo </a:t>
            </a:r>
            <a:r>
              <a:rPr lang="cs-CZ" b="1" i="1" dirty="0" err="1"/>
              <a:t>Revisit</a:t>
            </a:r>
            <a:r>
              <a:rPr lang="cs-CZ" b="1" i="1" dirty="0"/>
              <a:t>, </a:t>
            </a:r>
            <a:r>
              <a:rPr lang="cs-CZ" b="1" i="1" dirty="0" err="1"/>
              <a:t>znovuhodnocený</a:t>
            </a:r>
            <a:endParaRPr lang="cs-CZ" dirty="0"/>
          </a:p>
          <a:p>
            <a:endParaRPr lang="cs-CZ" dirty="0" smtClean="0"/>
          </a:p>
          <a:p>
            <a:r>
              <a:rPr lang="cs-CZ" sz="2400" dirty="0" smtClean="0"/>
              <a:t>Všechny </a:t>
            </a:r>
            <a:r>
              <a:rPr lang="cs-CZ" sz="2400" dirty="0"/>
              <a:t>cíle, všechny procesy, procházejí různými fázemi, mění se v prostoru a čase díky vnitřním (volby do obecních zastupitelstev nejčastěji), tak vnějším vlivům. Není možno nastavit jakýkoli proces jako neměnný. Je zapotřebí průběžně revidovat, upravovat, přizpůsobovat současné situaci. </a:t>
            </a:r>
          </a:p>
          <a:p>
            <a:pPr lvl="0"/>
            <a:r>
              <a:rPr lang="cs-CZ" sz="2400" b="1" dirty="0"/>
              <a:t>Jaká byla má role</a:t>
            </a:r>
            <a:r>
              <a:rPr lang="cs-CZ" sz="2400" dirty="0"/>
              <a:t> při plánování, strategickém řízení? </a:t>
            </a:r>
          </a:p>
          <a:p>
            <a:pPr lvl="0"/>
            <a:r>
              <a:rPr lang="cs-CZ" sz="2400" b="1" dirty="0"/>
              <a:t>Co</a:t>
            </a:r>
            <a:r>
              <a:rPr lang="cs-CZ" sz="2400" dirty="0"/>
              <a:t> jsem si odnesl? </a:t>
            </a:r>
          </a:p>
          <a:p>
            <a:pPr lvl="0"/>
            <a:r>
              <a:rPr lang="cs-CZ" sz="2400" b="1" dirty="0"/>
              <a:t>Jsem </a:t>
            </a:r>
            <a:r>
              <a:rPr lang="cs-CZ" sz="2400" dirty="0"/>
              <a:t>s výsledkem </a:t>
            </a:r>
            <a:r>
              <a:rPr lang="cs-CZ" sz="2400" b="1" dirty="0"/>
              <a:t>spokojen</a:t>
            </a:r>
            <a:r>
              <a:rPr lang="cs-CZ" sz="2400" dirty="0"/>
              <a:t>? </a:t>
            </a:r>
          </a:p>
          <a:p>
            <a:pPr lvl="0"/>
            <a:r>
              <a:rPr lang="cs-CZ" sz="2400" b="1" dirty="0"/>
              <a:t>Jakou měrou</a:t>
            </a:r>
            <a:r>
              <a:rPr lang="cs-CZ" sz="2400" dirty="0"/>
              <a:t> jsem se mohl podílet? </a:t>
            </a:r>
          </a:p>
          <a:p>
            <a:pPr lvl="0"/>
            <a:r>
              <a:rPr lang="cs-CZ" sz="2400" b="1" dirty="0"/>
              <a:t>Jaké jsou výsledky</a:t>
            </a:r>
            <a:r>
              <a:rPr lang="cs-CZ" sz="2400" dirty="0"/>
              <a:t> pro obec, město, kraj? </a:t>
            </a:r>
          </a:p>
          <a:p>
            <a:pPr lvl="0"/>
            <a:r>
              <a:rPr lang="cs-CZ" sz="2400" b="1" dirty="0"/>
              <a:t>Jak se změnilo</a:t>
            </a:r>
            <a:r>
              <a:rPr lang="cs-CZ" sz="2400" dirty="0"/>
              <a:t> vnější či vnitřní prostředí?</a:t>
            </a:r>
          </a:p>
          <a:p>
            <a:pPr lvl="0"/>
            <a:r>
              <a:rPr lang="cs-CZ" sz="2400" b="1" dirty="0"/>
              <a:t>Jaká kritéria</a:t>
            </a:r>
            <a:r>
              <a:rPr lang="cs-CZ" sz="2400" dirty="0"/>
              <a:t> se budou muset upravit? </a:t>
            </a:r>
          </a:p>
          <a:p>
            <a:pPr lvl="0"/>
            <a:endParaRPr lang="cs-CZ" sz="32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11379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Monitorování stavu realizace a vyhodnocování plnění cílů priorit je důležité pro:</a:t>
            </a:r>
          </a:p>
          <a:p>
            <a:r>
              <a:rPr lang="cs-CZ" dirty="0" smtClean="0"/>
              <a:t>rozhodování </a:t>
            </a:r>
            <a:r>
              <a:rPr lang="cs-CZ" dirty="0"/>
              <a:t>Řídicího výboru a realizačního týmu o dalším postupu při řízení realizace MAP,</a:t>
            </a:r>
          </a:p>
          <a:p>
            <a:r>
              <a:rPr lang="cs-CZ" dirty="0" smtClean="0"/>
              <a:t>získání </a:t>
            </a:r>
            <a:r>
              <a:rPr lang="cs-CZ" dirty="0"/>
              <a:t>informací pro veřejnost o tom, jak se MAP postupně realizuje a co je jeho přínosem.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9091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zda </a:t>
            </a:r>
            <a:r>
              <a:rPr lang="cs-CZ" dirty="0"/>
              <a:t>a jak se daří realizovat plán aktivit - zda se naplňují monitorovací indikátory aktivit,</a:t>
            </a:r>
          </a:p>
          <a:p>
            <a:r>
              <a:rPr lang="cs-CZ" b="1" dirty="0"/>
              <a:t>TIP: V rámci monitorování můžete sledovat například i realizaci šablon ve školách. </a:t>
            </a:r>
          </a:p>
          <a:p>
            <a:r>
              <a:rPr lang="cs-CZ" dirty="0" smtClean="0"/>
              <a:t>zda </a:t>
            </a:r>
            <a:r>
              <a:rPr lang="cs-CZ" dirty="0"/>
              <a:t>se plán aktivit daří realizovat podle časového harmonogramu, </a:t>
            </a:r>
          </a:p>
          <a:p>
            <a:r>
              <a:rPr lang="cs-CZ" dirty="0" smtClean="0"/>
              <a:t>zda </a:t>
            </a:r>
            <a:r>
              <a:rPr lang="cs-CZ" dirty="0"/>
              <a:t>potřebuje někdo pomoci nebo podpořit,</a:t>
            </a:r>
          </a:p>
          <a:p>
            <a:r>
              <a:rPr lang="cs-CZ" dirty="0" smtClean="0"/>
              <a:t>zda </a:t>
            </a:r>
            <a:r>
              <a:rPr lang="cs-CZ" dirty="0"/>
              <a:t>vznikly nějaké problémy,</a:t>
            </a:r>
          </a:p>
          <a:p>
            <a:r>
              <a:rPr lang="cs-CZ" dirty="0" smtClean="0"/>
              <a:t>zda </a:t>
            </a:r>
            <a:r>
              <a:rPr lang="cs-CZ" dirty="0"/>
              <a:t>je nutné poskytnout dodatečnou motivaci,</a:t>
            </a:r>
          </a:p>
          <a:p>
            <a:r>
              <a:rPr lang="cs-CZ" dirty="0" smtClean="0"/>
              <a:t>zda </a:t>
            </a:r>
            <a:r>
              <a:rPr lang="cs-CZ" dirty="0"/>
              <a:t>se realizují aktivity zaměřené na informování a zapojení veřejnosti,</a:t>
            </a:r>
          </a:p>
          <a:p>
            <a:r>
              <a:rPr lang="cs-CZ" dirty="0" smtClean="0"/>
              <a:t>zda </a:t>
            </a:r>
            <a:r>
              <a:rPr lang="cs-CZ" dirty="0"/>
              <a:t>se realizuje MAP podle pravidel výzvy a Postupů MAP, zda probíhá financování práce MAP bez problémů.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535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 případě, že bude nezbytná aktualizace (např. aktivity, </a:t>
            </a:r>
            <a:r>
              <a:rPr lang="cs-CZ" dirty="0" err="1"/>
              <a:t>nerealizace</a:t>
            </a:r>
            <a:r>
              <a:rPr lang="cs-CZ" dirty="0"/>
              <a:t> aktivit z objektivních důvodů apod.), svolá realizační tým setkání pracovních skupin.</a:t>
            </a:r>
          </a:p>
          <a:p>
            <a:r>
              <a:rPr lang="cs-CZ" dirty="0"/>
              <a:t>Vzhledem k tomu, že do tvorby MAP jsou zapojeni jednotliví aktéři v rámci partnerství (tam, kde je to relevantní, také pracovní skupiny), je nezbytné zjišťovat důvody případné </a:t>
            </a:r>
            <a:r>
              <a:rPr lang="cs-CZ" dirty="0" err="1"/>
              <a:t>nerealizace</a:t>
            </a:r>
            <a:r>
              <a:rPr lang="cs-CZ" dirty="0"/>
              <a:t> aktivit i u nich.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4675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Monitorování je rutinní sběr informací a jejich průběžná evidence, využití ukazatelů výstupů a výsledků. Realizační tým archivuje doklady z monitoringu a výstupy z realizované komunikační strategie</a:t>
            </a:r>
            <a:r>
              <a:rPr lang="cs-CZ" dirty="0" smtClean="0"/>
              <a:t>.</a:t>
            </a:r>
          </a:p>
          <a:p>
            <a:r>
              <a:rPr lang="cs-CZ" dirty="0"/>
              <a:t>Realizační tým informuje o zjištěných skutečnostech Řídicí výbor, který na základě těchto informací rozhoduje o dalším postupu.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2119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Procesy „</a:t>
            </a:r>
            <a:r>
              <a:rPr lang="cs-CZ" b="1" dirty="0"/>
              <a:t>sledování</a:t>
            </a:r>
            <a:r>
              <a:rPr lang="cs-CZ" dirty="0"/>
              <a:t>“ plnění bývají označovány jako </a:t>
            </a:r>
            <a:r>
              <a:rPr lang="cs-CZ" b="1" dirty="0" smtClean="0"/>
              <a:t>MONITORING</a:t>
            </a:r>
          </a:p>
          <a:p>
            <a:r>
              <a:rPr lang="cs-CZ" dirty="0" smtClean="0"/>
              <a:t>jedná </a:t>
            </a:r>
            <a:r>
              <a:rPr lang="cs-CZ" dirty="0"/>
              <a:t>se o vytváření systému sběru informací, provádění sběru, shromažďování tříděním a agregováním informací. </a:t>
            </a:r>
            <a:endParaRPr lang="cs-CZ" dirty="0" smtClean="0"/>
          </a:p>
          <a:p>
            <a:r>
              <a:rPr lang="cs-CZ" dirty="0" smtClean="0"/>
              <a:t>Monitoring </a:t>
            </a:r>
            <a:r>
              <a:rPr lang="cs-CZ" dirty="0"/>
              <a:t>zjednodušeně představuje pravidelné sledování aktivit s využitím kvantitativních a kvalitativních indikátorů.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nastavení monitoringu je nezbytná vazba na cíle a měřitelné indikátory a vytvoření odpovídajícího systému sledování a průběžného záznamu sledovaných dat a informací. </a:t>
            </a:r>
            <a:endParaRPr lang="cs-CZ" dirty="0" smtClean="0"/>
          </a:p>
          <a:p>
            <a:r>
              <a:rPr lang="cs-CZ" dirty="0" smtClean="0"/>
              <a:t>Monitoring </a:t>
            </a:r>
            <a:r>
              <a:rPr lang="cs-CZ" dirty="0"/>
              <a:t>na rozdíl od evaluace nenabízí žádné vyhodnocení a řešení identifikovaných problémů. 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3346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Monitoring se zaměřuje na: </a:t>
            </a:r>
            <a:endParaRPr lang="cs-CZ" dirty="0"/>
          </a:p>
          <a:p>
            <a:r>
              <a:rPr lang="cs-CZ" dirty="0" smtClean="0"/>
              <a:t>finanční </a:t>
            </a:r>
            <a:r>
              <a:rPr lang="cs-CZ" dirty="0"/>
              <a:t>plnění (finanční monitoring) </a:t>
            </a:r>
          </a:p>
          <a:p>
            <a:r>
              <a:rPr lang="cs-CZ" dirty="0" smtClean="0"/>
              <a:t>plnění </a:t>
            </a:r>
            <a:r>
              <a:rPr lang="cs-CZ" dirty="0"/>
              <a:t>indikátorů (věcný monitoring) 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8296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 proces „</a:t>
            </a:r>
            <a:r>
              <a:rPr lang="cs-CZ" b="1" dirty="0"/>
              <a:t>hodnocení</a:t>
            </a:r>
            <a:r>
              <a:rPr lang="cs-CZ" dirty="0"/>
              <a:t>“ se často používá označení </a:t>
            </a:r>
            <a:r>
              <a:rPr lang="cs-CZ" b="1" dirty="0" smtClean="0"/>
              <a:t>EVALUACE</a:t>
            </a:r>
          </a:p>
          <a:p>
            <a:r>
              <a:rPr lang="cs-CZ" dirty="0" smtClean="0"/>
              <a:t>zpracování </a:t>
            </a:r>
            <a:r>
              <a:rPr lang="cs-CZ" dirty="0"/>
              <a:t>informací získaných v rámci monitoringu, které jsou následně interpretovány a formulovány k doporučení pro zlepšení efektivnosti procesu naplňování jednotlivých opatření strategií k rozvoji </a:t>
            </a:r>
            <a:r>
              <a:rPr lang="cs-CZ" dirty="0" smtClean="0"/>
              <a:t>území</a:t>
            </a:r>
            <a:r>
              <a:rPr lang="cs-CZ" dirty="0"/>
              <a:t> </a:t>
            </a:r>
            <a:r>
              <a:rPr lang="cs-CZ" dirty="0" smtClean="0"/>
              <a:t>v oblasti vzdělávání.  </a:t>
            </a:r>
          </a:p>
          <a:p>
            <a:r>
              <a:rPr lang="cs-CZ" dirty="0" smtClean="0"/>
              <a:t>Hodnocení </a:t>
            </a:r>
            <a:r>
              <a:rPr lang="cs-CZ" dirty="0"/>
              <a:t>přispívá k hospodárnosti při nakládání s veřejnými prostředky.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1004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396" y="1569782"/>
            <a:ext cx="1036320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Metoda SMART(ER)</a:t>
            </a:r>
            <a:endParaRPr lang="cs-CZ" sz="2000" dirty="0"/>
          </a:p>
          <a:p>
            <a:r>
              <a:rPr lang="cs-CZ" sz="2000" dirty="0"/>
              <a:t>Metoda SMART, která je používána téměř ve všech oblastech, ve kterých je zapotřebí plánovat říká, že cíl by měl být:</a:t>
            </a:r>
          </a:p>
          <a:p>
            <a:r>
              <a:rPr lang="cs-CZ" sz="2000" dirty="0"/>
              <a:t> </a:t>
            </a:r>
          </a:p>
          <a:p>
            <a:pPr lvl="0"/>
            <a:r>
              <a:rPr lang="cs-CZ" sz="2000" b="1" dirty="0"/>
              <a:t>Specifický</a:t>
            </a:r>
            <a:endParaRPr lang="cs-CZ" sz="2000" dirty="0"/>
          </a:p>
          <a:p>
            <a:pPr lvl="0"/>
            <a:r>
              <a:rPr lang="cs-CZ" sz="2800" b="1" dirty="0"/>
              <a:t>Měřitelný</a:t>
            </a:r>
            <a:endParaRPr lang="cs-CZ" sz="2800" dirty="0"/>
          </a:p>
          <a:p>
            <a:pPr lvl="0"/>
            <a:r>
              <a:rPr lang="cs-CZ" sz="2000" b="1" dirty="0"/>
              <a:t>Adekvátní </a:t>
            </a:r>
            <a:endParaRPr lang="cs-CZ" sz="2000" dirty="0"/>
          </a:p>
          <a:p>
            <a:pPr lvl="0"/>
            <a:r>
              <a:rPr lang="cs-CZ" sz="2800" b="1" dirty="0"/>
              <a:t>Realistický</a:t>
            </a:r>
            <a:endParaRPr lang="cs-CZ" sz="2800" dirty="0"/>
          </a:p>
          <a:p>
            <a:pPr lvl="0"/>
            <a:r>
              <a:rPr lang="cs-CZ" sz="2000" b="1" dirty="0"/>
              <a:t>Termínovaný</a:t>
            </a:r>
            <a:endParaRPr lang="cs-CZ" sz="2000" dirty="0"/>
          </a:p>
          <a:p>
            <a:pPr lvl="0"/>
            <a:r>
              <a:rPr lang="cs-CZ" sz="2800" b="1" dirty="0"/>
              <a:t>(Vyhodnotitelný)</a:t>
            </a:r>
            <a:endParaRPr lang="cs-CZ" sz="2800" dirty="0"/>
          </a:p>
          <a:p>
            <a:pPr lvl="0"/>
            <a:r>
              <a:rPr lang="cs-CZ" sz="2000" b="1" dirty="0"/>
              <a:t>(Odměněný, případně znovu hodnotitelný) </a:t>
            </a:r>
            <a:endParaRPr lang="cs-CZ" sz="2000" dirty="0"/>
          </a:p>
          <a:p>
            <a:r>
              <a:rPr lang="cs-CZ" sz="2000" dirty="0"/>
              <a:t> </a:t>
            </a:r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37063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Evaluace pomáhá identifikovat úspěchy projektu, co v průběhu projektu fungovalo a co naopak nepřineslo očekávané výsledky. </a:t>
            </a:r>
            <a:endParaRPr lang="cs-CZ" dirty="0" smtClean="0"/>
          </a:p>
          <a:p>
            <a:r>
              <a:rPr lang="cs-CZ" dirty="0" smtClean="0"/>
              <a:t>Evaluace </a:t>
            </a:r>
            <a:r>
              <a:rPr lang="cs-CZ" dirty="0"/>
              <a:t>neboli hodnocení zahrnuje například hodnocení výstupů, procesu implementace, dopadů projektu atd. 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/>
              <a:t>pomáhá ke zlepšení projektové činnosti a výstupů a zároveň ke zlepšení řízení a dopadu projektu.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4311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Hodnotící kritéria pro evaluaci: </a:t>
            </a:r>
            <a:endParaRPr lang="cs-CZ" dirty="0"/>
          </a:p>
          <a:p>
            <a:r>
              <a:rPr lang="cs-CZ" b="1" dirty="0" smtClean="0"/>
              <a:t>relevance </a:t>
            </a:r>
            <a:r>
              <a:rPr lang="cs-CZ" dirty="0"/>
              <a:t>– zhodnocení přiměřenosti s ohledem na danou problematiku </a:t>
            </a:r>
          </a:p>
          <a:p>
            <a:r>
              <a:rPr lang="cs-CZ" b="1" dirty="0" smtClean="0"/>
              <a:t>účinnosti </a:t>
            </a:r>
            <a:r>
              <a:rPr lang="cs-CZ" dirty="0"/>
              <a:t>– posuzující čeho dosáhneme hodnocením, jaké faktory pozitivních nebo negativních výsledků a dopadů hodnocením dosáhneme </a:t>
            </a:r>
          </a:p>
          <a:p>
            <a:r>
              <a:rPr lang="cs-CZ" b="1" dirty="0" smtClean="0"/>
              <a:t>efektivita </a:t>
            </a:r>
            <a:r>
              <a:rPr lang="cs-CZ" dirty="0"/>
              <a:t>– jaké informace hodnocením získáme, zda jsou efekty hodnocení přiměřené vstupním nákladům </a:t>
            </a:r>
          </a:p>
          <a:p>
            <a:r>
              <a:rPr lang="cs-CZ" b="1" dirty="0" smtClean="0"/>
              <a:t>užitečnost/udržitelnost </a:t>
            </a:r>
            <a:r>
              <a:rPr lang="cs-CZ" dirty="0"/>
              <a:t>– zhodnoceni přínosů a efektů v širším kontextu nejen s předmětem hodnoceni a monitoringu, zároveň se jedná o motivační efekty a faktory ovlivňující </a:t>
            </a:r>
            <a:r>
              <a:rPr lang="cs-CZ" dirty="0" smtClean="0"/>
              <a:t>hodnocení</a:t>
            </a:r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40669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Pro účel sledování realizace, účinnosti a efektivity strategie a jejich rozvojových projektů podle stanovených pravidel mohou být použity tři základní typy hodnocení: </a:t>
            </a:r>
            <a:endParaRPr lang="cs-CZ" dirty="0"/>
          </a:p>
          <a:p>
            <a:r>
              <a:rPr lang="cs-CZ" dirty="0"/>
              <a:t>1. </a:t>
            </a:r>
            <a:r>
              <a:rPr lang="cs-CZ" b="1" i="1" dirty="0"/>
              <a:t>Předběžné (ex ante) hodnocení </a:t>
            </a:r>
            <a:endParaRPr lang="cs-CZ" dirty="0"/>
          </a:p>
          <a:p>
            <a:r>
              <a:rPr lang="cs-CZ" dirty="0" smtClean="0"/>
              <a:t>uskutečňuje </a:t>
            </a:r>
            <a:r>
              <a:rPr lang="cs-CZ" dirty="0"/>
              <a:t>se před samotnou realizací aktivit definovaných ve strategii. </a:t>
            </a:r>
            <a:endParaRPr lang="cs-CZ" dirty="0" smtClean="0"/>
          </a:p>
          <a:p>
            <a:r>
              <a:rPr lang="cs-CZ" dirty="0" smtClean="0"/>
              <a:t>Slouží </a:t>
            </a:r>
            <a:r>
              <a:rPr lang="cs-CZ" dirty="0"/>
              <a:t>pro plánování a stanovení startovací úrovně nebo stavu tematických okruhů na začátku jejich řešení. </a:t>
            </a:r>
            <a:endParaRPr lang="cs-CZ" dirty="0" smtClean="0"/>
          </a:p>
          <a:p>
            <a:r>
              <a:rPr lang="cs-CZ" dirty="0" smtClean="0"/>
              <a:t>Výsledkem </a:t>
            </a:r>
            <a:r>
              <a:rPr lang="cs-CZ" dirty="0"/>
              <a:t>předběžného hodnocení by mělo být rozhodnutí </a:t>
            </a:r>
            <a:r>
              <a:rPr lang="cs-CZ" dirty="0" smtClean="0"/>
              <a:t>o realizaci či </a:t>
            </a:r>
            <a:r>
              <a:rPr lang="cs-CZ" dirty="0" err="1" smtClean="0"/>
              <a:t>nerealizaci</a:t>
            </a:r>
            <a:r>
              <a:rPr lang="cs-CZ" dirty="0" smtClean="0"/>
              <a:t> definované </a:t>
            </a:r>
            <a:r>
              <a:rPr lang="cs-CZ" dirty="0"/>
              <a:t>aktivity, připravované projekty nebo dokonce rozhodnutí o schválení strategie. 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6113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2. </a:t>
            </a:r>
            <a:r>
              <a:rPr lang="cs-CZ" b="1" i="1" dirty="0"/>
              <a:t>Průběžné (interim) hodnocení </a:t>
            </a:r>
            <a:endParaRPr lang="cs-CZ" dirty="0"/>
          </a:p>
          <a:p>
            <a:r>
              <a:rPr lang="cs-CZ" dirty="0" smtClean="0"/>
              <a:t>při </a:t>
            </a:r>
            <a:r>
              <a:rPr lang="cs-CZ" dirty="0"/>
              <a:t>průběžném hodnocení aktivit strategie je zjišťováno, zda jejich realizace probíhá podle stanovených pravidel a zda jednotlivé činnosti naplňují stanovené cíle. </a:t>
            </a:r>
            <a:endParaRPr lang="cs-CZ" dirty="0" smtClean="0"/>
          </a:p>
          <a:p>
            <a:r>
              <a:rPr lang="cs-CZ" dirty="0" smtClean="0"/>
              <a:t>Toto </a:t>
            </a:r>
            <a:r>
              <a:rPr lang="cs-CZ" dirty="0"/>
              <a:t>hodnocení by mělo být </a:t>
            </a:r>
            <a:r>
              <a:rPr lang="cs-CZ" dirty="0" smtClean="0"/>
              <a:t>pravidelné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6275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3. </a:t>
            </a:r>
            <a:r>
              <a:rPr lang="cs-CZ" b="1" i="1" dirty="0"/>
              <a:t>Závěrečné (ex post) hodnocení </a:t>
            </a:r>
            <a:endParaRPr lang="cs-CZ" dirty="0"/>
          </a:p>
          <a:p>
            <a:r>
              <a:rPr lang="cs-CZ" dirty="0" smtClean="0"/>
              <a:t>po </a:t>
            </a:r>
            <a:r>
              <a:rPr lang="cs-CZ" dirty="0"/>
              <a:t>ukončení realizace rozvojové aktivity (projektu), resp. po skončení platnosti strategie proběhne jejich závěrečné monitorování a hodnocení. </a:t>
            </a:r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/>
              <a:t>by mělo být zjistit, zda realizace projektů a dané strategie skutečně přispěla k deklarovaným cílům a zda došlo k požadovanému pokroku při rozvoji daného území ve sledované tematické oblasti.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906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</a:t>
            </a:r>
            <a:r>
              <a:rPr lang="cs-CZ" dirty="0"/>
              <a:t>adekvátní nastavení </a:t>
            </a:r>
            <a:r>
              <a:rPr lang="cs-CZ" b="1" dirty="0"/>
              <a:t>monitoringu </a:t>
            </a:r>
            <a:r>
              <a:rPr lang="cs-CZ" dirty="0"/>
              <a:t>je nezbytná vazba na cíle, měřitelné ukazatele, vytvoření odpovídajícího systému sledování a průběžného záznamu sledovaných informací. </a:t>
            </a:r>
          </a:p>
          <a:p>
            <a:r>
              <a:rPr lang="cs-CZ" b="1" dirty="0"/>
              <a:t>Evaluace </a:t>
            </a:r>
            <a:r>
              <a:rPr lang="cs-CZ" dirty="0"/>
              <a:t>vyžaduje předchozí monitoring, stanovení jasného účelu hodnocení, relevantní nastavení a realizaci zpětné vazby. Základním nedostatkem při uskutečňování obou procesů, způsobujícím jejich znehodnocení, je ad hoc konání – tedy nekoncepčnost, nepřipravenost celého přístupu.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8249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Obecně platí, že </a:t>
            </a:r>
            <a:r>
              <a:rPr lang="cs-CZ" dirty="0" smtClean="0"/>
              <a:t>při </a:t>
            </a:r>
            <a:r>
              <a:rPr lang="cs-CZ" dirty="0"/>
              <a:t>monitorování a evaluaci musí být ke každé </a:t>
            </a:r>
            <a:r>
              <a:rPr lang="cs-CZ" dirty="0" smtClean="0"/>
              <a:t>aktivitě přiřazeny</a:t>
            </a:r>
            <a:r>
              <a:rPr lang="cs-CZ" dirty="0"/>
              <a:t>: </a:t>
            </a:r>
          </a:p>
          <a:p>
            <a:r>
              <a:rPr lang="cs-CZ" dirty="0" smtClean="0"/>
              <a:t>přesný </a:t>
            </a:r>
            <a:r>
              <a:rPr lang="cs-CZ" dirty="0"/>
              <a:t>název a definice indikátoru </a:t>
            </a:r>
          </a:p>
          <a:p>
            <a:r>
              <a:rPr lang="cs-CZ" dirty="0" smtClean="0"/>
              <a:t>způsob </a:t>
            </a:r>
            <a:r>
              <a:rPr lang="cs-CZ" dirty="0"/>
              <a:t>měření, resp. měrná jednotka </a:t>
            </a:r>
          </a:p>
          <a:p>
            <a:r>
              <a:rPr lang="cs-CZ" dirty="0" smtClean="0"/>
              <a:t>zdroje </a:t>
            </a:r>
            <a:r>
              <a:rPr lang="cs-CZ" dirty="0"/>
              <a:t>informací </a:t>
            </a:r>
          </a:p>
          <a:p>
            <a:r>
              <a:rPr lang="cs-CZ" dirty="0" smtClean="0"/>
              <a:t>periodicita </a:t>
            </a:r>
            <a:r>
              <a:rPr lang="cs-CZ" dirty="0"/>
              <a:t>zjišťování </a:t>
            </a:r>
          </a:p>
          <a:p>
            <a:r>
              <a:rPr lang="cs-CZ" dirty="0" smtClean="0"/>
              <a:t>tam</a:t>
            </a:r>
            <a:r>
              <a:rPr lang="cs-CZ" dirty="0"/>
              <a:t>, kde to je relevantní také výchozí hodnota </a:t>
            </a:r>
          </a:p>
          <a:p>
            <a:r>
              <a:rPr lang="cs-CZ" dirty="0" smtClean="0"/>
              <a:t>kvantifikovaný </a:t>
            </a:r>
            <a:r>
              <a:rPr lang="cs-CZ" dirty="0"/>
              <a:t>cíl – konečná hodnota, které chceme dosáhnout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1070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INDIKÁTORY </a:t>
            </a:r>
            <a:r>
              <a:rPr lang="cs-CZ" dirty="0"/>
              <a:t>představují kvantifikované ukazatele vedoucí k zhodnocení stavu a vývoje daného jevu. Indikátor je nástroj pro měření cíle / plánu, postupu či dosažených efektů jednotlivých úrovní implementace. </a:t>
            </a:r>
          </a:p>
          <a:p>
            <a:r>
              <a:rPr lang="cs-CZ" dirty="0"/>
              <a:t>Indikátory jsou konstruovány z primárních dat získaných různými metodami – monitoringem, statistickým zjišťováním, výpočtem, modelováním apod.</a:t>
            </a:r>
          </a:p>
          <a:p>
            <a:r>
              <a:rPr lang="cs-CZ" dirty="0"/>
              <a:t>Správně nastavené indikátory jsou základem pro efektivní monitorování a evaluování. 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6286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Indikátory </a:t>
            </a:r>
            <a:r>
              <a:rPr lang="cs-CZ" dirty="0"/>
              <a:t>musí splňovat řadu kritérií, jako např. </a:t>
            </a:r>
            <a:endParaRPr lang="cs-CZ" dirty="0" smtClean="0"/>
          </a:p>
          <a:p>
            <a:r>
              <a:rPr lang="cs-CZ" dirty="0" smtClean="0"/>
              <a:t>vztah </a:t>
            </a:r>
            <a:r>
              <a:rPr lang="cs-CZ" dirty="0"/>
              <a:t>indikátoru k naplnění cílů strategií, </a:t>
            </a:r>
            <a:endParaRPr lang="cs-CZ" dirty="0" smtClean="0"/>
          </a:p>
          <a:p>
            <a:r>
              <a:rPr lang="cs-CZ" dirty="0" smtClean="0"/>
              <a:t>relevantnost </a:t>
            </a:r>
            <a:r>
              <a:rPr lang="cs-CZ" dirty="0"/>
              <a:t>indikátoru, </a:t>
            </a:r>
            <a:endParaRPr lang="cs-CZ" dirty="0" smtClean="0"/>
          </a:p>
          <a:p>
            <a:r>
              <a:rPr lang="cs-CZ" dirty="0" smtClean="0"/>
              <a:t>důvěryhodnost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pochopitelnost </a:t>
            </a:r>
            <a:r>
              <a:rPr lang="cs-CZ" dirty="0"/>
              <a:t>aj. </a:t>
            </a:r>
            <a:endParaRPr lang="cs-CZ" dirty="0" smtClean="0"/>
          </a:p>
          <a:p>
            <a:r>
              <a:rPr lang="cs-CZ" dirty="0" smtClean="0"/>
              <a:t>Indikátory </a:t>
            </a:r>
            <a:r>
              <a:rPr lang="cs-CZ" dirty="0"/>
              <a:t>splňující tyto kritéria, řadíme mezi nejdůležitější kvantifikovatelnou informaci nezbytnou v procesu hodnocení.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1486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Žena &lt;strong&gt;Lidé&lt;/strong&gt; Sedět · Fotografie zdarma na Pixabay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213" cy="7970838"/>
          </a:xfrm>
        </p:spPr>
      </p:pic>
    </p:spTree>
    <p:extLst>
      <p:ext uri="{BB962C8B-B14F-4D97-AF65-F5344CB8AC3E}">
        <p14:creationId xmlns:p14="http://schemas.microsoft.com/office/powerpoint/2010/main" val="58716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396" y="1569782"/>
            <a:ext cx="10363201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S </a:t>
            </a:r>
            <a:r>
              <a:rPr lang="cs-CZ" sz="2400" i="1" dirty="0" smtClean="0"/>
              <a:t>jako </a:t>
            </a:r>
            <a:r>
              <a:rPr lang="cs-CZ" sz="2400" i="1" dirty="0"/>
              <a:t>specifický</a:t>
            </a:r>
            <a:endParaRPr lang="cs-CZ" sz="2400" b="1" i="1" dirty="0"/>
          </a:p>
          <a:p>
            <a:r>
              <a:rPr lang="cs-CZ" sz="2400" dirty="0"/>
              <a:t>S znamená konkrétní, specifický, jednoduchý (</a:t>
            </a:r>
            <a:r>
              <a:rPr lang="cs-CZ" sz="2400" dirty="0" err="1"/>
              <a:t>simple</a:t>
            </a:r>
            <a:r>
              <a:rPr lang="cs-CZ" sz="2400" dirty="0"/>
              <a:t>). Úkol je splnitelný tehdy, když je jednoduchý. Každá složitost představuje zbytečnou komplikaci. Z toho vyplývá, že je pro zadavatele lepší vytvářet více drobných úkolů a vymezit mezi nimi vztahy. Konkrétní zadání vytvoříte díky otázkám:</a:t>
            </a:r>
          </a:p>
          <a:p>
            <a:pPr lvl="0"/>
            <a:r>
              <a:rPr lang="cs-CZ" sz="2400" b="1" dirty="0"/>
              <a:t>Co</a:t>
            </a:r>
            <a:r>
              <a:rPr lang="cs-CZ" sz="2400" dirty="0"/>
              <a:t> se má udělat (co je cílem)?</a:t>
            </a:r>
          </a:p>
          <a:p>
            <a:pPr lvl="0"/>
            <a:r>
              <a:rPr lang="cs-CZ" sz="2400" b="1" dirty="0"/>
              <a:t>Proč</a:t>
            </a:r>
            <a:r>
              <a:rPr lang="cs-CZ" sz="2400" dirty="0"/>
              <a:t> se to má udělat (kontext)?</a:t>
            </a:r>
          </a:p>
          <a:p>
            <a:pPr lvl="0"/>
            <a:r>
              <a:rPr lang="cs-CZ" sz="2400" b="1" dirty="0"/>
              <a:t>Kdo</a:t>
            </a:r>
            <a:r>
              <a:rPr lang="cs-CZ" sz="2400" dirty="0"/>
              <a:t> to má udělat?</a:t>
            </a:r>
          </a:p>
          <a:p>
            <a:pPr lvl="0"/>
            <a:r>
              <a:rPr lang="cs-CZ" sz="2400" b="1" dirty="0"/>
              <a:t>Kde</a:t>
            </a:r>
            <a:r>
              <a:rPr lang="cs-CZ" sz="2400" dirty="0"/>
              <a:t> to má proběhnout?</a:t>
            </a:r>
          </a:p>
          <a:p>
            <a:pPr lvl="0"/>
            <a:r>
              <a:rPr lang="cs-CZ" sz="2400" b="1" dirty="0"/>
              <a:t>Které</a:t>
            </a:r>
            <a:r>
              <a:rPr lang="cs-CZ" sz="2400" dirty="0"/>
              <a:t> okolnosti a podmínky hrají roli? </a:t>
            </a:r>
          </a:p>
          <a:p>
            <a:pPr lvl="0"/>
            <a:endParaRPr lang="cs-CZ" sz="24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37905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 hlediska potřeb komplexní evaluace rozvoje může zpracovat (sbírat) monitoring různé typy informací prostřednictvím monitorovacích indikátorů. </a:t>
            </a:r>
            <a:endParaRPr lang="cs-CZ" dirty="0" smtClean="0"/>
          </a:p>
          <a:p>
            <a:r>
              <a:rPr lang="cs-CZ" dirty="0" smtClean="0"/>
              <a:t>Oba </a:t>
            </a:r>
            <a:r>
              <a:rPr lang="cs-CZ" dirty="0"/>
              <a:t>procesy (monitoring i evaluace) jsou úzce provázány, vzájemně se doplňují a vždy se musí připravovat v interakci od samého začátku. </a:t>
            </a:r>
          </a:p>
          <a:p>
            <a:r>
              <a:rPr lang="cs-CZ" dirty="0"/>
              <a:t>Při evaluaci rozvoje </a:t>
            </a:r>
            <a:r>
              <a:rPr lang="cs-CZ" dirty="0" smtClean="0"/>
              <a:t>vzdělávání v území </a:t>
            </a:r>
            <a:r>
              <a:rPr lang="cs-CZ" dirty="0"/>
              <a:t>je důležité si uvědomit, že by cílem většiny rozvojových projektů neměly být jejich výstupy, ale změny situace a řešení problémů daného území (dopady rozvojových aktivit a kam se </a:t>
            </a:r>
            <a:r>
              <a:rPr lang="cs-CZ" dirty="0" smtClean="0"/>
              <a:t>vzdělávání v území </a:t>
            </a:r>
            <a:r>
              <a:rPr lang="cs-CZ" dirty="0"/>
              <a:t>posunulo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6142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Vytvořené výstupy projektů jsou pouze prostředkem k dosažení komplexního cíle rozvoje území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Pro jednoduchost procesu monitorování je vhodné, aby realizátorům jednotlivých aktivit byl každý rok předložen formulář, do něhož zaznamenají pokrok, jehož bylo v rámci daného projektu </a:t>
            </a:r>
            <a:r>
              <a:rPr lang="cs-CZ" dirty="0" smtClean="0"/>
              <a:t>dosaženo.</a:t>
            </a:r>
          </a:p>
          <a:p>
            <a:r>
              <a:rPr lang="cs-CZ" dirty="0" smtClean="0"/>
              <a:t>Každý </a:t>
            </a:r>
            <a:r>
              <a:rPr lang="cs-CZ" dirty="0"/>
              <a:t>z realizátorů zaznamená hodnoty ukazatelů u „svých“ projektů. Souhrn ukazatelů výstupů za všechny aktivity zpracuje </a:t>
            </a:r>
            <a:r>
              <a:rPr lang="cs-CZ" dirty="0" smtClean="0"/>
              <a:t>realizační tým. </a:t>
            </a:r>
            <a:r>
              <a:rPr lang="cs-CZ" dirty="0"/>
              <a:t>Kromě toho budou </a:t>
            </a:r>
            <a:r>
              <a:rPr lang="cs-CZ" dirty="0" smtClean="0"/>
              <a:t>realizačním týmem zjišťovány </a:t>
            </a:r>
            <a:r>
              <a:rPr lang="cs-CZ" dirty="0"/>
              <a:t>také identifikované hodnoty indikátorů výsledků a dopadů.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3117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Monitoring a evaluace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Postupy MA II 3.1.</a:t>
            </a:r>
          </a:p>
          <a:p>
            <a:r>
              <a:rPr lang="cs-CZ" dirty="0" smtClean="0"/>
              <a:t>Realizace celého projektu</a:t>
            </a:r>
          </a:p>
          <a:p>
            <a:r>
              <a:rPr lang="cs-CZ" dirty="0" smtClean="0"/>
              <a:t>Naplňování priorit a cílů MAP</a:t>
            </a:r>
          </a:p>
          <a:p>
            <a:r>
              <a:rPr lang="cs-CZ" dirty="0" smtClean="0"/>
              <a:t>Naplňování akčních plánů</a:t>
            </a:r>
          </a:p>
          <a:p>
            <a:endParaRPr lang="cs-CZ" dirty="0"/>
          </a:p>
          <a:p>
            <a:r>
              <a:rPr lang="cs-CZ" dirty="0" smtClean="0"/>
              <a:t>Prostřednictvím naplánovaných evaluačních aktivit</a:t>
            </a:r>
          </a:p>
          <a:p>
            <a:r>
              <a:rPr lang="cs-CZ" dirty="0" smtClean="0"/>
              <a:t>Cíle, témata evaluací, cílové skupiny zapojené do evaluace, nástroje, způsoby vyhodnocení. </a:t>
            </a:r>
          </a:p>
          <a:p>
            <a:r>
              <a:rPr lang="cs-CZ" dirty="0" smtClean="0"/>
              <a:t>Minimálně 1</a:t>
            </a:r>
          </a:p>
          <a:p>
            <a:r>
              <a:rPr lang="cs-CZ" dirty="0" smtClean="0"/>
              <a:t>Do 18 nebo 24 měsíců seznam plánovaných evaluací, harmonogram realizace jednotlivých evaluací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7520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Monitoring a evaluace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Stanovení </a:t>
            </a:r>
            <a:r>
              <a:rPr lang="cs-CZ" dirty="0" err="1" smtClean="0"/>
              <a:t>ppočtu</a:t>
            </a:r>
            <a:r>
              <a:rPr lang="cs-CZ" dirty="0" smtClean="0"/>
              <a:t>, témat a cílů</a:t>
            </a:r>
          </a:p>
          <a:p>
            <a:r>
              <a:rPr lang="cs-CZ" dirty="0" smtClean="0"/>
              <a:t>Výběr cílových skupin</a:t>
            </a:r>
          </a:p>
          <a:p>
            <a:r>
              <a:rPr lang="cs-CZ" dirty="0" smtClean="0"/>
              <a:t>Harmonogram</a:t>
            </a:r>
          </a:p>
          <a:p>
            <a:r>
              <a:rPr lang="cs-CZ" dirty="0" smtClean="0"/>
              <a:t>Výběr nástrojů</a:t>
            </a:r>
          </a:p>
          <a:p>
            <a:r>
              <a:rPr lang="cs-CZ" dirty="0" smtClean="0"/>
              <a:t>Vyhodnocení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7027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Sebeevaluace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Sebeevaluace</a:t>
            </a:r>
            <a:r>
              <a:rPr lang="cs-CZ" dirty="0" smtClean="0"/>
              <a:t> </a:t>
            </a:r>
            <a:r>
              <a:rPr lang="cs-CZ" dirty="0"/>
              <a:t>je proces, ve kterém vy sami hodnotíte, jak se vám v realizaci projektu daří nebo dařilo. </a:t>
            </a:r>
            <a:endParaRPr lang="cs-CZ" dirty="0" smtClean="0"/>
          </a:p>
          <a:p>
            <a:r>
              <a:rPr lang="cs-CZ" dirty="0"/>
              <a:t>Na obecnější úrovni, můžeme shrnout důvody provádění </a:t>
            </a:r>
            <a:r>
              <a:rPr lang="cs-CZ" dirty="0" err="1"/>
              <a:t>sebeevaluace</a:t>
            </a:r>
            <a:r>
              <a:rPr lang="cs-CZ" dirty="0"/>
              <a:t> takto: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pomáhá zefektivnit a zlepšit služby vaší organizace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Evaluace </a:t>
            </a:r>
            <a:r>
              <a:rPr lang="cs-CZ" dirty="0"/>
              <a:t>vám také pomůže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zjistit, co se osvědčilo a co nikoli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doložit řádné využívání prostředků při žádostech o další podporu;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zpracovávat zprávy pro členy vaší komunity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udržet zaměření projektu na dosažení jeho účelu;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identifikovat opatření k nápravě případných neúspěchů, jejich rozsah a metodiku.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9361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Sebeevaluace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Postupy MAP II 3.2.</a:t>
            </a:r>
          </a:p>
          <a:p>
            <a:r>
              <a:rPr lang="cs-CZ" dirty="0" smtClean="0"/>
              <a:t>V rámci postupů MAP II realizujeme </a:t>
            </a:r>
            <a:r>
              <a:rPr lang="cs-CZ" dirty="0" err="1" smtClean="0"/>
              <a:t>sebehnotící</a:t>
            </a:r>
            <a:r>
              <a:rPr lang="cs-CZ" dirty="0" smtClean="0"/>
              <a:t> zprávy </a:t>
            </a:r>
          </a:p>
          <a:p>
            <a:r>
              <a:rPr lang="cs-CZ" dirty="0" smtClean="0"/>
              <a:t>„cílem je celkové formativní/</a:t>
            </a:r>
            <a:r>
              <a:rPr lang="cs-CZ" dirty="0" err="1" smtClean="0"/>
              <a:t>sumativní</a:t>
            </a:r>
            <a:r>
              <a:rPr lang="cs-CZ" dirty="0" smtClean="0"/>
              <a:t> hodnocení realizace projektu</a:t>
            </a:r>
          </a:p>
          <a:p>
            <a:r>
              <a:rPr lang="cs-CZ" dirty="0" smtClean="0"/>
              <a:t>- řízení</a:t>
            </a:r>
          </a:p>
          <a:p>
            <a:r>
              <a:rPr lang="cs-CZ" dirty="0" smtClean="0"/>
              <a:t>- zhodnocení dosavadní realizace</a:t>
            </a:r>
          </a:p>
          <a:p>
            <a:r>
              <a:rPr lang="cs-CZ" dirty="0" smtClean="0"/>
              <a:t>- dosahování cílů</a:t>
            </a:r>
          </a:p>
          <a:p>
            <a:endParaRPr lang="cs-CZ" dirty="0"/>
          </a:p>
          <a:p>
            <a:r>
              <a:rPr lang="cs-CZ" dirty="0" smtClean="0"/>
              <a:t>A pozor: opatření ke zlepšení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4252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Sebeevaluace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Vyhodnocení procesů partnerství</a:t>
            </a:r>
          </a:p>
          <a:p>
            <a:r>
              <a:rPr lang="cs-CZ" dirty="0" smtClean="0"/>
              <a:t>Vyhodnocení účinnosti , přínosů, dopadů </a:t>
            </a:r>
          </a:p>
          <a:p>
            <a:r>
              <a:rPr lang="cs-CZ" dirty="0" smtClean="0"/>
              <a:t>Doporučení, úpravy</a:t>
            </a:r>
          </a:p>
          <a:p>
            <a:endParaRPr lang="cs-CZ" dirty="0"/>
          </a:p>
          <a:p>
            <a:r>
              <a:rPr lang="cs-CZ" dirty="0" smtClean="0"/>
              <a:t>Průběžné sebehodnotící zprávy</a:t>
            </a:r>
          </a:p>
          <a:p>
            <a:r>
              <a:rPr lang="cs-CZ" dirty="0" smtClean="0"/>
              <a:t>Závěrečná sebehodnotící zpráva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5448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Sebeevaluace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„Vypracování </a:t>
            </a:r>
            <a:r>
              <a:rPr lang="cs-CZ" dirty="0"/>
              <a:t>Průběžné </a:t>
            </a:r>
            <a:r>
              <a:rPr lang="cs-CZ" dirty="0" err="1"/>
              <a:t>sebehodnoticí</a:t>
            </a:r>
            <a:r>
              <a:rPr lang="cs-CZ" dirty="0"/>
              <a:t> zprávy pro projekt MAP proběhne ze strany příjemce </a:t>
            </a:r>
            <a:r>
              <a:rPr lang="cs-CZ" b="1" dirty="0"/>
              <a:t>po 12 měsících od zahájení fyzické </a:t>
            </a:r>
            <a:r>
              <a:rPr lang="cs-CZ" dirty="0"/>
              <a:t>realizace projektu. Průběžná </a:t>
            </a:r>
            <a:r>
              <a:rPr lang="cs-CZ" dirty="0" err="1"/>
              <a:t>sebehodnoticí</a:t>
            </a:r>
            <a:r>
              <a:rPr lang="cs-CZ" dirty="0"/>
              <a:t> zpráva bude obsahovat zhodnocení prvních 12 měsíců realizace </a:t>
            </a:r>
            <a:r>
              <a:rPr lang="cs-CZ" dirty="0" smtClean="0"/>
              <a:t>projektu.“</a:t>
            </a:r>
          </a:p>
          <a:p>
            <a:endParaRPr lang="cs-CZ" dirty="0"/>
          </a:p>
          <a:p>
            <a:r>
              <a:rPr lang="cs-CZ" dirty="0"/>
              <a:t>Závěrečná </a:t>
            </a:r>
            <a:r>
              <a:rPr lang="cs-CZ" dirty="0" err="1"/>
              <a:t>sebehodnoticí</a:t>
            </a:r>
            <a:r>
              <a:rPr lang="cs-CZ" dirty="0"/>
              <a:t> zpráva bude vypracována </a:t>
            </a:r>
            <a:r>
              <a:rPr lang="cs-CZ" b="1" dirty="0"/>
              <a:t>před koncem realizace projektu MAP</a:t>
            </a:r>
            <a:r>
              <a:rPr lang="cs-CZ" dirty="0"/>
              <a:t> (nejdříve 2 měsíce před ukončením realizace projektu). V Závěrečné </a:t>
            </a:r>
            <a:r>
              <a:rPr lang="cs-CZ" dirty="0" err="1"/>
              <a:t>sebehodnoticí</a:t>
            </a:r>
            <a:r>
              <a:rPr lang="cs-CZ" dirty="0"/>
              <a:t> zprávě bude zhodnoceno celé období realizace projektu.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3405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Sebeevaluace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Sebehodnoticí</a:t>
            </a:r>
            <a:r>
              <a:rPr lang="cs-CZ" dirty="0"/>
              <a:t> zpráva (průběžná / závěrečná) musí být: </a:t>
            </a:r>
          </a:p>
          <a:p>
            <a:r>
              <a:rPr lang="cs-CZ" dirty="0" smtClean="0"/>
              <a:t>analytická</a:t>
            </a:r>
            <a:r>
              <a:rPr lang="cs-CZ" dirty="0"/>
              <a:t>; je potřebné, aby zpráva poskytla zjištění a závěry založené na analýze skutečností, k nimž se dospělo během procesu realizace projektu; </a:t>
            </a:r>
          </a:p>
          <a:p>
            <a:r>
              <a:rPr lang="cs-CZ" dirty="0" smtClean="0"/>
              <a:t>účelná </a:t>
            </a:r>
            <a:r>
              <a:rPr lang="cs-CZ" dirty="0"/>
              <a:t>a relevantní; je potřebné, aby se projektový tým příjemce ve zprávě zaměřil na problémy, které jsou podle něj nejdůležitější a které mají vliv na úspěšné naplnění projektu; </a:t>
            </a:r>
          </a:p>
          <a:p>
            <a:r>
              <a:rPr lang="cs-CZ" dirty="0" smtClean="0"/>
              <a:t>čtivá</a:t>
            </a:r>
            <a:r>
              <a:rPr lang="cs-CZ" dirty="0"/>
              <a:t>; kromě stručnosti a relevance je žádoucí, aby zpráva byla napsána stylem, který je srozumitelný, a který bude ctít dobrou logickou návaznost.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3777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Sebeevaluace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Uspořádání </a:t>
            </a:r>
            <a:r>
              <a:rPr lang="cs-CZ" b="1" dirty="0"/>
              <a:t>účastníků v projektu, jeho vedení a klíčoví aktéři </a:t>
            </a:r>
            <a:endParaRPr lang="cs-CZ" b="1" dirty="0" smtClean="0"/>
          </a:p>
          <a:p>
            <a:r>
              <a:rPr lang="cs-CZ" dirty="0" smtClean="0"/>
              <a:t>Je </a:t>
            </a:r>
            <a:r>
              <a:rPr lang="cs-CZ" dirty="0"/>
              <a:t>nastavení z pohledu kompetencí a odpovědnosti v platformách optimální a proč? </a:t>
            </a:r>
          </a:p>
          <a:p>
            <a:r>
              <a:rPr lang="cs-CZ" dirty="0" smtClean="0"/>
              <a:t>Jaké </a:t>
            </a:r>
            <a:r>
              <a:rPr lang="cs-CZ" dirty="0"/>
              <a:t>je odborné zajištění diskuzních platforem?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stávající stav uspokojující a proč?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Co zlepšit? Jak? Kdo? Kdy? 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6031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396" y="1569782"/>
            <a:ext cx="10363201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/>
              <a:t>M jako měřitelný nebo motivující</a:t>
            </a:r>
            <a:endParaRPr lang="cs-CZ" sz="2800" b="1" i="1" dirty="0"/>
          </a:p>
          <a:p>
            <a:r>
              <a:rPr lang="cs-CZ" sz="2800" dirty="0"/>
              <a:t>M znamená měřitelný, motivující, smysluplný (</a:t>
            </a:r>
            <a:r>
              <a:rPr lang="cs-CZ" sz="2800" dirty="0" err="1"/>
              <a:t>meaningful</a:t>
            </a:r>
            <a:r>
              <a:rPr lang="cs-CZ" sz="2800" dirty="0"/>
              <a:t>). </a:t>
            </a:r>
          </a:p>
          <a:p>
            <a:r>
              <a:rPr lang="cs-CZ" sz="2800" dirty="0"/>
              <a:t>Měřitelný souvisí s E, tedy zda se výstupy z plánovaného cíle dají hodnotit. Zda jsou měřitelné. A jak. Za pomoci jakých nástrojů onu měřitelnost prokážeme. </a:t>
            </a:r>
          </a:p>
          <a:p>
            <a:r>
              <a:rPr lang="cs-CZ" sz="2800" dirty="0"/>
              <a:t>Každý z nás potřebuje být dostatečně motivován proto, aby něco udělal. V případě strategického řízení a plánování jsou motivem (či lépe mohou být) </a:t>
            </a:r>
            <a:r>
              <a:rPr lang="cs-CZ" sz="2800" dirty="0" smtClean="0"/>
              <a:t>ona </a:t>
            </a:r>
            <a:r>
              <a:rPr lang="cs-CZ" sz="2800" dirty="0"/>
              <a:t>čtyři hlavní kritéria a především ono „děláme správné věci správně“. </a:t>
            </a:r>
          </a:p>
          <a:p>
            <a:pPr lvl="0"/>
            <a:endParaRPr lang="cs-CZ" sz="24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26735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Sebeevaluace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Uspořádání </a:t>
            </a:r>
            <a:r>
              <a:rPr lang="cs-CZ" b="1" dirty="0"/>
              <a:t>účastníků v projektu, jeho vedení a klíčoví aktéři </a:t>
            </a:r>
            <a:endParaRPr lang="cs-CZ" b="1" dirty="0" smtClean="0"/>
          </a:p>
          <a:p>
            <a:r>
              <a:rPr lang="cs-CZ" dirty="0" smtClean="0"/>
              <a:t>Je </a:t>
            </a:r>
            <a:r>
              <a:rPr lang="cs-CZ" dirty="0"/>
              <a:t>nastavení z pohledu kompetencí a odpovědnosti v platformách optimální a proč? </a:t>
            </a:r>
          </a:p>
          <a:p>
            <a:r>
              <a:rPr lang="cs-CZ" dirty="0" smtClean="0"/>
              <a:t>Jaké </a:t>
            </a:r>
            <a:r>
              <a:rPr lang="cs-CZ" dirty="0"/>
              <a:t>je odborné zajištění diskuzních platforem?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stávající stav uspokojující a proč?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Co zlepšit? Jak? Kdo? Kdy?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9989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Sebeevaluace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Aktivity projektu</a:t>
            </a:r>
          </a:p>
          <a:p>
            <a:r>
              <a:rPr lang="cs-CZ" dirty="0" smtClean="0"/>
              <a:t>Jakým </a:t>
            </a:r>
            <a:r>
              <a:rPr lang="cs-CZ" dirty="0"/>
              <a:t>způsobem v současné době probíhá setkávání aktérů v území participujících na tvorbě/aktualizaci „MAP / MAP II, tj. Řídicího výboru a pracovních skupin (periodicita, forma, kdo </a:t>
            </a:r>
            <a:r>
              <a:rPr lang="cs-CZ" dirty="0" smtClean="0"/>
              <a:t>moderuj</a:t>
            </a:r>
          </a:p>
          <a:p>
            <a:r>
              <a:rPr lang="cs-CZ" dirty="0" smtClean="0"/>
              <a:t>Co </a:t>
            </a:r>
            <a:r>
              <a:rPr lang="cs-CZ" dirty="0"/>
              <a:t>se nám osvědčilo </a:t>
            </a:r>
            <a:r>
              <a:rPr lang="cs-CZ" dirty="0" smtClean="0"/>
              <a:t>a proč? </a:t>
            </a:r>
          </a:p>
          <a:p>
            <a:r>
              <a:rPr lang="cs-CZ" dirty="0" smtClean="0"/>
              <a:t>Co </a:t>
            </a:r>
            <a:r>
              <a:rPr lang="cs-CZ" dirty="0"/>
              <a:t>naopak nefunguje a proč?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Co zlepšit? Jak? Kdo? Kdy?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8363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Sebeevaluace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Výstupy, očekávané výsledky, udržitelnost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Jaké byly původně plánované a jaké jsou v tuto chvíli reálné výstupy z projektu MAP / MAP II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/>
              <a:t>Která nastavení/formáty komunikace v rámci projektu se osvědčily a čím? </a:t>
            </a:r>
            <a:endParaRPr lang="cs-CZ" dirty="0" smtClean="0"/>
          </a:p>
          <a:p>
            <a:r>
              <a:rPr lang="cs-CZ" dirty="0"/>
              <a:t>Co zlepšit? Jak? Kdo? Kdy?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9905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Sebeevaluace</a:t>
            </a:r>
            <a:r>
              <a:rPr lang="cs-CZ" b="1" dirty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Využití </a:t>
            </a:r>
            <a:r>
              <a:rPr lang="cs-CZ" dirty="0" err="1" smtClean="0"/>
              <a:t>sebeevaluace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80610"/>
              </p:ext>
            </p:extLst>
          </p:nvPr>
        </p:nvGraphicFramePr>
        <p:xfrm>
          <a:off x="1099127" y="2321489"/>
          <a:ext cx="9926010" cy="3156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005">
                  <a:extLst>
                    <a:ext uri="{9D8B030D-6E8A-4147-A177-3AD203B41FA5}">
                      <a16:colId xmlns:a16="http://schemas.microsoft.com/office/drawing/2014/main" val="2079802479"/>
                    </a:ext>
                  </a:extLst>
                </a:gridCol>
                <a:gridCol w="4963005">
                  <a:extLst>
                    <a:ext uri="{9D8B030D-6E8A-4147-A177-3AD203B41FA5}">
                      <a16:colId xmlns:a16="http://schemas.microsoft.com/office/drawing/2014/main" val="3559956462"/>
                    </a:ext>
                  </a:extLst>
                </a:gridCol>
              </a:tblGrid>
              <a:tr h="423094">
                <a:tc>
                  <a:txBody>
                    <a:bodyPr/>
                    <a:lstStyle/>
                    <a:p>
                      <a:r>
                        <a:rPr lang="cs-CZ" dirty="0" smtClean="0"/>
                        <a:t>Subjekty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Výstup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803749"/>
                  </a:ext>
                </a:extLst>
              </a:tr>
              <a:tr h="1273235">
                <a:tc>
                  <a:txBody>
                    <a:bodyPr/>
                    <a:lstStyle/>
                    <a:p>
                      <a:r>
                        <a:rPr lang="cs-CZ" dirty="0" smtClean="0"/>
                        <a:t>Subjekt zodpovědný za realizaci projektu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Zjištění problémů při realizaci projektu a zajištění jejich nápravy v rámci tohoto projektu (pokud jde o průběžnou </a:t>
                      </a:r>
                      <a:r>
                        <a:rPr lang="cs-CZ" dirty="0" err="1" smtClean="0"/>
                        <a:t>evaluci</a:t>
                      </a:r>
                      <a:r>
                        <a:rPr lang="cs-CZ" dirty="0" smtClean="0"/>
                        <a:t>) nebo v rámci budoucích projektů (pokud se jedná o závěrečnou evaluaci).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74309"/>
                  </a:ext>
                </a:extLst>
              </a:tr>
              <a:tr h="730274">
                <a:tc>
                  <a:txBody>
                    <a:bodyPr/>
                    <a:lstStyle/>
                    <a:p>
                      <a:r>
                        <a:rPr lang="cs-CZ" dirty="0" smtClean="0"/>
                        <a:t>Partneři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Fungování projektu jako celku, fungování partnerství.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92970"/>
                  </a:ext>
                </a:extLst>
              </a:tr>
              <a:tr h="730274">
                <a:tc>
                  <a:txBody>
                    <a:bodyPr/>
                    <a:lstStyle/>
                    <a:p>
                      <a:r>
                        <a:rPr lang="cs-CZ" dirty="0" smtClean="0"/>
                        <a:t>Projektový tým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Zpětná vazba o vlastní práci a jejích širších dopadech.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602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1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Sebeevaluace</a:t>
            </a:r>
            <a:r>
              <a:rPr lang="cs-CZ" b="1" dirty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Kdy </a:t>
            </a:r>
            <a:r>
              <a:rPr lang="cs-CZ" b="1" dirty="0" smtClean="0"/>
              <a:t>realizovat kromě požadavků ŘO</a:t>
            </a:r>
            <a:endParaRPr lang="cs-CZ" b="1" dirty="0" smtClean="0"/>
          </a:p>
          <a:p>
            <a:r>
              <a:rPr lang="cs-CZ" dirty="0"/>
              <a:t>Průběžná </a:t>
            </a:r>
            <a:r>
              <a:rPr lang="cs-CZ" dirty="0" err="1"/>
              <a:t>sebeevaluace</a:t>
            </a:r>
            <a:r>
              <a:rPr lang="cs-CZ" dirty="0"/>
              <a:t> se provádí v průběhu projektu.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vhodné ji provést vždy v tom okamžiku, kdy je dosažen důležitý milník projektu, zejména ukončení klíčové aktivity či etapy. </a:t>
            </a:r>
            <a:endParaRPr lang="cs-CZ" dirty="0" smtClean="0"/>
          </a:p>
          <a:p>
            <a:r>
              <a:rPr lang="cs-CZ" dirty="0" err="1" smtClean="0"/>
              <a:t>Sebeevaluace</a:t>
            </a:r>
            <a:r>
              <a:rPr lang="cs-CZ" dirty="0" smtClean="0"/>
              <a:t> </a:t>
            </a:r>
            <a:r>
              <a:rPr lang="cs-CZ" dirty="0"/>
              <a:t>proto musí být naplánována tak, aby mohla zhodnotit důležité etapy projektu po jejich ukončení. </a:t>
            </a:r>
            <a:endParaRPr lang="cs-CZ" dirty="0" smtClean="0"/>
          </a:p>
          <a:p>
            <a:r>
              <a:rPr lang="cs-CZ" dirty="0" smtClean="0"/>
              <a:t>Průběžná </a:t>
            </a:r>
            <a:r>
              <a:rPr lang="cs-CZ" dirty="0" err="1"/>
              <a:t>sebeevaluace</a:t>
            </a:r>
            <a:r>
              <a:rPr lang="cs-CZ" dirty="0"/>
              <a:t> poskytuje možnost určitého zastavení a ohlédnutí se.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důležitá zejména pro zjištění nedostatků a snížení míry problémů účinnými opatřeními již během projektu.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4132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Sebeevaluace</a:t>
            </a:r>
            <a:r>
              <a:rPr lang="cs-CZ" b="1" dirty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skončení projektu (= závěrečná evaluace) </a:t>
            </a:r>
            <a:endParaRPr lang="cs-CZ" dirty="0" smtClean="0"/>
          </a:p>
          <a:p>
            <a:r>
              <a:rPr lang="cs-CZ" dirty="0" smtClean="0"/>
              <a:t>Závěrečná </a:t>
            </a:r>
            <a:r>
              <a:rPr lang="cs-CZ" dirty="0" err="1"/>
              <a:t>sebeevaluace</a:t>
            </a:r>
            <a:r>
              <a:rPr lang="cs-CZ" dirty="0"/>
              <a:t> má být provedena během konečné fáze projektu nebo po skončení projektu. Základním účelem je shrnout zkušenosti z projektu, abyste mohli: </a:t>
            </a:r>
            <a:endParaRPr lang="cs-CZ" dirty="0" smtClean="0"/>
          </a:p>
          <a:p>
            <a:r>
              <a:rPr lang="cs-CZ" dirty="0" smtClean="0"/>
              <a:t>zpracovat </a:t>
            </a:r>
            <a:r>
              <a:rPr lang="cs-CZ" dirty="0"/>
              <a:t>závěry ve vztahu ke stanoveným cílům a indikátorům,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informovat klíčové aktéry o výsledcích a aktuálních a potenciálních dopadech projektu,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navrhnout způsoby podpory pro další šíření ověřených inovativních produktů a postupů a příkladů dobré praxe,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vytvořit základ pro závěrečnou </a:t>
            </a:r>
            <a:r>
              <a:rPr lang="cs-CZ" dirty="0" smtClean="0"/>
              <a:t>zprávu </a:t>
            </a:r>
            <a:r>
              <a:rPr lang="cs-CZ" dirty="0"/>
              <a:t>a ostatní publikace,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připravit další projekty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stimulovat nové nápady pro inovace.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3672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Sebeevaluace</a:t>
            </a:r>
            <a:r>
              <a:rPr lang="cs-CZ" b="1" dirty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se nám povedlo a co se povedlo méně?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Objevili </a:t>
            </a:r>
            <a:r>
              <a:rPr lang="cs-CZ" dirty="0"/>
              <a:t>jsme nové postupy a řešení některých otázek?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Můžeme </a:t>
            </a:r>
            <a:r>
              <a:rPr lang="cs-CZ" dirty="0"/>
              <a:t>poskytnout příklady dobré praxe?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Podařilo </a:t>
            </a:r>
            <a:r>
              <a:rPr lang="cs-CZ" dirty="0"/>
              <a:t>se nám naplnit cíle projektu a cíle programu, ze kterého byl podpořen?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Využili </a:t>
            </a:r>
            <a:r>
              <a:rPr lang="cs-CZ" dirty="0"/>
              <a:t>jsme efektivně finanční prostředky?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Co </a:t>
            </a:r>
            <a:r>
              <a:rPr lang="cs-CZ" dirty="0"/>
              <a:t>jsme se naučili?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Co </a:t>
            </a:r>
            <a:r>
              <a:rPr lang="cs-CZ" dirty="0"/>
              <a:t>bychom příště udělali jinak?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2429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Sebeevaluace</a:t>
            </a:r>
            <a:r>
              <a:rPr lang="cs-CZ" b="1" dirty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Příklady otázek</a:t>
            </a:r>
          </a:p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odnocení </a:t>
            </a:r>
            <a:r>
              <a:rPr lang="cs-CZ" dirty="0"/>
              <a:t>kontextu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Jaké je prostředí, kde je nebo byl projekt realizován?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Byly potřeby cílových skupin dobře identifikovány?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Podařilo se vám dobře popsat, jak funguje komunita, v níž žije vaše cílová skupina?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Jaké </a:t>
            </a:r>
            <a:r>
              <a:rPr lang="cs-CZ" dirty="0"/>
              <a:t>jsou cíle a poslání organizace, v rámci níž projekt realizujete nebo jste realizovali?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Jak se organizace k projektu staví nebo stavěla, je pro ni důležitý?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Jaká je politická situace a celospolečenské klima a jeho dopad na váš projekt?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7819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Příklady otázek</a:t>
            </a:r>
          </a:p>
          <a:p>
            <a:pPr marL="0" indent="0">
              <a:buNone/>
            </a:pPr>
            <a:r>
              <a:rPr lang="cs-CZ" b="1" dirty="0"/>
              <a:t>hodnocení implementace projektu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Jaká </a:t>
            </a:r>
            <a:r>
              <a:rPr lang="cs-CZ" dirty="0"/>
              <a:t>je míra naplnění jednotlivých principů?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Pokud se vám daří nebo podařilo naplnit jednotlivé principy, jaký je nebo byl jejich dopad na samotné výstupy projektu?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řízení </a:t>
            </a:r>
            <a:r>
              <a:rPr lang="cs-CZ" b="1" dirty="0"/>
              <a:t>a procesy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Jak je nebo byl projekt řízen a jak jeho řízení pomáhá či pomáhalo k dosažení cíle?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Jak jsou nebo byli do procesu zapojeni klíčoví aktéři?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Které mechanismy napomáhají nebo napomáhaly dosažení projektových cílů a které nikoli?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Jsou nebo </a:t>
            </a:r>
            <a:r>
              <a:rPr lang="cs-CZ" dirty="0" smtClean="0"/>
              <a:t>byly cílové skupiny spokojeny s procedurami? 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Funguje nebo fungovala komunikace v rámci projektového týmu a mezi partnery dobře?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Jsou nebo byli jednotliví partneři odpovídajícím způsobem zapojeni do projektu?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5085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implementace projektu? </a:t>
            </a:r>
            <a:endParaRPr lang="cs-CZ" dirty="0" smtClean="0"/>
          </a:p>
          <a:p>
            <a:r>
              <a:rPr lang="cs-CZ" dirty="0" smtClean="0"/>
              <a:t>Můžeme </a:t>
            </a:r>
            <a:r>
              <a:rPr lang="cs-CZ" dirty="0"/>
              <a:t>něco vylepšit v administrativních procedurách, komunikaci s partnery i v rámci projektového týmu? </a:t>
            </a:r>
            <a:endParaRPr lang="cs-CZ" dirty="0" smtClean="0"/>
          </a:p>
          <a:p>
            <a:r>
              <a:rPr lang="cs-CZ" dirty="0" smtClean="0"/>
              <a:t>Daří </a:t>
            </a:r>
            <a:r>
              <a:rPr lang="cs-CZ" dirty="0"/>
              <a:t>se nám realizovat plánované aktivity? </a:t>
            </a:r>
            <a:endParaRPr lang="cs-CZ" dirty="0" smtClean="0"/>
          </a:p>
          <a:p>
            <a:r>
              <a:rPr lang="cs-CZ" dirty="0" smtClean="0"/>
              <a:t>Jak fungují vazby na cílové skupiny? </a:t>
            </a:r>
          </a:p>
          <a:p>
            <a:r>
              <a:rPr lang="cs-CZ" dirty="0" smtClean="0"/>
              <a:t>Jak se nám daří motivovat, udržet „v procesu“?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6285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396" y="1569782"/>
            <a:ext cx="10363201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M </a:t>
            </a:r>
            <a:r>
              <a:rPr lang="cs-CZ" sz="2400" dirty="0"/>
              <a:t>má ještě jeden význam. </a:t>
            </a:r>
            <a:r>
              <a:rPr lang="cs-CZ" sz="2400" dirty="0" err="1"/>
              <a:t>Manageable</a:t>
            </a:r>
            <a:r>
              <a:rPr lang="cs-CZ" sz="2400" dirty="0"/>
              <a:t>, tedy </a:t>
            </a:r>
            <a:r>
              <a:rPr lang="cs-CZ" sz="2400" dirty="0" err="1"/>
              <a:t>uříditelný</a:t>
            </a:r>
            <a:r>
              <a:rPr lang="cs-CZ" sz="2400" dirty="0"/>
              <a:t>, </a:t>
            </a:r>
            <a:r>
              <a:rPr lang="cs-CZ" sz="2400" dirty="0" err="1"/>
              <a:t>zmanažovatelný</a:t>
            </a:r>
            <a:r>
              <a:rPr lang="cs-CZ" sz="2400" dirty="0"/>
              <a:t>, tedy musí být dobře vedený. </a:t>
            </a:r>
            <a:endParaRPr lang="cs-CZ" sz="2400" dirty="0" smtClean="0"/>
          </a:p>
          <a:p>
            <a:r>
              <a:rPr lang="cs-CZ" sz="2400" dirty="0" smtClean="0"/>
              <a:t>Můžeme </a:t>
            </a:r>
            <a:r>
              <a:rPr lang="cs-CZ" sz="2400" dirty="0"/>
              <a:t>mít jakékoli velkolepé cíle, veřejnost je nadšeně přijímá, ale pokud nemáme management, který by byl schopen stanovený cíl či samotný proces strategického řízení realizovat</a:t>
            </a:r>
            <a:r>
              <a:rPr lang="cs-CZ" sz="2400" dirty="0" smtClean="0"/>
              <a:t>…</a:t>
            </a:r>
          </a:p>
          <a:p>
            <a:endParaRPr lang="cs-CZ" sz="2400" dirty="0"/>
          </a:p>
          <a:p>
            <a:r>
              <a:rPr lang="cs-CZ" sz="2400" dirty="0"/>
              <a:t>Možná by nám pomohly otázky:</a:t>
            </a:r>
          </a:p>
          <a:p>
            <a:pPr lvl="0"/>
            <a:r>
              <a:rPr lang="cs-CZ" sz="2400" b="1" dirty="0"/>
              <a:t>Kolik</a:t>
            </a:r>
            <a:r>
              <a:rPr lang="cs-CZ" sz="2400" dirty="0"/>
              <a:t> času, prostředků, energie je potřeba?</a:t>
            </a:r>
          </a:p>
          <a:p>
            <a:pPr lvl="0"/>
            <a:r>
              <a:rPr lang="cs-CZ" sz="2400" b="1" dirty="0"/>
              <a:t>Jak poznám</a:t>
            </a:r>
            <a:r>
              <a:rPr lang="cs-CZ" sz="2400" dirty="0"/>
              <a:t>, že jsem dosáhl cíle a úkol jsem splnil?</a:t>
            </a:r>
          </a:p>
          <a:p>
            <a:pPr lvl="0"/>
            <a:r>
              <a:rPr lang="cs-CZ" sz="2400" b="1" dirty="0"/>
              <a:t>Jaká je má motivace podílet se na realizace daného cíle? </a:t>
            </a:r>
            <a:endParaRPr lang="cs-CZ" sz="2400" dirty="0"/>
          </a:p>
          <a:p>
            <a:pPr lvl="0"/>
            <a:r>
              <a:rPr lang="cs-CZ" sz="2400" b="1" dirty="0"/>
              <a:t>Jaký mám management, který pomůže cíle dosáhnout? </a:t>
            </a:r>
            <a:endParaRPr lang="cs-CZ" sz="2400" dirty="0"/>
          </a:p>
          <a:p>
            <a:pPr lvl="0"/>
            <a:endParaRPr lang="cs-CZ" sz="32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19926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Realizační tým organizuje pravidelně (např. 1x ročně) vyhodnocení, jehož obsahem je například:</a:t>
            </a:r>
            <a:endParaRPr lang="cs-CZ" dirty="0"/>
          </a:p>
          <a:p>
            <a:r>
              <a:rPr lang="cs-CZ" dirty="0" smtClean="0"/>
              <a:t>jak </a:t>
            </a:r>
            <a:r>
              <a:rPr lang="cs-CZ" dirty="0"/>
              <a:t>se daří naplňovat cíle priorit,</a:t>
            </a:r>
          </a:p>
          <a:p>
            <a:r>
              <a:rPr lang="cs-CZ" dirty="0" smtClean="0"/>
              <a:t>jak </a:t>
            </a:r>
            <a:r>
              <a:rPr lang="cs-CZ" dirty="0"/>
              <a:t>účinné jsou aktivity pro plnění cílů projektu,</a:t>
            </a:r>
          </a:p>
          <a:p>
            <a:r>
              <a:rPr lang="cs-CZ" dirty="0" smtClean="0"/>
              <a:t>zda </a:t>
            </a:r>
            <a:r>
              <a:rPr lang="cs-CZ" dirty="0"/>
              <a:t>má realizace aktivit původně zamýšlený smysl (zda stále vedou k naplňování vize),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5556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/>
              <a:t>jak efektivní jsou aktivity vzhledem k finančním, lidským a materiálním zdrojům,</a:t>
            </a:r>
          </a:p>
          <a:p>
            <a:r>
              <a:rPr lang="cs-CZ" dirty="0" smtClean="0"/>
              <a:t>jak </a:t>
            </a:r>
            <a:r>
              <a:rPr lang="cs-CZ" dirty="0"/>
              <a:t>užitečné jsou aktivity z hlediska dopadů a důsledků pro cílové skupiny (např. žáky) a jak jsou vnímány veřejností,</a:t>
            </a:r>
          </a:p>
          <a:p>
            <a:r>
              <a:rPr lang="cs-CZ" dirty="0" smtClean="0"/>
              <a:t>jak </a:t>
            </a:r>
            <a:r>
              <a:rPr lang="cs-CZ" dirty="0"/>
              <a:t>jsou aktivity udržitelné do budoucna, jaká je potřeba a vůle je udržet a co je potřeba pro udržení udělat,</a:t>
            </a:r>
          </a:p>
          <a:p>
            <a:r>
              <a:rPr lang="cs-CZ" dirty="0" smtClean="0"/>
              <a:t>zda </a:t>
            </a:r>
            <a:r>
              <a:rPr lang="cs-CZ" dirty="0"/>
              <a:t>se nezměnily podmínky natolik, že je třeba přehodnotit priority MAP (sleduje posuny ve SWOT analýze).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42383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/>
              <a:t>Vyhodnocování se provádí technikami a metodami srovnávání, vysvětlení, prognózování; průzkumy pomocí přímého pozorování (kontroly na místě) a dotazováním. </a:t>
            </a:r>
          </a:p>
          <a:p>
            <a:r>
              <a:rPr lang="cs-CZ" dirty="0"/>
              <a:t>Realizační tým předkládá výsledky vyhodnocení Řídicímu výboru. Na základě vyhodnocení rozhoduje Řídicí výbor o dalším postupu, například o tom, zda:</a:t>
            </a:r>
          </a:p>
          <a:p>
            <a:pPr lvl="1"/>
            <a:r>
              <a:rPr lang="cs-CZ" dirty="0"/>
              <a:t>je nutné zkontrolovat či přehodnotit akční plán nebo cíle,</a:t>
            </a:r>
          </a:p>
          <a:p>
            <a:pPr lvl="1"/>
            <a:r>
              <a:rPr lang="cs-CZ" dirty="0"/>
              <a:t>je nutné původní plán doplnit.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9854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9266"/>
              </p:ext>
            </p:extLst>
          </p:nvPr>
        </p:nvGraphicFramePr>
        <p:xfrm>
          <a:off x="991402" y="1222409"/>
          <a:ext cx="9951063" cy="72982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825191">
                  <a:extLst>
                    <a:ext uri="{9D8B030D-6E8A-4147-A177-3AD203B41FA5}">
                      <a16:colId xmlns:a16="http://schemas.microsoft.com/office/drawing/2014/main" val="126794585"/>
                    </a:ext>
                  </a:extLst>
                </a:gridCol>
                <a:gridCol w="5125872">
                  <a:extLst>
                    <a:ext uri="{9D8B030D-6E8A-4147-A177-3AD203B41FA5}">
                      <a16:colId xmlns:a16="http://schemas.microsoft.com/office/drawing/2014/main" val="512769636"/>
                    </a:ext>
                  </a:extLst>
                </a:gridCol>
              </a:tblGrid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MONITOROVÁNÍ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EVALUACE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3821334"/>
                  </a:ext>
                </a:extLst>
              </a:tr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Využívá monitorovací indikátory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Využívá hodnoticí otázky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835137240"/>
                  </a:ext>
                </a:extLst>
              </a:tr>
              <a:tr h="339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Je kontinuální nebo periodické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Je prováděna periodicky, ve specifickém čase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231092400"/>
                  </a:ext>
                </a:extLst>
              </a:tr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Používá kvantitativní metody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Používá kvantitativní i kvalitativní metody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570977284"/>
                  </a:ext>
                </a:extLst>
              </a:tr>
              <a:tr h="339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Nezjišťuje kauzální vztahy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Zjišťuje kauzální vztahy, provádí zkoumání v širších vazbách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56746131"/>
                  </a:ext>
                </a:extLst>
              </a:tr>
              <a:tr h="678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Pracuje s předem stanovenými cíli, plánovanými hodnotami a shromažďuje data o jejich plnění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 rámci evaluace je posuzována také platnost, reálnost, dosažitelnost a relevance předem stanovených cílů a indikátorů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686652273"/>
                  </a:ext>
                </a:extLst>
              </a:tr>
              <a:tr h="508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Posuzuje průběh intervence na základě stanovených věcných a finančních ukazatelů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Využívá monitoring jako jeden ze zdrojů dat a informací, se kterými však dále pracuje a vyvozuje z nich závěry a doporučení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1382174531"/>
                  </a:ext>
                </a:extLst>
              </a:tr>
              <a:tr h="678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Finanční monitoring sleduje plnění finančních ukazatelů, věcný monitoring sleduje plnění hodnot indikátorů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Zabývá se širokým spektrem otázek a využívá různé zdroje dat a informací, jednak monitoring, ale i další zdroje (statistika, vlastní šetření atd.)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154706249"/>
                  </a:ext>
                </a:extLst>
              </a:tr>
              <a:tr h="10173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Průběžně sleduje plnění finančních i věcných indikátorů, které jsou stanoveny, a vypracovává pravidelné zprávy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Vyhodnocuje systém implementace a případně navrhuje řešení problémů a odstraňování překážek, hodnotí dosahování cílů strategie a to i ve vztahu k širšímu prostředí, zjišťuje důvody pro (ne)plnění cílů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341824416"/>
                  </a:ext>
                </a:extLst>
              </a:tr>
              <a:tr h="339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Zaměřuje se na plánované výsledky a milníky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Identifikuje plánované i neplánované efekty v širších souvislostech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1863747803"/>
                  </a:ext>
                </a:extLst>
              </a:tr>
              <a:tr h="339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Je zpravidla realizován jako součást řízení strategie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Je zpravidla realizována externími nezávislými evaluátory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428567912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6750" y="1681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4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b="1" dirty="0"/>
              <a:t>Z hlediska vztahu k procesu plánování rozlišujeme indikátory vstupů, výstupů, výsledků a dopadů.</a:t>
            </a:r>
            <a:r>
              <a:rPr lang="cs-CZ" dirty="0"/>
              <a:t> Monitorování vychází z MAP, ve kterém jsou stanoveny indikátory. Ty jsou sledovány a jednotlivými subjekty naplňovány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Pro potřeby monitorování a vyhodnocování se věnujeme dvěma oblastem, a to: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8232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Výstupy (</a:t>
            </a:r>
            <a:r>
              <a:rPr lang="cs-CZ" b="1" dirty="0" err="1"/>
              <a:t>outputs</a:t>
            </a:r>
            <a:r>
              <a:rPr lang="cs-CZ" b="1" dirty="0"/>
              <a:t>)</a:t>
            </a:r>
            <a:endParaRPr lang="cs-CZ" dirty="0"/>
          </a:p>
          <a:p>
            <a:r>
              <a:rPr lang="cs-CZ" dirty="0"/>
              <a:t>Zde jde do značné míry o formální ukazatele, u značného množství aktivit převažují (počet akcí, projektů, účastníků apod.); mají svou roli při sledování rozvojových aktivit, neměly by však být těmi hlavními.</a:t>
            </a:r>
          </a:p>
          <a:p>
            <a:r>
              <a:rPr lang="cs-CZ" dirty="0"/>
              <a:t>Výstupy stanovujeme a monitorujeme na úrovni ročních akčních plánů.</a:t>
            </a:r>
          </a:p>
          <a:p>
            <a:r>
              <a:rPr lang="cs-CZ" dirty="0"/>
              <a:t>Vzhledem k tomu, že řada aktivit MAP obvykle spolupůsobí na dosažení určitých žádoucích efektů (výsledků a dopadů), je vhodné u jednotlivých aktivit přiřazovat spíše indikátory výstupů sloužící k vyhodnocení plnění MAP.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7473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Dopady (</a:t>
            </a:r>
            <a:r>
              <a:rPr lang="cs-CZ" b="1" dirty="0" err="1"/>
              <a:t>impacts</a:t>
            </a:r>
            <a:r>
              <a:rPr lang="cs-CZ" b="1" dirty="0"/>
              <a:t>, důsledky)</a:t>
            </a:r>
            <a:endParaRPr lang="cs-CZ" dirty="0"/>
          </a:p>
          <a:p>
            <a:r>
              <a:rPr lang="cs-CZ" dirty="0"/>
              <a:t>Jak se změnila situace oproti výchozímu stavu. Velmi často se stává, že dopady jsou formulovány velmi vágně, jde však o velmi důležitý indikátor. Jedná se o dlouhodobější nebo širší dopady, efekty projektu, např. k jakým změnám ve škole, v komunitě nebo ve společnosti přispěl.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9754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Sledování dosažených výstupů a výsledků MAP </a:t>
            </a:r>
            <a:endParaRPr lang="cs-CZ" dirty="0"/>
          </a:p>
          <a:p>
            <a:r>
              <a:rPr lang="cs-CZ" dirty="0"/>
              <a:t>Indikátory výstupů a dopadů sleduje realizační tým a dodává je pro vyhodnocení Řídicímu výboru MAP. </a:t>
            </a:r>
          </a:p>
          <a:p>
            <a:r>
              <a:rPr lang="cs-CZ" dirty="0"/>
              <a:t>Monitoring dosažených výstupů a dopadů můžeme uskutečňovat v následujících krocích:</a:t>
            </a:r>
          </a:p>
          <a:p>
            <a:pPr lvl="0"/>
            <a:r>
              <a:rPr lang="cs-CZ" dirty="0"/>
              <a:t>shromáždění indikátorů výstupů a dopadů od jednotlivých realizátorů aktivit,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4533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Monitorování a vyhodnocování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Sledování dosažených výstupů a výsledků MAP </a:t>
            </a:r>
            <a:endParaRPr lang="cs-CZ" dirty="0"/>
          </a:p>
          <a:p>
            <a:pPr lvl="0"/>
            <a:r>
              <a:rPr lang="cs-CZ" dirty="0" smtClean="0"/>
              <a:t>předání </a:t>
            </a:r>
            <a:r>
              <a:rPr lang="cs-CZ" dirty="0"/>
              <a:t>přehledu výstupů a dopadů za jednotlivé cíle, aktivity Řídicímu výboru,</a:t>
            </a:r>
          </a:p>
          <a:p>
            <a:pPr lvl="0"/>
            <a:r>
              <a:rPr lang="cs-CZ" dirty="0"/>
              <a:t>realizační tým soustředí údaje za jednotlivé cíle včetně vyhodnocení efektů, </a:t>
            </a:r>
          </a:p>
          <a:p>
            <a:pPr lvl="0"/>
            <a:r>
              <a:rPr lang="cs-CZ" dirty="0"/>
              <a:t>zpracování informativní zprávy s doporučeními na aktualizace.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41234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Pracovní skupiny</a:t>
            </a:r>
          </a:p>
          <a:p>
            <a:pPr lvl="0"/>
            <a:r>
              <a:rPr lang="cs-CZ" dirty="0" smtClean="0"/>
              <a:t>Řídící výbor</a:t>
            </a:r>
          </a:p>
          <a:p>
            <a:pPr lvl="0"/>
            <a:r>
              <a:rPr lang="cs-CZ" dirty="0" smtClean="0"/>
              <a:t>Cílové skupiny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	školy</a:t>
            </a:r>
          </a:p>
          <a:p>
            <a:pPr marL="0" lvl="0" indent="0">
              <a:buNone/>
            </a:pPr>
            <a:r>
              <a:rPr lang="cs-CZ" dirty="0" smtClean="0"/>
              <a:t>	rodiče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žáci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zřizovatelé</a:t>
            </a:r>
          </a:p>
          <a:p>
            <a:pPr marL="0" lvl="0" indent="0">
              <a:buNone/>
            </a:pPr>
            <a:r>
              <a:rPr lang="cs-CZ" dirty="0"/>
              <a:t>	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2608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396" y="1569782"/>
            <a:ext cx="103632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/>
              <a:t>A jako adekvátní nebo akční</a:t>
            </a:r>
            <a:endParaRPr lang="cs-CZ" sz="2400" b="1" i="1" dirty="0"/>
          </a:p>
          <a:p>
            <a:r>
              <a:rPr lang="cs-CZ" sz="2400" dirty="0"/>
              <a:t>A má v anglické verzi hodně přídavných jmen, vybírám </a:t>
            </a:r>
            <a:r>
              <a:rPr lang="cs-CZ" sz="2400" dirty="0" err="1"/>
              <a:t>appropriate</a:t>
            </a:r>
            <a:r>
              <a:rPr lang="cs-CZ" sz="2400" dirty="0"/>
              <a:t> (odpovídající, adekvátní), </a:t>
            </a:r>
            <a:r>
              <a:rPr lang="cs-CZ" sz="2400" dirty="0" err="1"/>
              <a:t>achievable</a:t>
            </a:r>
            <a:r>
              <a:rPr lang="cs-CZ" sz="2400" dirty="0"/>
              <a:t> (dosažitelný) a </a:t>
            </a:r>
            <a:r>
              <a:rPr lang="cs-CZ" sz="2400" dirty="0" err="1"/>
              <a:t>action­‑oriented</a:t>
            </a:r>
            <a:r>
              <a:rPr lang="cs-CZ" sz="2400" dirty="0"/>
              <a:t> (akční). Znamená to, že pokud si stanovujeme cíl, musíme  vědět, zda jsme vůbec schopni ho splnit. </a:t>
            </a:r>
            <a:endParaRPr lang="cs-CZ" sz="2400" dirty="0" smtClean="0"/>
          </a:p>
          <a:p>
            <a:r>
              <a:rPr lang="cs-CZ" sz="2400" dirty="0" smtClean="0"/>
              <a:t>Máme </a:t>
            </a:r>
            <a:r>
              <a:rPr lang="cs-CZ" sz="2400" dirty="0"/>
              <a:t>šanci získat všechny potřebné informace? </a:t>
            </a:r>
            <a:endParaRPr lang="cs-CZ" sz="2400" dirty="0" smtClean="0"/>
          </a:p>
          <a:p>
            <a:r>
              <a:rPr lang="cs-CZ" sz="2400" dirty="0" smtClean="0"/>
              <a:t>Máme </a:t>
            </a:r>
            <a:r>
              <a:rPr lang="cs-CZ" sz="2400" dirty="0"/>
              <a:t>potřebné dovednosti? </a:t>
            </a:r>
            <a:endParaRPr lang="cs-CZ" sz="2400" dirty="0" smtClean="0"/>
          </a:p>
          <a:p>
            <a:r>
              <a:rPr lang="cs-CZ" sz="2400" dirty="0" smtClean="0"/>
              <a:t>Máme </a:t>
            </a:r>
            <a:r>
              <a:rPr lang="cs-CZ" sz="2400" dirty="0"/>
              <a:t>dostatek času a prostředků? </a:t>
            </a:r>
            <a:endParaRPr lang="cs-CZ" sz="24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5523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Konvergentní metody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381000"/>
            <a:endParaRPr lang="cs-CZ" altLang="cs-CZ" dirty="0" smtClean="0"/>
          </a:p>
          <a:p>
            <a:endParaRPr lang="cs-CZ" altLang="cs-CZ" sz="2000" dirty="0" smtClean="0"/>
          </a:p>
          <a:p>
            <a:endParaRPr lang="cs-CZ" altLang="cs-CZ" sz="2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8" y="2498602"/>
            <a:ext cx="3562350" cy="2667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63" y="1328552"/>
            <a:ext cx="3600450" cy="2667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3" y="3911991"/>
            <a:ext cx="2428875" cy="2667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58" y="1793351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Konvergentní metody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301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381000"/>
            <a:endParaRPr lang="cs-CZ" altLang="cs-CZ" sz="2000" dirty="0" smtClean="0"/>
          </a:p>
          <a:p>
            <a:r>
              <a:rPr lang="cs-CZ" altLang="cs-CZ" sz="2400" dirty="0" smtClean="0"/>
              <a:t>V</a:t>
            </a:r>
            <a:r>
              <a:rPr lang="cs-CZ" altLang="cs-CZ" sz="2400" dirty="0"/>
              <a:t> tomto případě je nutná účast těch, kdož jsou zodpovědní, mají informace a budou nositeli realizace řešení.</a:t>
            </a:r>
          </a:p>
          <a:p>
            <a:r>
              <a:rPr lang="cs-CZ" altLang="cs-CZ" sz="2400" dirty="0"/>
              <a:t>Snížení počtu nápadů</a:t>
            </a:r>
          </a:p>
          <a:p>
            <a:r>
              <a:rPr lang="cs-CZ" altLang="cs-CZ" sz="2400" dirty="0"/>
              <a:t>Konstrukce návrhů a námětů do konkrétních témat </a:t>
            </a:r>
            <a:endParaRPr lang="cs-CZ" altLang="cs-CZ" sz="2400" dirty="0" smtClean="0"/>
          </a:p>
          <a:p>
            <a:endParaRPr lang="cs-CZ" altLang="cs-CZ" sz="2400" dirty="0"/>
          </a:p>
          <a:p>
            <a:r>
              <a:rPr lang="cs-CZ" altLang="cs-CZ" sz="2400" dirty="0" smtClean="0"/>
              <a:t>PRIORITIZACE</a:t>
            </a:r>
            <a:endParaRPr lang="cs-CZ" altLang="cs-CZ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Konvergentní metody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381000"/>
            <a:endParaRPr lang="cs-CZ" altLang="cs-CZ" dirty="0" smtClean="0"/>
          </a:p>
          <a:p>
            <a:r>
              <a:rPr lang="cs-CZ" altLang="cs-CZ" sz="2400" dirty="0" smtClean="0"/>
              <a:t>Metody, které je možno použít při hodnocení</a:t>
            </a:r>
            <a:endParaRPr lang="cs-CZ" altLang="cs-CZ" sz="2400" dirty="0" smtClean="0"/>
          </a:p>
          <a:p>
            <a:endParaRPr lang="cs-CZ" altLang="cs-CZ" sz="2400" dirty="0"/>
          </a:p>
          <a:p>
            <a:r>
              <a:rPr lang="cs-CZ" altLang="cs-CZ" sz="2400" dirty="0" err="1" smtClean="0"/>
              <a:t>Vícekriterální</a:t>
            </a:r>
            <a:r>
              <a:rPr lang="cs-CZ" altLang="cs-CZ" sz="2400" dirty="0" smtClean="0"/>
              <a:t> hodnocení variant</a:t>
            </a:r>
          </a:p>
          <a:p>
            <a:r>
              <a:rPr lang="cs-CZ" altLang="cs-CZ" sz="2400" dirty="0" smtClean="0"/>
              <a:t>Bodové hodnocení</a:t>
            </a:r>
          </a:p>
          <a:p>
            <a:r>
              <a:rPr lang="cs-CZ" altLang="cs-CZ" sz="2400" dirty="0" smtClean="0"/>
              <a:t>Ďáblův </a:t>
            </a:r>
            <a:r>
              <a:rPr lang="cs-CZ" altLang="cs-CZ" sz="2400" dirty="0" smtClean="0"/>
              <a:t>advokát</a:t>
            </a:r>
          </a:p>
          <a:p>
            <a:endParaRPr lang="cs-CZ" altLang="cs-CZ" sz="2000" dirty="0" smtClean="0"/>
          </a:p>
          <a:p>
            <a:endParaRPr lang="cs-CZ" altLang="cs-CZ" sz="2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Kriteriální hodnocení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 smtClean="0"/>
              <a:t>Vícekriteriální hodnocení variant</a:t>
            </a:r>
          </a:p>
          <a:p>
            <a:endParaRPr lang="cs-CZ" altLang="cs-CZ" sz="2400" dirty="0"/>
          </a:p>
          <a:p>
            <a:r>
              <a:rPr lang="cs-CZ" altLang="cs-CZ" sz="2400" dirty="0" smtClean="0"/>
              <a:t>Použití:</a:t>
            </a:r>
          </a:p>
          <a:p>
            <a:r>
              <a:rPr lang="cs-CZ" altLang="cs-CZ" sz="2400" dirty="0" smtClean="0"/>
              <a:t>Objektivní </a:t>
            </a:r>
            <a:r>
              <a:rPr lang="cs-CZ" altLang="cs-CZ" sz="2400" dirty="0"/>
              <a:t>přístup k hodnocení všech </a:t>
            </a:r>
            <a:r>
              <a:rPr lang="cs-CZ" altLang="cs-CZ" sz="2400" dirty="0" smtClean="0"/>
              <a:t>námětů.</a:t>
            </a:r>
          </a:p>
          <a:p>
            <a:endParaRPr lang="cs-CZ" altLang="cs-CZ" sz="2400" dirty="0"/>
          </a:p>
          <a:p>
            <a:r>
              <a:rPr lang="cs-CZ" altLang="cs-CZ" sz="2400" dirty="0" smtClean="0"/>
              <a:t>Potřeby:</a:t>
            </a:r>
          </a:p>
          <a:p>
            <a:r>
              <a:rPr lang="cs-CZ" altLang="cs-CZ" sz="2400" dirty="0" err="1" smtClean="0"/>
              <a:t>Flipchart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flipchartové</a:t>
            </a:r>
            <a:r>
              <a:rPr lang="cs-CZ" altLang="cs-CZ" sz="2400" dirty="0" smtClean="0"/>
              <a:t> papíry</a:t>
            </a:r>
          </a:p>
          <a:p>
            <a:r>
              <a:rPr lang="cs-CZ" altLang="cs-CZ" sz="2400" dirty="0" err="1" smtClean="0"/>
              <a:t>Facilitátor</a:t>
            </a:r>
            <a:endParaRPr lang="cs-CZ" altLang="cs-CZ" sz="2400" dirty="0" smtClean="0"/>
          </a:p>
          <a:p>
            <a:endParaRPr lang="cs-CZ" altLang="cs-CZ" sz="2400" dirty="0"/>
          </a:p>
          <a:p>
            <a:r>
              <a:rPr lang="cs-CZ" altLang="cs-CZ" sz="2400" dirty="0" smtClean="0"/>
              <a:t>Délka trvání:</a:t>
            </a:r>
          </a:p>
          <a:p>
            <a:r>
              <a:rPr lang="cs-CZ" altLang="cs-CZ" sz="2400" dirty="0" smtClean="0"/>
              <a:t>90 min. 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2010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Kriteriální hodnocení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/>
          </a:p>
          <a:p>
            <a:r>
              <a:rPr lang="cs-CZ" altLang="cs-CZ" sz="2400" dirty="0" smtClean="0"/>
              <a:t>Všechny </a:t>
            </a:r>
            <a:r>
              <a:rPr lang="cs-CZ" altLang="cs-CZ" sz="2400" dirty="0"/>
              <a:t>náměty se podrobí zkoušce, jakým kritériím vyhovují úplně, kterým méně a kterým vůbec. </a:t>
            </a:r>
            <a:endParaRPr lang="cs-CZ" altLang="cs-CZ" sz="2400" dirty="0" smtClean="0"/>
          </a:p>
          <a:p>
            <a:r>
              <a:rPr lang="cs-CZ" altLang="cs-CZ" sz="2400" dirty="0" smtClean="0"/>
              <a:t>Nakreslíme </a:t>
            </a:r>
            <a:r>
              <a:rPr lang="cs-CZ" altLang="cs-CZ" sz="2400" dirty="0"/>
              <a:t>tabulku – náměty pro posouzení. </a:t>
            </a:r>
            <a:endParaRPr lang="cs-CZ" altLang="cs-CZ" sz="2400" dirty="0" smtClean="0"/>
          </a:p>
          <a:p>
            <a:r>
              <a:rPr lang="cs-CZ" altLang="cs-CZ" sz="2400" dirty="0" smtClean="0"/>
              <a:t>Výsledkem </a:t>
            </a:r>
            <a:r>
              <a:rPr lang="cs-CZ" altLang="cs-CZ" sz="2400" dirty="0"/>
              <a:t>je pořadí jednotlivých námětů podle toho, jak vyhovují stanoveným kritériím. </a:t>
            </a:r>
            <a:endParaRPr lang="cs-CZ" altLang="cs-CZ" sz="2400" dirty="0" smtClean="0"/>
          </a:p>
          <a:p>
            <a:endParaRPr lang="cs-CZ" altLang="cs-CZ" sz="2400" dirty="0"/>
          </a:p>
          <a:p>
            <a:endParaRPr lang="cs-CZ" altLang="cs-CZ" sz="2400" i="1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Kriteriální hodnocení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/>
          </a:p>
          <a:p>
            <a:r>
              <a:rPr lang="pt-BR" sz="2400" dirty="0"/>
              <a:t>Kritéria jsou vybírána s ohledem na Cíl </a:t>
            </a:r>
            <a:r>
              <a:rPr lang="pt-BR" sz="2400" dirty="0" smtClean="0"/>
              <a:t>MAP</a:t>
            </a:r>
            <a:r>
              <a:rPr lang="cs-CZ" sz="2400" dirty="0" smtClean="0"/>
              <a:t> a aktivity, které potřebujeme hodnotit/evaluovat</a:t>
            </a:r>
          </a:p>
          <a:p>
            <a:endParaRPr lang="cs-CZ" sz="24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Kriteriální hodnocení - příklad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Hodnotíme proběhlou dovolenou. </a:t>
            </a:r>
          </a:p>
          <a:p>
            <a:endParaRPr lang="cs-CZ" dirty="0"/>
          </a:p>
          <a:p>
            <a:r>
              <a:rPr lang="cs-CZ" dirty="0" smtClean="0"/>
              <a:t>Měřitelná kritéria:</a:t>
            </a:r>
          </a:p>
          <a:p>
            <a:endParaRPr lang="cs-CZ" dirty="0"/>
          </a:p>
          <a:p>
            <a:r>
              <a:rPr lang="cs-CZ" dirty="0" smtClean="0"/>
              <a:t>Cena</a:t>
            </a:r>
          </a:p>
          <a:p>
            <a:r>
              <a:rPr lang="cs-CZ" dirty="0" smtClean="0"/>
              <a:t>Co bylo v ceně obsaženo</a:t>
            </a:r>
          </a:p>
          <a:p>
            <a:endParaRPr lang="cs-CZ" dirty="0"/>
          </a:p>
          <a:p>
            <a:r>
              <a:rPr lang="cs-CZ" dirty="0" smtClean="0"/>
              <a:t>Neměřitelná/subjektivní kritéria</a:t>
            </a:r>
          </a:p>
          <a:p>
            <a:endParaRPr lang="cs-CZ" dirty="0"/>
          </a:p>
          <a:p>
            <a:r>
              <a:rPr lang="cs-CZ" dirty="0" smtClean="0"/>
              <a:t>Jak dovolená splnila naše očekávání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Ubytování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Strava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Okolí, možnost využití volného času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… </a:t>
            </a:r>
            <a:endParaRPr lang="cs-CZ" dirty="0"/>
          </a:p>
          <a:p>
            <a:endParaRPr lang="cs-CZ" altLang="cs-CZ" sz="2400" dirty="0"/>
          </a:p>
          <a:p>
            <a:endParaRPr lang="cs-CZ" altLang="cs-CZ" sz="2400" i="1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Kriteriální hodnocení - příklad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Ke každému kritériu stanovíme určitou hodnotu, celkový součet činí 100.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altLang="cs-CZ" sz="2400" dirty="0"/>
          </a:p>
          <a:p>
            <a:endParaRPr lang="cs-CZ" altLang="cs-CZ" sz="2400" i="1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431637" y="2685683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24075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18398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Kritérium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0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7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Co obsahuje cena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Ubytování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1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Strava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9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Okolí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72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13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9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14" y="106981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Kriteriální hodnocení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b="1" dirty="0"/>
              <a:t>Základní vlastnosti </a:t>
            </a:r>
            <a:r>
              <a:rPr lang="cs-CZ" b="1" dirty="0" smtClean="0"/>
              <a:t>řešení </a:t>
            </a:r>
            <a:r>
              <a:rPr lang="cs-CZ" b="1" dirty="0"/>
              <a:t>vícekriteriální optimalizace</a:t>
            </a:r>
            <a:endParaRPr lang="cs-CZ" altLang="cs-CZ" sz="2400" b="1" i="1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/>
              <a:t>Determinovanost</a:t>
            </a:r>
            <a:endParaRPr lang="cs-CZ" b="1" dirty="0"/>
          </a:p>
          <a:p>
            <a:r>
              <a:rPr lang="cs-CZ" dirty="0" smtClean="0"/>
              <a:t>Požadujeme</a:t>
            </a:r>
            <a:r>
              <a:rPr lang="cs-CZ" dirty="0"/>
              <a:t>, aby metoda </a:t>
            </a:r>
            <a:r>
              <a:rPr lang="cs-CZ" dirty="0" smtClean="0"/>
              <a:t>při </a:t>
            </a:r>
            <a:r>
              <a:rPr lang="cs-CZ" dirty="0"/>
              <a:t>jakémkoliv zadání </a:t>
            </a:r>
            <a:r>
              <a:rPr lang="cs-CZ" dirty="0" smtClean="0"/>
              <a:t>našla nějaké řešení.</a:t>
            </a:r>
          </a:p>
          <a:p>
            <a:endParaRPr lang="cs-CZ" dirty="0"/>
          </a:p>
          <a:p>
            <a:r>
              <a:rPr lang="cs-CZ" b="1" dirty="0" smtClean="0"/>
              <a:t>Jednoznačnost</a:t>
            </a:r>
            <a:endParaRPr lang="cs-CZ" b="1" dirty="0"/>
          </a:p>
          <a:p>
            <a:r>
              <a:rPr lang="pl-PL" dirty="0"/>
              <a:t>Metoda by </a:t>
            </a:r>
            <a:r>
              <a:rPr lang="pl-PL" dirty="0" smtClean="0"/>
              <a:t>měla </a:t>
            </a:r>
            <a:r>
              <a:rPr lang="pl-PL" dirty="0"/>
              <a:t>být taková, aby po nastavení parametrù (</a:t>
            </a:r>
            <a:r>
              <a:rPr lang="pl-PL" dirty="0" smtClean="0"/>
              <a:t>vah) </a:t>
            </a:r>
            <a:r>
              <a:rPr lang="cs-CZ" dirty="0" smtClean="0"/>
              <a:t>dávala jednoznačné řešení</a:t>
            </a:r>
            <a:r>
              <a:rPr lang="cs-CZ" dirty="0"/>
              <a:t>.</a:t>
            </a:r>
            <a:endParaRPr lang="pl-PL" dirty="0" smtClean="0"/>
          </a:p>
          <a:p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14" y="106981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Bodové hodnocení 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801756" y="1252260"/>
            <a:ext cx="100422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altLang="cs-CZ" dirty="0" smtClean="0"/>
              <a:t>Použití:</a:t>
            </a:r>
          </a:p>
          <a:p>
            <a:r>
              <a:rPr lang="cs-CZ" altLang="cs-CZ" dirty="0" smtClean="0"/>
              <a:t>Hodnotící </a:t>
            </a:r>
            <a:r>
              <a:rPr lang="cs-CZ" altLang="cs-CZ" dirty="0"/>
              <a:t>metoda na výběr nejlepší varianty, využívající prvky hlasování. </a:t>
            </a:r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smtClean="0"/>
              <a:t>Potřeby:</a:t>
            </a:r>
          </a:p>
          <a:p>
            <a:r>
              <a:rPr lang="cs-CZ" altLang="cs-CZ" dirty="0" err="1" smtClean="0"/>
              <a:t>Flipchart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flipchartové</a:t>
            </a:r>
            <a:r>
              <a:rPr lang="cs-CZ" altLang="cs-CZ" dirty="0" smtClean="0"/>
              <a:t> papíry, </a:t>
            </a:r>
            <a:r>
              <a:rPr lang="cs-CZ" altLang="cs-CZ" dirty="0" err="1" smtClean="0"/>
              <a:t>facillitátor</a:t>
            </a:r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smtClean="0"/>
              <a:t>Doba trvání:</a:t>
            </a:r>
          </a:p>
          <a:p>
            <a:r>
              <a:rPr lang="cs-CZ" altLang="cs-CZ" dirty="0" smtClean="0"/>
              <a:t>90 min.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396" y="1569782"/>
            <a:ext cx="103632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/>
              <a:t>A jako adekvátní nebo akční</a:t>
            </a:r>
            <a:endParaRPr lang="cs-CZ" sz="2400" b="1" i="1" dirty="0"/>
          </a:p>
          <a:p>
            <a:endParaRPr lang="cs-CZ" sz="2400" dirty="0" smtClean="0"/>
          </a:p>
          <a:p>
            <a:r>
              <a:rPr lang="cs-CZ" sz="2400" dirty="0" smtClean="0"/>
              <a:t>Adekvátní </a:t>
            </a:r>
            <a:r>
              <a:rPr lang="cs-CZ" sz="2400" dirty="0"/>
              <a:t>zadání úkolu znamená, že k jeho splnění nutné vyvinout lehce nadstandardní úsilí (nikoliv podprůměrné). Otázka, která pomůže při realizaci, zní:</a:t>
            </a:r>
          </a:p>
          <a:p>
            <a:pPr lvl="0"/>
            <a:r>
              <a:rPr lang="cs-CZ" sz="2400" b="1" dirty="0"/>
              <a:t>Jakými</a:t>
            </a:r>
            <a:r>
              <a:rPr lang="cs-CZ" sz="2400" dirty="0"/>
              <a:t> </a:t>
            </a:r>
            <a:r>
              <a:rPr lang="cs-CZ" sz="2400" b="1" dirty="0"/>
              <a:t>způsoby</a:t>
            </a:r>
            <a:r>
              <a:rPr lang="cs-CZ" sz="2400" dirty="0"/>
              <a:t> mohu cíle dosáhnout? </a:t>
            </a:r>
          </a:p>
          <a:p>
            <a:pPr lvl="0"/>
            <a:r>
              <a:rPr lang="cs-CZ" sz="2400" b="1" dirty="0"/>
              <a:t>Jakou činnost</a:t>
            </a:r>
            <a:r>
              <a:rPr lang="cs-CZ" sz="2400" dirty="0"/>
              <a:t> mám vyvinout, abych dosáhl cíle?</a:t>
            </a:r>
          </a:p>
          <a:p>
            <a:pPr lvl="0"/>
            <a:r>
              <a:rPr lang="cs-CZ" sz="2400" b="1" dirty="0"/>
              <a:t>Jaké dovednosti </a:t>
            </a:r>
            <a:r>
              <a:rPr lang="cs-CZ" sz="2400" dirty="0"/>
              <a:t>musím mít k dosažení cíle?</a:t>
            </a:r>
            <a:r>
              <a:rPr lang="cs-CZ" sz="2400" b="1" dirty="0"/>
              <a:t> </a:t>
            </a:r>
            <a:endParaRPr lang="cs-CZ" sz="2400" dirty="0"/>
          </a:p>
          <a:p>
            <a:pPr lvl="0"/>
            <a:r>
              <a:rPr lang="cs-CZ" sz="2400" b="1" dirty="0"/>
              <a:t>Jaké informace</a:t>
            </a:r>
            <a:r>
              <a:rPr lang="cs-CZ" sz="2400" dirty="0"/>
              <a:t> potřebuji, abych jej dosáhl? </a:t>
            </a:r>
          </a:p>
          <a:p>
            <a:pPr lvl="0"/>
            <a:endParaRPr lang="cs-CZ" sz="32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12135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14" y="106981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Bodové hodnocení 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altLang="cs-CZ" dirty="0"/>
          </a:p>
          <a:p>
            <a:r>
              <a:rPr lang="cs-CZ" altLang="cs-CZ" sz="2000" dirty="0" smtClean="0"/>
              <a:t>Existují dvě varianty bodového hodnocení.</a:t>
            </a:r>
          </a:p>
          <a:p>
            <a:endParaRPr lang="cs-CZ" altLang="cs-CZ" sz="2000" dirty="0"/>
          </a:p>
          <a:p>
            <a:r>
              <a:rPr lang="cs-CZ" altLang="cs-CZ" sz="2000" dirty="0" smtClean="0"/>
              <a:t>Ta první je jednodušší:</a:t>
            </a:r>
          </a:p>
          <a:p>
            <a:endParaRPr lang="cs-CZ" altLang="cs-CZ" sz="2000" dirty="0"/>
          </a:p>
          <a:p>
            <a:r>
              <a:rPr lang="cs-CZ" altLang="cs-CZ" sz="2000" dirty="0" smtClean="0"/>
              <a:t>Na </a:t>
            </a:r>
            <a:r>
              <a:rPr lang="cs-CZ" altLang="cs-CZ" sz="2000" dirty="0"/>
              <a:t>začátku hodnocení má každý člen skupiny přidělený stejný počet bodů. </a:t>
            </a:r>
            <a:endParaRPr lang="cs-CZ" altLang="cs-CZ" sz="2000" dirty="0" smtClean="0"/>
          </a:p>
          <a:p>
            <a:endParaRPr lang="cs-CZ" altLang="cs-CZ" sz="2000" dirty="0"/>
          </a:p>
          <a:p>
            <a:r>
              <a:rPr lang="cs-CZ" altLang="cs-CZ" sz="2000" dirty="0" smtClean="0"/>
              <a:t>Těmito </a:t>
            </a:r>
            <a:r>
              <a:rPr lang="cs-CZ" altLang="cs-CZ" sz="2000" dirty="0"/>
              <a:t>body může buď přímo hlasovat za přijetí některé z </a:t>
            </a:r>
            <a:r>
              <a:rPr lang="cs-CZ" altLang="cs-CZ" sz="2000" dirty="0" smtClean="0"/>
              <a:t>variant. </a:t>
            </a:r>
            <a:r>
              <a:rPr lang="cs-CZ" altLang="cs-CZ" sz="2000" dirty="0"/>
              <a:t>Proces končí bodováním, končí </a:t>
            </a:r>
            <a:r>
              <a:rPr lang="cs-CZ" altLang="cs-CZ" sz="2000" dirty="0" smtClean="0"/>
              <a:t>přidělením </a:t>
            </a:r>
            <a:r>
              <a:rPr lang="cs-CZ" altLang="cs-CZ" sz="2000" dirty="0"/>
              <a:t>všech bodů jednotlivým variantám.</a:t>
            </a:r>
          </a:p>
          <a:p>
            <a:endParaRPr lang="cs-CZ" altLang="cs-CZ" dirty="0"/>
          </a:p>
          <a:p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14" y="106981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Bodové hodnocení 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 smtClean="0"/>
              <a:t>Druhá </a:t>
            </a:r>
            <a:r>
              <a:rPr lang="cs-CZ" altLang="cs-CZ" sz="2400" dirty="0" smtClean="0"/>
              <a:t>možnost je složitější,  nicméně objektivnější. Každá varianta má přiděleno určité množství bodů ve škále. </a:t>
            </a:r>
          </a:p>
          <a:p>
            <a:r>
              <a:rPr lang="cs-CZ" altLang="cs-CZ" sz="2400" dirty="0" smtClean="0"/>
              <a:t>Přičemž </a:t>
            </a:r>
            <a:r>
              <a:rPr lang="cs-CZ" altLang="cs-CZ" sz="2400" dirty="0" smtClean="0"/>
              <a:t>1 je nejhorší, 10 nejlepší. </a:t>
            </a:r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dirty="0" smtClean="0"/>
          </a:p>
          <a:p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13" y="2910037"/>
            <a:ext cx="8163252" cy="3401863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9080965" y="2921794"/>
          <a:ext cx="1154545" cy="3390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545">
                  <a:extLst>
                    <a:ext uri="{9D8B030D-6E8A-4147-A177-3AD203B41FA5}">
                      <a16:colId xmlns:a16="http://schemas.microsoft.com/office/drawing/2014/main" val="1111670133"/>
                    </a:ext>
                  </a:extLst>
                </a:gridCol>
              </a:tblGrid>
              <a:tr h="565018">
                <a:tc>
                  <a:txBody>
                    <a:bodyPr/>
                    <a:lstStyle/>
                    <a:p>
                      <a:r>
                        <a:rPr lang="cs-CZ" dirty="0" smtClean="0"/>
                        <a:t>Celkem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08338"/>
                  </a:ext>
                </a:extLst>
              </a:tr>
              <a:tr h="565018">
                <a:tc>
                  <a:txBody>
                    <a:bodyPr/>
                    <a:lstStyle/>
                    <a:p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971083"/>
                  </a:ext>
                </a:extLst>
              </a:tr>
              <a:tr h="565018"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75684"/>
                  </a:ext>
                </a:extLst>
              </a:tr>
              <a:tr h="565018">
                <a:tc>
                  <a:txBody>
                    <a:bodyPr/>
                    <a:lstStyle/>
                    <a:p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34069"/>
                  </a:ext>
                </a:extLst>
              </a:tr>
              <a:tr h="565018">
                <a:tc>
                  <a:txBody>
                    <a:bodyPr/>
                    <a:lstStyle/>
                    <a:p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017185"/>
                  </a:ext>
                </a:extLst>
              </a:tr>
              <a:tr h="565018">
                <a:tc>
                  <a:txBody>
                    <a:bodyPr/>
                    <a:lstStyle/>
                    <a:p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8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14" y="106981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Ďáblův advokát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 smtClean="0"/>
          </a:p>
          <a:p>
            <a:r>
              <a:rPr lang="cs-CZ" sz="2400" i="1" dirty="0" smtClean="0"/>
              <a:t>Tato technika se používá častěji pro eliminaci nevhodných nápadů, nicméně jako interaktivní techniku je možno ji využít i pro hodnocení výsledků. </a:t>
            </a:r>
            <a:endParaRPr lang="cs-CZ" sz="2400" i="1" dirty="0" smtClean="0"/>
          </a:p>
          <a:p>
            <a:endParaRPr lang="cs-CZ" dirty="0"/>
          </a:p>
          <a:p>
            <a:r>
              <a:rPr lang="cs-CZ" dirty="0" smtClean="0"/>
              <a:t>• </a:t>
            </a:r>
            <a:r>
              <a:rPr lang="cs-CZ" dirty="0"/>
              <a:t>Tam, kde je potřeba vzít v úvahu všechna hlediska, žádné nezanedbat, nepodcenit. </a:t>
            </a:r>
          </a:p>
          <a:p>
            <a:r>
              <a:rPr lang="cs-CZ" dirty="0"/>
              <a:t>• K přesnější formulaci názorů, jako technika přípravy na budoucí veřejnou prezentaci. </a:t>
            </a:r>
          </a:p>
          <a:p>
            <a:r>
              <a:rPr lang="cs-CZ" dirty="0"/>
              <a:t>• Jako forma hry rolí: ďáblův advokát hraje nepřátelsky </a:t>
            </a:r>
            <a:r>
              <a:rPr lang="cs-CZ" dirty="0" smtClean="0"/>
              <a:t>naladěnou cílovou skupinu,  </a:t>
            </a:r>
            <a:r>
              <a:rPr lang="cs-CZ" dirty="0"/>
              <a:t>s nímž bude nutno v budoucnu jednat.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Potřeby: zapisovatel</a:t>
            </a:r>
          </a:p>
          <a:p>
            <a:endParaRPr lang="cs-CZ" dirty="0"/>
          </a:p>
          <a:p>
            <a:r>
              <a:rPr lang="cs-CZ" dirty="0" smtClean="0"/>
              <a:t>Délka setkání:</a:t>
            </a:r>
          </a:p>
          <a:p>
            <a:r>
              <a:rPr lang="cs-CZ" dirty="0" smtClean="0"/>
              <a:t>60 – 90 min. </a:t>
            </a:r>
            <a:endParaRPr lang="cs-CZ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 smtClean="0"/>
          </a:p>
          <a:p>
            <a:endParaRPr lang="pl-PL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14" y="106981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Ďáblův advokát (objektivní oponent)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Průběh</a:t>
            </a:r>
          </a:p>
          <a:p>
            <a:endParaRPr lang="cs-CZ" sz="2400" dirty="0"/>
          </a:p>
          <a:p>
            <a:r>
              <a:rPr lang="cs-CZ" dirty="0" smtClean="0"/>
              <a:t> </a:t>
            </a:r>
            <a:r>
              <a:rPr lang="cs-CZ" dirty="0"/>
              <a:t>Jeden z účastníků diskuse je předem vybrán do role „ďáblova advokáta.“ </a:t>
            </a:r>
            <a:r>
              <a:rPr lang="cs-CZ" dirty="0" err="1"/>
              <a:t>F</a:t>
            </a:r>
            <a:r>
              <a:rPr lang="cs-CZ" dirty="0" err="1" smtClean="0"/>
              <a:t>acilitátor</a:t>
            </a:r>
            <a:r>
              <a:rPr lang="cs-CZ" dirty="0" smtClean="0"/>
              <a:t> vysvětlí jeho roli – nejde o urážení ostatních, ale o objektivní oponenturu. </a:t>
            </a:r>
          </a:p>
          <a:p>
            <a:endParaRPr lang="cs-CZ" dirty="0" smtClean="0"/>
          </a:p>
          <a:p>
            <a:r>
              <a:rPr lang="cs-CZ" dirty="0" smtClean="0"/>
              <a:t>Ten </a:t>
            </a:r>
            <a:r>
              <a:rPr lang="cs-CZ" dirty="0"/>
              <a:t>napadá postupně všechny vyslovené nápady, kterými se skupina zabývá jako přínosnými.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Cíleně </a:t>
            </a:r>
            <a:r>
              <a:rPr lang="cs-CZ" dirty="0"/>
              <a:t>poukazuje na slabiny každého nápadu, jeho nereálnost, finanční nákladnost, nebo jiné nedostatky.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Do </a:t>
            </a:r>
            <a:r>
              <a:rPr lang="cs-CZ" dirty="0"/>
              <a:t>této role by měl být vybrán člověk, který se velmi dobře orientuje v dané problematice, nebo dokáže pohotově produkovat různé námitky.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6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14" y="106981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Ďáblův advokát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7713" y="1690688"/>
            <a:ext cx="100422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 smtClean="0"/>
              <a:t>Ďáblův </a:t>
            </a:r>
            <a:r>
              <a:rPr lang="cs-CZ" dirty="0"/>
              <a:t>advokát tak poskytuje skupině zrcadlo, v němž uvidí své myšlenky z nezvyklého úhlu. Mohou tak dále precizovat své nápady, případně některé zavrhovat jako nevhodné. Možné vstupy ďáblova advokáta: </a:t>
            </a:r>
          </a:p>
          <a:p>
            <a:endParaRPr lang="pl-PL" dirty="0" smtClean="0"/>
          </a:p>
          <a:p>
            <a:r>
              <a:rPr lang="pl-PL" dirty="0" smtClean="0"/>
              <a:t>Opravdu se vám líbilo, jak to dopadlo?</a:t>
            </a:r>
          </a:p>
          <a:p>
            <a:r>
              <a:rPr lang="cs-CZ" dirty="0" smtClean="0"/>
              <a:t>Skutečně jsme zapojili všechny aktéry? </a:t>
            </a:r>
          </a:p>
          <a:p>
            <a:r>
              <a:rPr lang="cs-CZ" dirty="0" smtClean="0"/>
              <a:t>Vždyť tam bylo málo lidí, to jste s tím spokojeni? </a:t>
            </a:r>
          </a:p>
          <a:p>
            <a:r>
              <a:rPr lang="cs-CZ" dirty="0" smtClean="0"/>
              <a:t>Stálo to hodně peněz, proč? </a:t>
            </a:r>
          </a:p>
          <a:p>
            <a:r>
              <a:rPr lang="cs-CZ" dirty="0" smtClean="0"/>
              <a:t>Proč jste to neudělali rychleji? </a:t>
            </a:r>
          </a:p>
          <a:p>
            <a:endParaRPr lang="cs-CZ" dirty="0"/>
          </a:p>
          <a:p>
            <a:r>
              <a:rPr lang="cs-CZ" dirty="0"/>
              <a:t>Nejde tedy o to, aby člověk v roli ďáblova advokáta ostatní urážel, má napadat nápady, nikoliv lidi. </a:t>
            </a:r>
            <a:endParaRPr lang="cs-CZ" dirty="0" smtClean="0"/>
          </a:p>
          <a:p>
            <a:r>
              <a:rPr lang="cs-CZ" dirty="0" smtClean="0"/>
              <a:t>Vytváří </a:t>
            </a:r>
            <a:r>
              <a:rPr lang="cs-CZ" dirty="0"/>
              <a:t>tak tvořivou protiváhu skupině.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Toto </a:t>
            </a:r>
            <a:r>
              <a:rPr lang="cs-CZ" dirty="0"/>
              <a:t>by měl v úvodu vysvětlit </a:t>
            </a:r>
            <a:r>
              <a:rPr lang="cs-CZ" dirty="0" err="1"/>
              <a:t>facilitátor</a:t>
            </a:r>
            <a:r>
              <a:rPr lang="cs-CZ" dirty="0"/>
              <a:t> celé skupině. 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 smtClean="0"/>
          </a:p>
          <a:p>
            <a:endParaRPr lang="pl-PL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Pracovní skupiny a Řídící výbor – vnitřní evaluace</a:t>
            </a:r>
          </a:p>
          <a:p>
            <a:pPr lvl="0"/>
            <a:r>
              <a:rPr lang="cs-CZ" dirty="0" smtClean="0"/>
              <a:t>Vyhodnocování přínosu účasti v PS</a:t>
            </a:r>
          </a:p>
          <a:p>
            <a:pPr lvl="0"/>
            <a:r>
              <a:rPr lang="cs-CZ" dirty="0" smtClean="0"/>
              <a:t>Vyhodnocování realizace „aktivit“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Běžné evaluační dotazníky</a:t>
            </a:r>
          </a:p>
          <a:p>
            <a:pPr lvl="0"/>
            <a:r>
              <a:rPr lang="cs-CZ" dirty="0" smtClean="0"/>
              <a:t>Interaktivní vyhodnocení – např. obličeje, sluníčko, </a:t>
            </a:r>
            <a:r>
              <a:rPr lang="cs-CZ" dirty="0" err="1" smtClean="0"/>
              <a:t>brainwraiting</a:t>
            </a:r>
            <a:r>
              <a:rPr lang="cs-CZ" dirty="0" smtClean="0"/>
              <a:t>, brainstorming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8978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73" y="1466874"/>
            <a:ext cx="4257963" cy="5233269"/>
          </a:xfrm>
        </p:spPr>
      </p:pic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4310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Popis sluníčko</a:t>
            </a:r>
          </a:p>
          <a:p>
            <a:pPr lvl="0"/>
            <a:r>
              <a:rPr lang="cs-CZ" dirty="0" smtClean="0"/>
              <a:t>4kvadranty (např. dopady, výstupy, organizace, spolupráce, inspirace…)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Použití – monitoring a evaluace procesů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1393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80" y="47175"/>
            <a:ext cx="5108119" cy="68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Cílové skupiny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školy		strukturované rozhovory, sebehodnocení, </a:t>
            </a:r>
            <a:r>
              <a:rPr lang="cs-CZ" dirty="0" err="1" smtClean="0"/>
              <a:t>fokusní</a:t>
            </a:r>
            <a:r>
              <a:rPr lang="cs-CZ" dirty="0" smtClean="0"/>
              <a:t> 				</a:t>
            </a:r>
            <a:r>
              <a:rPr lang="cs-CZ" dirty="0" smtClean="0"/>
              <a:t>skupiny, školní </a:t>
            </a:r>
            <a:r>
              <a:rPr lang="cs-CZ" smtClean="0"/>
              <a:t>a mladá fóra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rodiče		třídní schůzky - dotazníky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žáci		kvíz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zřizovatelé	strukturované rozhovory</a:t>
            </a:r>
            <a:endParaRPr lang="cs-CZ" dirty="0"/>
          </a:p>
          <a:p>
            <a:pPr lvl="0"/>
            <a:endParaRPr lang="cs-CZ" dirty="0"/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7723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661937" y="1357345"/>
            <a:ext cx="10363201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/>
              <a:t>R jako realistický</a:t>
            </a:r>
            <a:endParaRPr lang="cs-CZ" sz="2800" b="1" i="1" dirty="0"/>
          </a:p>
          <a:p>
            <a:r>
              <a:rPr lang="cs-CZ" sz="2800" dirty="0"/>
              <a:t>Trochu se kryje s A, pokud se zaměříme na pojmy jako relevantní, realistický, </a:t>
            </a:r>
            <a:r>
              <a:rPr lang="cs-CZ" sz="2800" dirty="0" err="1"/>
              <a:t>resourced</a:t>
            </a:r>
            <a:r>
              <a:rPr lang="cs-CZ" sz="2800" dirty="0"/>
              <a:t> (pokrytý zdroji). </a:t>
            </a:r>
            <a:endParaRPr lang="cs-CZ" sz="2800" dirty="0" smtClean="0"/>
          </a:p>
          <a:p>
            <a:r>
              <a:rPr lang="cs-CZ" sz="2800" dirty="0" smtClean="0"/>
              <a:t>Zatímco </a:t>
            </a:r>
            <a:r>
              <a:rPr lang="cs-CZ" sz="2800" dirty="0"/>
              <a:t>A se zaměřuje na proces, R se zaměřuje na výsledek. Plánovaný výsledek musí být realistický, musíte jej přijmout za svůj – být tedy přesvědčeni, že ho dosáhnete (případně řešitel, kterému úkol zadáváte). </a:t>
            </a:r>
            <a:endParaRPr lang="cs-CZ" sz="2800" dirty="0" smtClean="0"/>
          </a:p>
          <a:p>
            <a:r>
              <a:rPr lang="cs-CZ" sz="2800" dirty="0" smtClean="0"/>
              <a:t>Samozřejmě </a:t>
            </a:r>
            <a:r>
              <a:rPr lang="cs-CZ" sz="2800" dirty="0"/>
              <a:t>za souhry ostatních faktorů, např. času. Špatné je, když si řeknete, že je úkol reálně splnitelný, ale neodhadnete své síly a nejste schopni jej splnit. Aby tato situace nenastala, k tomu může sloužit E (evaluace, hodnocení, indikátory vstupu a výstupu). </a:t>
            </a:r>
          </a:p>
          <a:p>
            <a:pPr lvl="0"/>
            <a:endParaRPr lang="cs-CZ" sz="32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35172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Co je strukturovaný rozhovor</a:t>
            </a:r>
          </a:p>
          <a:p>
            <a:r>
              <a:rPr lang="cs-CZ" b="1" dirty="0" smtClean="0"/>
              <a:t>Technika sběru dat</a:t>
            </a:r>
          </a:p>
          <a:p>
            <a:r>
              <a:rPr lang="cs-CZ" dirty="0" smtClean="0"/>
              <a:t>Základ – připravený dotazník</a:t>
            </a:r>
          </a:p>
          <a:p>
            <a:r>
              <a:rPr lang="cs-CZ" dirty="0" smtClean="0"/>
              <a:t>Tazatel </a:t>
            </a:r>
            <a:r>
              <a:rPr lang="cs-CZ" dirty="0"/>
              <a:t>zaznamenává odpovědi do dotazníku.  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Pro </a:t>
            </a:r>
            <a:r>
              <a:rPr lang="cs-CZ" dirty="0"/>
              <a:t>rozhovor platí následující charakteristiky:</a:t>
            </a:r>
          </a:p>
          <a:p>
            <a:r>
              <a:rPr lang="cs-CZ" dirty="0"/>
              <a:t>Je jasné, kdo odpovídá</a:t>
            </a:r>
          </a:p>
          <a:p>
            <a:r>
              <a:rPr lang="cs-CZ" dirty="0"/>
              <a:t>Procento dokončených rozhovorů je vyšší než návratnost dotazníku</a:t>
            </a:r>
          </a:p>
          <a:p>
            <a:r>
              <a:rPr lang="cs-CZ" dirty="0"/>
              <a:t>Je těžké vynechat otázku</a:t>
            </a:r>
          </a:p>
          <a:p>
            <a:r>
              <a:rPr lang="cs-CZ" dirty="0"/>
              <a:t>Tazatel poskytuje respondentovi vyšší komfort než samotný dotazník (například sám vyplňuje dotazník)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3240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smtClean="0"/>
              <a:t>Výhody: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Je </a:t>
            </a:r>
            <a:r>
              <a:rPr lang="cs-CZ" dirty="0"/>
              <a:t>jasné, kdo odpovídá</a:t>
            </a:r>
          </a:p>
          <a:p>
            <a:r>
              <a:rPr lang="cs-CZ" dirty="0"/>
              <a:t>Procento dokončených rozhovorů je vyšší než návratnost dotazníku</a:t>
            </a:r>
          </a:p>
          <a:p>
            <a:r>
              <a:rPr lang="cs-CZ" dirty="0"/>
              <a:t>Je těžké vynechat otázku</a:t>
            </a:r>
          </a:p>
          <a:p>
            <a:r>
              <a:rPr lang="cs-CZ" dirty="0"/>
              <a:t>Tazatel poskytuje respondentovi vyšší komfort než samotný dotazník (například sám vyplňuje dotazník)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1232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r>
              <a:rPr lang="cs-CZ" dirty="0" smtClean="0"/>
              <a:t>Nevýhody:</a:t>
            </a:r>
          </a:p>
          <a:p>
            <a:r>
              <a:rPr lang="cs-CZ" dirty="0" smtClean="0"/>
              <a:t>Problémem </a:t>
            </a:r>
            <a:r>
              <a:rPr lang="cs-CZ" dirty="0"/>
              <a:t>může být pocit </a:t>
            </a:r>
            <a:r>
              <a:rPr lang="cs-CZ" dirty="0" err="1"/>
              <a:t>neanonymity</a:t>
            </a:r>
            <a:r>
              <a:rPr lang="cs-CZ" dirty="0"/>
              <a:t> u citlivých otázek (respondent je v přímém kontaktu s tazatelem)</a:t>
            </a:r>
          </a:p>
          <a:p>
            <a:r>
              <a:rPr lang="cs-CZ" dirty="0"/>
              <a:t>Nákladná technika</a:t>
            </a:r>
          </a:p>
          <a:p>
            <a:r>
              <a:rPr lang="cs-CZ" dirty="0"/>
              <a:t>Časová náročnost vede k menší velikosti zkoumaného vzorku</a:t>
            </a:r>
          </a:p>
          <a:p>
            <a:r>
              <a:rPr lang="cs-CZ" dirty="0"/>
              <a:t>Jsou potřební školení tazatelé</a:t>
            </a:r>
          </a:p>
          <a:p>
            <a:r>
              <a:rPr lang="cs-CZ" dirty="0"/>
              <a:t>Tazatel může (i nechtěně) ovlivňovat respondenty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6805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Fokusní</a:t>
            </a:r>
            <a:r>
              <a:rPr lang="cs-CZ" dirty="0" smtClean="0"/>
              <a:t> skupiny</a:t>
            </a:r>
          </a:p>
          <a:p>
            <a:r>
              <a:rPr lang="cs-CZ" dirty="0"/>
              <a:t>kvalitativní rozhovory s malým počtem vybraných osob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Jde o účinný nástroj pro </a:t>
            </a:r>
            <a:r>
              <a:rPr lang="cs-CZ" dirty="0" smtClean="0"/>
              <a:t>vyhodnocení aktivit </a:t>
            </a:r>
            <a:r>
              <a:rPr lang="cs-CZ" dirty="0"/>
              <a:t>nebo prověření nových záměrů. </a:t>
            </a:r>
          </a:p>
          <a:p>
            <a:r>
              <a:rPr lang="cs-CZ" dirty="0" smtClean="0"/>
              <a:t>Používá se </a:t>
            </a:r>
            <a:r>
              <a:rPr lang="cs-CZ" dirty="0"/>
              <a:t>pro stanovení kvality projektu a její výsledky často doplňují kvantitativní informace. </a:t>
            </a:r>
            <a:endParaRPr lang="cs-CZ" dirty="0" smtClean="0"/>
          </a:p>
          <a:p>
            <a:r>
              <a:rPr lang="cs-CZ" dirty="0" smtClean="0"/>
              <a:t>je to otevřená </a:t>
            </a:r>
            <a:r>
              <a:rPr lang="cs-CZ" dirty="0"/>
              <a:t>metoda pro zjištění, co si vaši příjemci myslí o vašich službách a jaký k nim mají vztah. 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2776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A </a:t>
            </a:r>
            <a:r>
              <a:rPr lang="cs-CZ" dirty="0"/>
              <a:t>- Stanovte cíle </a:t>
            </a:r>
            <a:endParaRPr lang="cs-CZ" dirty="0" smtClean="0"/>
          </a:p>
          <a:p>
            <a:r>
              <a:rPr lang="cs-CZ" dirty="0" smtClean="0"/>
              <a:t>Stanovte </a:t>
            </a:r>
            <a:r>
              <a:rPr lang="cs-CZ" dirty="0"/>
              <a:t>hlavní cíl </a:t>
            </a:r>
            <a:r>
              <a:rPr lang="cs-CZ" dirty="0" smtClean="0"/>
              <a:t>a </a:t>
            </a:r>
            <a:r>
              <a:rPr lang="cs-CZ" dirty="0"/>
              <a:t>které informace chcete zjistit.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Např. získat zpětnou vazbu týkající se vzdělávacího programu, obsahu, způsobu prezentace, místa školení, pracovníků zajišťujících školení / lektorů, splnění celkových i dílčích cílů vašeho projektu, přidané hodnoty atd.) </a:t>
            </a:r>
            <a:endParaRPr lang="cs-CZ" dirty="0" smtClean="0"/>
          </a:p>
          <a:p>
            <a:r>
              <a:rPr lang="cs-CZ" dirty="0" smtClean="0"/>
              <a:t>Popište </a:t>
            </a:r>
            <a:r>
              <a:rPr lang="cs-CZ" dirty="0"/>
              <a:t>kontext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a uveďte, jak budou získaná data využita.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 </a:t>
            </a:r>
            <a:r>
              <a:rPr lang="cs-CZ" dirty="0"/>
              <a:t>- Zpracujte vodítko pro diskusi </a:t>
            </a:r>
            <a:endParaRPr lang="cs-CZ" dirty="0" smtClean="0"/>
          </a:p>
          <a:p>
            <a:r>
              <a:rPr lang="cs-CZ" dirty="0" smtClean="0"/>
              <a:t>Vodítko </a:t>
            </a:r>
            <a:r>
              <a:rPr lang="cs-CZ" dirty="0"/>
              <a:t>má pro plánování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zásadní význam. </a:t>
            </a:r>
            <a:endParaRPr lang="cs-CZ" dirty="0" smtClean="0"/>
          </a:p>
          <a:p>
            <a:r>
              <a:rPr lang="cs-CZ" dirty="0" smtClean="0"/>
              <a:t>Využívá </a:t>
            </a:r>
            <a:r>
              <a:rPr lang="cs-CZ" dirty="0"/>
              <a:t>se pro usměrňování toku otázek během diskuse. </a:t>
            </a:r>
            <a:endParaRPr lang="cs-CZ" dirty="0" smtClean="0"/>
          </a:p>
          <a:p>
            <a:r>
              <a:rPr lang="cs-CZ" dirty="0" smtClean="0"/>
              <a:t>Obsah </a:t>
            </a:r>
            <a:r>
              <a:rPr lang="cs-CZ" dirty="0"/>
              <a:t>vodítka se bude řídit cíli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Vodítko </a:t>
            </a:r>
            <a:r>
              <a:rPr lang="cs-CZ" dirty="0"/>
              <a:t>k diskusi by mělo obsahovat asi 10 otázek. Můžete k nim přidat doplňující otázky, abyste se o hlavních tématech dozvěděli více</a:t>
            </a:r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3688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Vhodné nástroje pro evaluaci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3880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r>
              <a:rPr lang="cs-CZ" dirty="0"/>
              <a:t>Vyberte účastníky </a:t>
            </a:r>
            <a:endParaRPr lang="cs-CZ" dirty="0" smtClean="0"/>
          </a:p>
          <a:p>
            <a:r>
              <a:rPr lang="cs-CZ" dirty="0" smtClean="0"/>
              <a:t>asi </a:t>
            </a:r>
            <a:r>
              <a:rPr lang="cs-CZ" dirty="0"/>
              <a:t>desetičlenná </a:t>
            </a:r>
            <a:r>
              <a:rPr lang="cs-CZ" dirty="0" smtClean="0"/>
              <a:t>skupina</a:t>
            </a:r>
          </a:p>
          <a:p>
            <a:r>
              <a:rPr lang="cs-CZ" dirty="0" smtClean="0"/>
              <a:t>Skupinu </a:t>
            </a:r>
            <a:r>
              <a:rPr lang="cs-CZ" dirty="0"/>
              <a:t>je nutno sestavit tak, aby byla reprezentativním vzorkem příjemců a aby její členové byli vstřícní a přemýšliví.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 </a:t>
            </a:r>
            <a:r>
              <a:rPr lang="cs-CZ" dirty="0"/>
              <a:t>- První kontakt </a:t>
            </a:r>
            <a:endParaRPr lang="cs-CZ" dirty="0" smtClean="0"/>
          </a:p>
          <a:p>
            <a:r>
              <a:rPr lang="cs-CZ" dirty="0" smtClean="0"/>
              <a:t>První </a:t>
            </a:r>
            <a:r>
              <a:rPr lang="cs-CZ" dirty="0"/>
              <a:t>kontakt je třeba provést před konáním </a:t>
            </a:r>
            <a:r>
              <a:rPr lang="cs-CZ" dirty="0" smtClean="0"/>
              <a:t>setkání. </a:t>
            </a:r>
          </a:p>
          <a:p>
            <a:r>
              <a:rPr lang="cs-CZ" dirty="0" smtClean="0"/>
              <a:t>Je </a:t>
            </a:r>
            <a:r>
              <a:rPr lang="cs-CZ" dirty="0"/>
              <a:t>důležité, aby vaše cílová skupina byla informována o důvodech využití této metody a procedurách, jimiž se bude řídit. 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2392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inisterstvo financí ČR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43"/>
            <a:ext cx="12053455" cy="6798217"/>
          </a:xfrm>
        </p:spPr>
      </p:pic>
    </p:spTree>
    <p:extLst>
      <p:ext uri="{BB962C8B-B14F-4D97-AF65-F5344CB8AC3E}">
        <p14:creationId xmlns:p14="http://schemas.microsoft.com/office/powerpoint/2010/main" val="3838265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Vyhodnocování dopadů aktivit v AP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cs-CZ" dirty="0" smtClean="0"/>
          </a:p>
          <a:p>
            <a:r>
              <a:rPr lang="cs-CZ" dirty="0" smtClean="0"/>
              <a:t>Hodnocení indikátorů – </a:t>
            </a:r>
            <a:r>
              <a:rPr lang="cs-CZ" dirty="0" err="1" smtClean="0"/>
              <a:t>sumativní</a:t>
            </a:r>
            <a:r>
              <a:rPr lang="cs-CZ" dirty="0" smtClean="0"/>
              <a:t> hodnocení </a:t>
            </a:r>
          </a:p>
          <a:p>
            <a:r>
              <a:rPr lang="cs-CZ" dirty="0" smtClean="0"/>
              <a:t>Hodnocení dopadů</a:t>
            </a:r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r>
              <a:rPr lang="cs-CZ" dirty="0" smtClean="0"/>
              <a:t>Je-li stanoven indikátor, vyhodnocujeme jeho naplnění (např. počet zapojených škol, počet aktivit spolupráce, počet workshopů…) - jednoduché</a:t>
            </a:r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Jsou-li stanoveny dopady, vyhodnocujeme, jak se změnila situace díky naplnění aktivity -  jak? </a:t>
            </a:r>
            <a:endParaRPr lang="cs-CZ" dirty="0"/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5923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Vyhodnocování dopadů aktivit v AP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r>
              <a:rPr lang="cs-CZ" dirty="0" smtClean="0"/>
              <a:t>Hodnocení indikátorů</a:t>
            </a:r>
          </a:p>
          <a:p>
            <a:r>
              <a:rPr lang="cs-CZ" dirty="0" smtClean="0"/>
              <a:t>Zpracovává příjemce na základě pravidelného monitoringu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 se podařilo naplnit jednotlivé aktivity</a:t>
            </a:r>
          </a:p>
          <a:p>
            <a:pPr marL="0" indent="0">
              <a:buNone/>
            </a:pPr>
            <a:r>
              <a:rPr lang="cs-CZ" dirty="0" smtClean="0"/>
              <a:t>Co se změnilo, díky realizace aktivit</a:t>
            </a:r>
          </a:p>
          <a:p>
            <a:pPr marL="0" indent="0">
              <a:buNone/>
            </a:pPr>
            <a:r>
              <a:rPr lang="cs-CZ" dirty="0" smtClean="0"/>
              <a:t>Jaké cílové skupiny byly aktivitou dotčeny</a:t>
            </a:r>
          </a:p>
          <a:p>
            <a:pPr marL="0" indent="0">
              <a:buNone/>
            </a:pPr>
            <a:r>
              <a:rPr lang="cs-CZ" dirty="0" smtClean="0"/>
              <a:t>Jak změnu vnímají cílové skupiny</a:t>
            </a:r>
            <a:r>
              <a:rPr lang="cs-CZ" dirty="0"/>
              <a:t>	</a:t>
            </a:r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7409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zapotřebí sledovat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jak se daří naplňovat cíle priorit,</a:t>
            </a:r>
          </a:p>
          <a:p>
            <a:pPr lvl="0"/>
            <a:r>
              <a:rPr lang="cs-CZ" dirty="0"/>
              <a:t>jak účinné jsou aktivity pro plnění cílů projektu,</a:t>
            </a:r>
          </a:p>
          <a:p>
            <a:pPr lvl="0"/>
            <a:r>
              <a:rPr lang="cs-CZ" dirty="0"/>
              <a:t>zda má realizace aktivit původně zamýšlený smysl (zda stále vedou k naplňování vize),</a:t>
            </a:r>
          </a:p>
          <a:p>
            <a:pPr lvl="0"/>
            <a:r>
              <a:rPr lang="cs-CZ" dirty="0"/>
              <a:t>jak efektivní jsou aktivity vzhledem k finančním, lidským a materiálním zdrojům,</a:t>
            </a:r>
          </a:p>
          <a:p>
            <a:pPr lvl="0"/>
            <a:r>
              <a:rPr lang="cs-CZ" dirty="0"/>
              <a:t>jak užitečné jsou aktivity z hlediska dopadů a důsledků pro cílové skupiny (např. žáky) a jak jsou vnímány veřejností,</a:t>
            </a:r>
          </a:p>
          <a:p>
            <a:pPr lvl="0"/>
            <a:r>
              <a:rPr lang="cs-CZ" dirty="0"/>
              <a:t>jak jsou aktivity udržitelné do budoucna, jaká je potřeba a vůle je udržet a co je potřeba pro udržení udělat,</a:t>
            </a:r>
          </a:p>
          <a:p>
            <a:pPr lvl="0"/>
            <a:r>
              <a:rPr lang="cs-CZ" dirty="0"/>
              <a:t>zda se nezměnily podmínky natolik, že je třeba přehodnotit priority MAP (sleduje posuny ve SWOT analýze).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046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Metoda SMART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661937" y="1357345"/>
            <a:ext cx="1036320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/>
              <a:t>T jako termínovaný</a:t>
            </a:r>
            <a:endParaRPr lang="cs-CZ" sz="2800" b="1" i="1" dirty="0"/>
          </a:p>
          <a:p>
            <a:r>
              <a:rPr lang="cs-CZ" sz="2800" dirty="0"/>
              <a:t>V angličtině jde o slova spojená s časem (</a:t>
            </a:r>
            <a:r>
              <a:rPr lang="cs-CZ" sz="2800" dirty="0" err="1"/>
              <a:t>time</a:t>
            </a:r>
            <a:r>
              <a:rPr lang="cs-CZ" sz="2800" dirty="0"/>
              <a:t>). Úkol musí mít termín. To je naprosto zásadní věc a velmi častá chyba, když termín chybí. otázky jsou jednoduché:</a:t>
            </a:r>
          </a:p>
          <a:p>
            <a:pPr lvl="0"/>
            <a:r>
              <a:rPr lang="cs-CZ" sz="2800" b="1" dirty="0"/>
              <a:t>Do kdy</a:t>
            </a:r>
            <a:r>
              <a:rPr lang="cs-CZ" sz="2800" dirty="0"/>
              <a:t> máme dosáhnout splnění cíle?</a:t>
            </a:r>
          </a:p>
          <a:p>
            <a:pPr lvl="0"/>
            <a:r>
              <a:rPr lang="cs-CZ" sz="2800" b="1" dirty="0"/>
              <a:t>Jak dlouho</a:t>
            </a:r>
            <a:r>
              <a:rPr lang="cs-CZ" sz="2800" dirty="0"/>
              <a:t> nám bude trvat splnění úkolu?</a:t>
            </a:r>
          </a:p>
          <a:p>
            <a:pPr lvl="0"/>
            <a:r>
              <a:rPr lang="cs-CZ" sz="2800" b="1" dirty="0"/>
              <a:t>Kdy</a:t>
            </a:r>
            <a:r>
              <a:rPr lang="cs-CZ" sz="2800" dirty="0"/>
              <a:t> začneme plnit cíl a kdy bude naplněn?</a:t>
            </a:r>
          </a:p>
          <a:p>
            <a:pPr lvl="0"/>
            <a:endParaRPr lang="cs-CZ" sz="3200" dirty="0" smtClean="0"/>
          </a:p>
          <a:p>
            <a:pPr lvl="0"/>
            <a:endParaRPr lang="cs-CZ" sz="2800" dirty="0"/>
          </a:p>
          <a:p>
            <a:endParaRPr lang="cs-CZ" sz="6000" dirty="0" smtClean="0"/>
          </a:p>
          <a:p>
            <a:endParaRPr lang="cs-CZ" sz="6000" dirty="0"/>
          </a:p>
          <a:p>
            <a:endParaRPr lang="cs-CZ" sz="6000" dirty="0" smtClean="0"/>
          </a:p>
        </p:txBody>
      </p:sp>
    </p:spTree>
    <p:extLst>
      <p:ext uri="{BB962C8B-B14F-4D97-AF65-F5344CB8AC3E}">
        <p14:creationId xmlns:p14="http://schemas.microsoft.com/office/powerpoint/2010/main" val="3365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Metody hodnocení obecně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 smtClean="0"/>
              <a:t>Strukturované rozhovory</a:t>
            </a:r>
          </a:p>
          <a:p>
            <a:pPr lvl="0"/>
            <a:r>
              <a:rPr lang="cs-CZ" dirty="0" smtClean="0"/>
              <a:t>Dotazníky</a:t>
            </a:r>
          </a:p>
          <a:p>
            <a:pPr lvl="0"/>
            <a:r>
              <a:rPr lang="cs-CZ" dirty="0" smtClean="0"/>
              <a:t>Srovnávání</a:t>
            </a:r>
          </a:p>
          <a:p>
            <a:pPr lvl="0"/>
            <a:r>
              <a:rPr lang="cs-CZ" dirty="0" smtClean="0"/>
              <a:t>Vysvětlení</a:t>
            </a:r>
          </a:p>
          <a:p>
            <a:r>
              <a:rPr lang="cs-CZ" dirty="0"/>
              <a:t>P</a:t>
            </a:r>
            <a:r>
              <a:rPr lang="cs-CZ" dirty="0" smtClean="0"/>
              <a:t>rognózování</a:t>
            </a:r>
            <a:endParaRPr lang="cs-CZ" dirty="0"/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9023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Určete data, která budete potřebovat ke zjištění požadovaných informací, a určete, kde tato data získáte. </a:t>
            </a:r>
          </a:p>
          <a:p>
            <a:pPr lvl="0"/>
            <a:r>
              <a:rPr lang="cs-CZ" dirty="0" smtClean="0"/>
              <a:t>Zvolte </a:t>
            </a:r>
            <a:r>
              <a:rPr lang="cs-CZ" dirty="0"/>
              <a:t>metodu sběru dat (</a:t>
            </a:r>
            <a:r>
              <a:rPr lang="cs-CZ" dirty="0" smtClean="0"/>
              <a:t>dotazníky, </a:t>
            </a:r>
            <a:r>
              <a:rPr lang="cs-CZ" dirty="0"/>
              <a:t>anketa mezi partnery, rozhovory s cílovými skupinami, prezenční listiny, analýza médií atd.) </a:t>
            </a:r>
            <a:endParaRPr lang="cs-CZ" dirty="0" smtClean="0"/>
          </a:p>
          <a:p>
            <a:pPr lvl="0"/>
            <a:r>
              <a:rPr lang="cs-CZ" dirty="0" smtClean="0"/>
              <a:t>Zvolte </a:t>
            </a:r>
            <a:r>
              <a:rPr lang="cs-CZ" dirty="0"/>
              <a:t>metodu zpracování dat a jejich analýzu. Ujasněte si předem, jakým způsobem budete data interpretovat a proč. </a:t>
            </a:r>
            <a:endParaRPr lang="cs-CZ" dirty="0" smtClean="0"/>
          </a:p>
          <a:p>
            <a:pPr lvl="0"/>
            <a:r>
              <a:rPr lang="cs-CZ" dirty="0" smtClean="0"/>
              <a:t>Uvědomte </a:t>
            </a:r>
            <a:r>
              <a:rPr lang="cs-CZ" dirty="0"/>
              <a:t>si také, co od projektu požaduje ŘO, co jste přislíbili ve své projektové žádosti</a:t>
            </a:r>
            <a:r>
              <a:rPr lang="cs-CZ" dirty="0" smtClean="0"/>
              <a:t>.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3735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 smtClean="0"/>
              <a:t>Kdy</a:t>
            </a:r>
          </a:p>
          <a:p>
            <a:pPr lvl="0"/>
            <a:r>
              <a:rPr lang="cs-CZ" dirty="0" smtClean="0"/>
              <a:t>dobrý </a:t>
            </a:r>
            <a:r>
              <a:rPr lang="cs-CZ" dirty="0"/>
              <a:t>časový plán vám pomůže předejít stresu a uvědomit si, které činnosti jsou se </a:t>
            </a:r>
            <a:r>
              <a:rPr lang="cs-CZ" dirty="0" err="1"/>
              <a:t>sebeevaluací</a:t>
            </a:r>
            <a:r>
              <a:rPr lang="cs-CZ" dirty="0"/>
              <a:t> spojeny. </a:t>
            </a:r>
            <a:endParaRPr lang="cs-CZ" dirty="0" smtClean="0"/>
          </a:p>
          <a:p>
            <a:pPr lvl="0"/>
            <a:r>
              <a:rPr lang="cs-CZ" dirty="0" smtClean="0"/>
              <a:t>Rozhodněte</a:t>
            </a:r>
            <a:r>
              <a:rPr lang="cs-CZ" dirty="0"/>
              <a:t>, ve kterých fázích projektu </a:t>
            </a:r>
            <a:r>
              <a:rPr lang="cs-CZ" dirty="0" smtClean="0"/>
              <a:t>chcete evaluaci </a:t>
            </a:r>
            <a:r>
              <a:rPr lang="cs-CZ" dirty="0"/>
              <a:t>provádět, v jakém rozsahu a v jakých termínech. </a:t>
            </a:r>
            <a:endParaRPr lang="cs-CZ" dirty="0" smtClean="0"/>
          </a:p>
          <a:p>
            <a:pPr lvl="0"/>
            <a:r>
              <a:rPr lang="cs-CZ" dirty="0" smtClean="0"/>
              <a:t>Kdo </a:t>
            </a:r>
          </a:p>
          <a:p>
            <a:pPr lvl="0"/>
            <a:r>
              <a:rPr lang="cs-CZ" dirty="0"/>
              <a:t>Kdo bude zodpovídat za jednotlivé úkoly, případně kdo je koordinuje? Kdo na nich bude pracovat a kolik času touto prací stráví? 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2768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 smtClean="0"/>
              <a:t>Jak </a:t>
            </a:r>
          </a:p>
          <a:p>
            <a:pPr lvl="0"/>
            <a:r>
              <a:rPr lang="cs-CZ" dirty="0"/>
              <a:t>Cíle projektu a prostředky jejich dosažení </a:t>
            </a:r>
            <a:endParaRPr lang="cs-CZ" dirty="0" smtClean="0"/>
          </a:p>
          <a:p>
            <a:pPr lvl="0"/>
            <a:r>
              <a:rPr lang="cs-CZ" dirty="0" smtClean="0"/>
              <a:t>Zodpovězte </a:t>
            </a:r>
            <a:r>
              <a:rPr lang="cs-CZ" dirty="0"/>
              <a:t>si následující otázky: </a:t>
            </a:r>
            <a:endParaRPr lang="cs-CZ" dirty="0" smtClean="0"/>
          </a:p>
          <a:p>
            <a:pPr lvl="0"/>
            <a:r>
              <a:rPr lang="cs-CZ" dirty="0" smtClean="0"/>
              <a:t>Jaké </a:t>
            </a:r>
            <a:r>
              <a:rPr lang="cs-CZ" dirty="0"/>
              <a:t>byly cíle projektu, čeho jsme chtěli dosáhnout? </a:t>
            </a:r>
            <a:endParaRPr lang="cs-CZ" dirty="0" smtClean="0"/>
          </a:p>
          <a:p>
            <a:pPr lvl="0"/>
            <a:r>
              <a:rPr lang="cs-CZ" dirty="0" smtClean="0"/>
              <a:t>Jak </a:t>
            </a:r>
            <a:r>
              <a:rPr lang="cs-CZ" dirty="0"/>
              <a:t>jsme chtěli daných cílů dosáhnout, jakými prostředky? </a:t>
            </a:r>
            <a:endParaRPr lang="cs-CZ" dirty="0" smtClean="0"/>
          </a:p>
          <a:p>
            <a:pPr lvl="0"/>
            <a:r>
              <a:rPr lang="cs-CZ" dirty="0" smtClean="0"/>
              <a:t>Změnily </a:t>
            </a:r>
            <a:r>
              <a:rPr lang="cs-CZ" dirty="0"/>
              <a:t>se nějak cíle či prostředky v průběhu projektu? Pokud ano, proč a jak se změnily? </a:t>
            </a:r>
            <a:endParaRPr lang="cs-CZ" dirty="0" smtClean="0"/>
          </a:p>
          <a:p>
            <a:pPr lvl="0"/>
            <a:r>
              <a:rPr lang="cs-CZ" dirty="0" smtClean="0"/>
              <a:t>Jak </a:t>
            </a:r>
            <a:r>
              <a:rPr lang="cs-CZ" dirty="0"/>
              <a:t>odpovídaly cíle projektu potřebám cílových skupin? </a:t>
            </a:r>
            <a:endParaRPr lang="cs-CZ" dirty="0" smtClean="0"/>
          </a:p>
          <a:p>
            <a:pPr lvl="0"/>
            <a:r>
              <a:rPr lang="cs-CZ" dirty="0" smtClean="0"/>
              <a:t>Jak </a:t>
            </a:r>
            <a:r>
              <a:rPr lang="cs-CZ" dirty="0"/>
              <a:t>jste zajistili, aby byl projekt relevantní vůči potřebám cílových skupin</a:t>
            </a:r>
            <a:r>
              <a:rPr lang="cs-CZ" dirty="0" smtClean="0"/>
              <a:t>?</a:t>
            </a:r>
          </a:p>
          <a:p>
            <a:pPr marL="0" lvl="0" indent="0">
              <a:buNone/>
            </a:pPr>
            <a:r>
              <a:rPr lang="cs-CZ" i="1" dirty="0" smtClean="0"/>
              <a:t>Příklad </a:t>
            </a:r>
            <a:r>
              <a:rPr lang="cs-CZ" i="1" dirty="0"/>
              <a:t>metod, které zde můžete využít: diskuze uvnitř projektového týmu, dotazníky či rozhovory se zástupci </a:t>
            </a:r>
            <a:r>
              <a:rPr lang="cs-CZ" i="1" dirty="0" smtClean="0"/>
              <a:t>CS, ŘV </a:t>
            </a:r>
            <a:r>
              <a:rPr lang="cs-CZ" i="1" dirty="0"/>
              <a:t>cílovými </a:t>
            </a:r>
            <a:r>
              <a:rPr lang="cs-CZ" i="1" dirty="0" smtClean="0"/>
              <a:t>atd</a:t>
            </a:r>
            <a:r>
              <a:rPr lang="cs-CZ" i="1" dirty="0"/>
              <a:t>. </a:t>
            </a:r>
            <a:endParaRPr lang="cs-CZ" i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4670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Aktivity a implementace/realizace projektu </a:t>
            </a:r>
            <a:endParaRPr lang="cs-CZ" dirty="0" smtClean="0"/>
          </a:p>
          <a:p>
            <a:pPr lvl="0"/>
            <a:r>
              <a:rPr lang="cs-CZ" dirty="0" smtClean="0"/>
              <a:t>a</a:t>
            </a:r>
            <a:r>
              <a:rPr lang="cs-CZ" dirty="0"/>
              <a:t>) Implementace </a:t>
            </a:r>
            <a:endParaRPr lang="cs-CZ" dirty="0" smtClean="0"/>
          </a:p>
          <a:p>
            <a:pPr lvl="0"/>
            <a:r>
              <a:rPr lang="cs-CZ" dirty="0" smtClean="0"/>
              <a:t>Bylo </a:t>
            </a:r>
            <a:r>
              <a:rPr lang="cs-CZ" dirty="0"/>
              <a:t>personální zajištění projektu relevantní? </a:t>
            </a:r>
            <a:endParaRPr lang="cs-CZ" dirty="0" smtClean="0"/>
          </a:p>
          <a:p>
            <a:pPr lvl="0"/>
            <a:r>
              <a:rPr lang="cs-CZ" dirty="0" smtClean="0"/>
              <a:t>Splňoval </a:t>
            </a:r>
            <a:r>
              <a:rPr lang="cs-CZ" dirty="0"/>
              <a:t>personál dobře své role? </a:t>
            </a:r>
            <a:endParaRPr lang="cs-CZ" dirty="0" smtClean="0"/>
          </a:p>
          <a:p>
            <a:pPr lvl="0"/>
            <a:r>
              <a:rPr lang="cs-CZ" dirty="0" smtClean="0"/>
              <a:t>Fungovaly </a:t>
            </a:r>
            <a:r>
              <a:rPr lang="cs-CZ" dirty="0"/>
              <a:t>dobře administrativní systémy projektového řízení?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(</a:t>
            </a:r>
            <a:r>
              <a:rPr lang="cs-CZ" dirty="0"/>
              <a:t>Zaměřte se na komunikaci, způsob zvládání administrativních procedur, kdo je měl na starosti, byly efektivně a spravedlivě rozloženy?) </a:t>
            </a:r>
            <a:endParaRPr lang="cs-CZ" dirty="0" smtClean="0"/>
          </a:p>
          <a:p>
            <a:r>
              <a:rPr lang="cs-CZ" dirty="0" smtClean="0"/>
              <a:t>Co </a:t>
            </a:r>
            <a:r>
              <a:rPr lang="cs-CZ" dirty="0"/>
              <a:t>fungovalo obzvláště dobře? </a:t>
            </a:r>
            <a:endParaRPr lang="cs-CZ" dirty="0" smtClean="0"/>
          </a:p>
          <a:p>
            <a:r>
              <a:rPr lang="cs-CZ" dirty="0" smtClean="0"/>
              <a:t>Co </a:t>
            </a:r>
            <a:r>
              <a:rPr lang="cs-CZ" dirty="0"/>
              <a:t>byste změnili nebo zlepšili, pokud byste měli realizovat projekt znovu?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Příklad </a:t>
            </a:r>
            <a:r>
              <a:rPr lang="cs-CZ" dirty="0"/>
              <a:t>metod: </a:t>
            </a:r>
            <a:r>
              <a:rPr lang="cs-CZ" dirty="0" smtClean="0"/>
              <a:t>brainstorming </a:t>
            </a:r>
            <a:r>
              <a:rPr lang="cs-CZ" dirty="0"/>
              <a:t>uvnitř projektového </a:t>
            </a:r>
            <a:r>
              <a:rPr lang="cs-CZ" dirty="0" smtClean="0"/>
              <a:t>týmu a PS, SWOT </a:t>
            </a:r>
            <a:r>
              <a:rPr lang="cs-CZ" dirty="0"/>
              <a:t>analýza projektu, dotazníky, rozhovory či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s cílovými skupinami atd. </a:t>
            </a:r>
            <a:endParaRPr lang="cs-CZ" i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1265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b) Zhodnocení partnerství </a:t>
            </a:r>
            <a:endParaRPr lang="cs-CZ" dirty="0" smtClean="0"/>
          </a:p>
          <a:p>
            <a:pPr lvl="0"/>
            <a:r>
              <a:rPr lang="cs-CZ" dirty="0" smtClean="0"/>
              <a:t>Jaká </a:t>
            </a:r>
            <a:r>
              <a:rPr lang="cs-CZ" dirty="0"/>
              <a:t>je nebo byla role partnerů v projektu? </a:t>
            </a:r>
            <a:endParaRPr lang="cs-CZ" dirty="0" smtClean="0"/>
          </a:p>
          <a:p>
            <a:pPr lvl="0"/>
            <a:r>
              <a:rPr lang="cs-CZ" dirty="0" smtClean="0"/>
              <a:t>Jaká </a:t>
            </a:r>
            <a:r>
              <a:rPr lang="cs-CZ" dirty="0"/>
              <a:t>je přidaná hodnota jejich účasti v projektu? </a:t>
            </a:r>
            <a:endParaRPr lang="cs-CZ" dirty="0" smtClean="0"/>
          </a:p>
          <a:p>
            <a:pPr lvl="0"/>
            <a:r>
              <a:rPr lang="cs-CZ" dirty="0" smtClean="0"/>
              <a:t>Změnila </a:t>
            </a:r>
            <a:r>
              <a:rPr lang="cs-CZ" dirty="0"/>
              <a:t>se úloha partnerů v průběhu projektu? </a:t>
            </a:r>
            <a:endParaRPr lang="cs-CZ" dirty="0" smtClean="0"/>
          </a:p>
          <a:p>
            <a:pPr lvl="0"/>
            <a:r>
              <a:rPr lang="cs-CZ" dirty="0" smtClean="0"/>
              <a:t>Jaké </a:t>
            </a:r>
            <a:r>
              <a:rPr lang="cs-CZ" dirty="0"/>
              <a:t>jsou důkazy o úspěšnosti spolupráce? </a:t>
            </a:r>
            <a:endParaRPr lang="cs-CZ" dirty="0" smtClean="0"/>
          </a:p>
          <a:p>
            <a:pPr lvl="0"/>
            <a:r>
              <a:rPr lang="cs-CZ" dirty="0" smtClean="0"/>
              <a:t>Jak </a:t>
            </a:r>
            <a:r>
              <a:rPr lang="cs-CZ" dirty="0"/>
              <a:t>probíhá nebo probíhala komunikace s partnery? </a:t>
            </a:r>
            <a:endParaRPr lang="cs-CZ" i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19845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b) Zhodnocení partnerství </a:t>
            </a:r>
            <a:endParaRPr lang="cs-CZ" dirty="0" smtClean="0"/>
          </a:p>
          <a:p>
            <a:pPr lvl="0"/>
            <a:r>
              <a:rPr lang="cs-CZ" dirty="0" smtClean="0"/>
              <a:t>Jaká </a:t>
            </a:r>
            <a:r>
              <a:rPr lang="cs-CZ" dirty="0"/>
              <a:t>je nebo byla role partnerů v projektu? </a:t>
            </a:r>
            <a:endParaRPr lang="cs-CZ" dirty="0" smtClean="0"/>
          </a:p>
          <a:p>
            <a:pPr lvl="0"/>
            <a:r>
              <a:rPr lang="cs-CZ" dirty="0" smtClean="0"/>
              <a:t>Jaká </a:t>
            </a:r>
            <a:r>
              <a:rPr lang="cs-CZ" dirty="0"/>
              <a:t>je přidaná hodnota jejich účasti v projektu? </a:t>
            </a:r>
            <a:endParaRPr lang="cs-CZ" dirty="0" smtClean="0"/>
          </a:p>
          <a:p>
            <a:pPr lvl="0"/>
            <a:r>
              <a:rPr lang="cs-CZ" dirty="0" smtClean="0"/>
              <a:t>Změnila </a:t>
            </a:r>
            <a:r>
              <a:rPr lang="cs-CZ" dirty="0"/>
              <a:t>se úloha partnerů v průběhu projektu? </a:t>
            </a:r>
            <a:endParaRPr lang="cs-CZ" dirty="0" smtClean="0"/>
          </a:p>
          <a:p>
            <a:pPr lvl="0"/>
            <a:r>
              <a:rPr lang="cs-CZ" dirty="0" smtClean="0"/>
              <a:t>Jaké </a:t>
            </a:r>
            <a:r>
              <a:rPr lang="cs-CZ" dirty="0"/>
              <a:t>jsou důkazy o úspěšnosti spolupráce? </a:t>
            </a:r>
            <a:endParaRPr lang="cs-CZ" dirty="0" smtClean="0"/>
          </a:p>
          <a:p>
            <a:pPr lvl="0"/>
            <a:r>
              <a:rPr lang="cs-CZ" dirty="0" smtClean="0"/>
              <a:t>Jak </a:t>
            </a:r>
            <a:r>
              <a:rPr lang="cs-CZ" dirty="0"/>
              <a:t>probíhá nebo probíhala komunikace s partnery</a:t>
            </a:r>
            <a:r>
              <a:rPr lang="cs-CZ" dirty="0" smtClean="0"/>
              <a:t>?</a:t>
            </a:r>
          </a:p>
          <a:p>
            <a:pPr lvl="0"/>
            <a:r>
              <a:rPr lang="cs-CZ" dirty="0"/>
              <a:t>Co funguje nebo fungovalo obzvláště dobře? </a:t>
            </a:r>
            <a:endParaRPr lang="cs-CZ" dirty="0" smtClean="0"/>
          </a:p>
          <a:p>
            <a:pPr lvl="0"/>
            <a:r>
              <a:rPr lang="cs-CZ" dirty="0" smtClean="0"/>
              <a:t>Jaké </a:t>
            </a:r>
            <a:r>
              <a:rPr lang="cs-CZ" dirty="0"/>
              <a:t>jsou nebo byly problémy a překážky v rámci partnerství? </a:t>
            </a:r>
            <a:endParaRPr lang="cs-CZ" dirty="0" smtClean="0"/>
          </a:p>
          <a:p>
            <a:pPr lvl="0"/>
            <a:r>
              <a:rPr lang="cs-CZ" dirty="0" smtClean="0"/>
              <a:t>Co </a:t>
            </a:r>
            <a:r>
              <a:rPr lang="cs-CZ" dirty="0"/>
              <a:t>byste udělali jinak, kdybyste realizovali projekt znovu? </a:t>
            </a:r>
            <a:endParaRPr lang="cs-CZ" dirty="0" smtClean="0"/>
          </a:p>
          <a:p>
            <a:pPr lvl="0"/>
            <a:r>
              <a:rPr lang="cs-CZ" dirty="0" smtClean="0"/>
              <a:t>Co </a:t>
            </a:r>
            <a:r>
              <a:rPr lang="cs-CZ" dirty="0"/>
              <a:t>změníte v další fázi realizace projektu? </a:t>
            </a:r>
            <a:endParaRPr lang="cs-CZ" dirty="0" smtClean="0"/>
          </a:p>
          <a:p>
            <a:pPr lvl="0"/>
            <a:r>
              <a:rPr lang="cs-CZ" dirty="0" smtClean="0"/>
              <a:t>Plní </a:t>
            </a:r>
            <a:r>
              <a:rPr lang="cs-CZ" dirty="0"/>
              <a:t>nebo splnilo partnerství svůj účel vzhledem k cílům programu/projektu?  </a:t>
            </a:r>
            <a:endParaRPr lang="cs-CZ" i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799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Příklad metod: výzkum od stolu – analýza zápisů ze schůzek s partnery, emailová a korespondenční komunikace s partnery, </a:t>
            </a:r>
            <a:r>
              <a:rPr lang="cs-CZ" dirty="0" smtClean="0"/>
              <a:t>diskuze </a:t>
            </a:r>
            <a:r>
              <a:rPr lang="cs-CZ" dirty="0"/>
              <a:t>uvnitř projektového týmu, diskuze a </a:t>
            </a:r>
            <a:r>
              <a:rPr lang="cs-CZ" dirty="0" smtClean="0"/>
              <a:t>CS, brainstorming, strukturované rozhovory</a:t>
            </a:r>
            <a:endParaRPr lang="cs-CZ" i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8524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Aktivity </a:t>
            </a:r>
            <a:endParaRPr lang="cs-CZ" dirty="0" smtClean="0"/>
          </a:p>
          <a:p>
            <a:pPr lvl="0"/>
            <a:r>
              <a:rPr lang="cs-CZ" dirty="0" smtClean="0"/>
              <a:t>Byly </a:t>
            </a:r>
            <a:r>
              <a:rPr lang="cs-CZ" dirty="0"/>
              <a:t>realizovány všechny aktivity </a:t>
            </a:r>
            <a:r>
              <a:rPr lang="cs-CZ" dirty="0" smtClean="0"/>
              <a:t>projektu (např. dle AP)? </a:t>
            </a:r>
          </a:p>
          <a:p>
            <a:pPr lvl="0"/>
            <a:r>
              <a:rPr lang="cs-CZ" dirty="0" smtClean="0"/>
              <a:t>Postupuje </a:t>
            </a:r>
            <a:r>
              <a:rPr lang="cs-CZ" dirty="0"/>
              <a:t>realizace podle plánu? </a:t>
            </a:r>
            <a:endParaRPr lang="cs-CZ" dirty="0" smtClean="0"/>
          </a:p>
          <a:p>
            <a:pPr lvl="0"/>
            <a:r>
              <a:rPr lang="cs-CZ" dirty="0" smtClean="0"/>
              <a:t>Nastaly </a:t>
            </a:r>
            <a:r>
              <a:rPr lang="cs-CZ" dirty="0"/>
              <a:t>nějaké změny v realizaci aktivit oproti původnímu plánu? </a:t>
            </a:r>
            <a:endParaRPr lang="cs-CZ" dirty="0" smtClean="0"/>
          </a:p>
          <a:p>
            <a:pPr lvl="0"/>
            <a:r>
              <a:rPr lang="cs-CZ" dirty="0" smtClean="0"/>
              <a:t>Jaké </a:t>
            </a:r>
            <a:r>
              <a:rPr lang="cs-CZ" dirty="0"/>
              <a:t>a proč? </a:t>
            </a:r>
            <a:endParaRPr lang="cs-CZ" dirty="0" smtClean="0"/>
          </a:p>
          <a:p>
            <a:pPr lvl="0"/>
            <a:r>
              <a:rPr lang="cs-CZ" dirty="0" smtClean="0"/>
              <a:t>Jaké </a:t>
            </a:r>
            <a:r>
              <a:rPr lang="cs-CZ" dirty="0"/>
              <a:t>inovativní přístupy a řešení jste v tomto projektu využili nebo využíváte? </a:t>
            </a:r>
            <a:endParaRPr lang="cs-CZ" dirty="0" smtClean="0"/>
          </a:p>
          <a:p>
            <a:pPr lvl="0"/>
            <a:r>
              <a:rPr lang="cs-CZ" dirty="0" smtClean="0"/>
              <a:t>Jaké </a:t>
            </a:r>
            <a:r>
              <a:rPr lang="cs-CZ" dirty="0"/>
              <a:t>jsou nebo byly jejich hlavní přínosy? </a:t>
            </a:r>
            <a:endParaRPr lang="cs-CZ" dirty="0" smtClean="0"/>
          </a:p>
          <a:p>
            <a:pPr lvl="0"/>
            <a:r>
              <a:rPr lang="cs-CZ" dirty="0" smtClean="0"/>
              <a:t>Jsou </a:t>
            </a:r>
            <a:r>
              <a:rPr lang="cs-CZ" dirty="0"/>
              <a:t>nebo byly aktivity relevantní pro potřeby cílových skupin pro dosažení cílů projektu a cílů programu, ze kterého je nebo byl projekt financován? </a:t>
            </a:r>
            <a:endParaRPr lang="cs-CZ" dirty="0" smtClean="0"/>
          </a:p>
          <a:p>
            <a:pPr lvl="0"/>
            <a:r>
              <a:rPr lang="cs-CZ" i="1" dirty="0" smtClean="0"/>
              <a:t>Příklad </a:t>
            </a:r>
            <a:r>
              <a:rPr lang="cs-CZ" i="1" dirty="0"/>
              <a:t>metod: </a:t>
            </a:r>
            <a:r>
              <a:rPr lang="cs-CZ" i="1" dirty="0" err="1"/>
              <a:t>focus</a:t>
            </a:r>
            <a:r>
              <a:rPr lang="cs-CZ" i="1" dirty="0"/>
              <a:t> </a:t>
            </a:r>
            <a:r>
              <a:rPr lang="cs-CZ" i="1" dirty="0" err="1"/>
              <a:t>group</a:t>
            </a:r>
            <a:r>
              <a:rPr lang="cs-CZ" i="1" dirty="0"/>
              <a:t>/dotazník/rozhovor s cílovými skupinami, </a:t>
            </a:r>
            <a:r>
              <a:rPr lang="cs-CZ" i="1" dirty="0" smtClean="0"/>
              <a:t> </a:t>
            </a:r>
            <a:r>
              <a:rPr lang="cs-CZ" i="1" dirty="0"/>
              <a:t>SWOT analýza projektu, diskuze uvnitř projektového týmu. </a:t>
            </a:r>
            <a:endParaRPr lang="cs-CZ" i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29889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Evaluace 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7" y="153929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dirty="0"/>
              <a:t>d) </a:t>
            </a:r>
            <a:r>
              <a:rPr lang="cs-CZ" dirty="0" smtClean="0"/>
              <a:t>Inovace</a:t>
            </a:r>
          </a:p>
          <a:p>
            <a:pPr lvl="0"/>
            <a:r>
              <a:rPr lang="cs-CZ" dirty="0" smtClean="0"/>
              <a:t> </a:t>
            </a:r>
            <a:r>
              <a:rPr lang="cs-CZ" dirty="0"/>
              <a:t>Jaké jsou nebo byly inovační prvky daného projektu? </a:t>
            </a:r>
            <a:r>
              <a:rPr lang="cs-CZ" dirty="0" smtClean="0"/>
              <a:t>(</a:t>
            </a:r>
          </a:p>
          <a:p>
            <a:pPr marL="0" lvl="0" indent="0">
              <a:buNone/>
            </a:pPr>
            <a:r>
              <a:rPr lang="cs-CZ" dirty="0" smtClean="0"/>
              <a:t>Rozdělte </a:t>
            </a:r>
            <a:r>
              <a:rPr lang="cs-CZ" dirty="0"/>
              <a:t>na procesní inovace, inovace orientované na kontext a inovace orientované na cíl). Jaká je nebo byla úroveň inovace? (např. lokální úroveň, národní </a:t>
            </a:r>
            <a:r>
              <a:rPr lang="cs-CZ" dirty="0" smtClean="0"/>
              <a:t>úroveň, regionální – primárně u MAS). </a:t>
            </a:r>
          </a:p>
          <a:p>
            <a:pPr lvl="0"/>
            <a:r>
              <a:rPr lang="cs-CZ" dirty="0" smtClean="0"/>
              <a:t>Komu </a:t>
            </a:r>
            <a:r>
              <a:rPr lang="cs-CZ" dirty="0"/>
              <a:t>jsou nebo byly určeny inovační produkty? </a:t>
            </a:r>
            <a:endParaRPr lang="cs-CZ" dirty="0" smtClean="0"/>
          </a:p>
          <a:p>
            <a:pPr lvl="0"/>
            <a:r>
              <a:rPr lang="cs-CZ" dirty="0" smtClean="0"/>
              <a:t>Existují </a:t>
            </a:r>
            <a:r>
              <a:rPr lang="cs-CZ" dirty="0"/>
              <a:t>nebo vznikly nějaké neplánované inovace? </a:t>
            </a:r>
            <a:endParaRPr lang="cs-CZ" i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</p:spTree>
    <p:extLst>
      <p:ext uri="{BB962C8B-B14F-4D97-AF65-F5344CB8AC3E}">
        <p14:creationId xmlns:p14="http://schemas.microsoft.com/office/powerpoint/2010/main" val="32386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MotivSRP</Template>
  <TotalTime>15951</TotalTime>
  <Words>5618</Words>
  <Application>Microsoft Office PowerPoint</Application>
  <PresentationFormat>Širokoúhlá obrazovka</PresentationFormat>
  <Paragraphs>930</Paragraphs>
  <Slides>108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108</vt:i4>
      </vt:variant>
    </vt:vector>
  </HeadingPairs>
  <TitlesOfParts>
    <vt:vector size="113" baseType="lpstr">
      <vt:lpstr>Arial</vt:lpstr>
      <vt:lpstr>Calibri</vt:lpstr>
      <vt:lpstr>Calibri Light</vt:lpstr>
      <vt:lpstr>Times New Roman</vt:lpstr>
      <vt:lpstr>MotivSRP</vt:lpstr>
      <vt:lpstr>Prezentace aplikace PowerPoint</vt:lpstr>
      <vt:lpstr>Metoda SMART</vt:lpstr>
      <vt:lpstr>Metoda SMART</vt:lpstr>
      <vt:lpstr>Metoda SMART</vt:lpstr>
      <vt:lpstr>Metoda SMART</vt:lpstr>
      <vt:lpstr>Metoda SMART</vt:lpstr>
      <vt:lpstr>Metoda SMART</vt:lpstr>
      <vt:lpstr>Metoda SMART</vt:lpstr>
      <vt:lpstr>Metoda SMART</vt:lpstr>
      <vt:lpstr>Metoda SMART(ER)</vt:lpstr>
      <vt:lpstr>Metoda SMART(ER)</vt:lpstr>
      <vt:lpstr>Metoda SMART(ER)</vt:lpstr>
      <vt:lpstr>Monitorování a vyhodnocování</vt:lpstr>
      <vt:lpstr>Monitorování a vyhodnocování</vt:lpstr>
      <vt:lpstr>Monitorování a vyhodnocování</vt:lpstr>
      <vt:lpstr>Monitorování a vyhodnocování</vt:lpstr>
      <vt:lpstr>Monitorování</vt:lpstr>
      <vt:lpstr>Monitorování</vt:lpstr>
      <vt:lpstr>Evaluace</vt:lpstr>
      <vt:lpstr>Evaluace</vt:lpstr>
      <vt:lpstr>Evaluace</vt:lpstr>
      <vt:lpstr>Monitorování a vyhodnocení</vt:lpstr>
      <vt:lpstr>Monitorování a vyhodnocení</vt:lpstr>
      <vt:lpstr>Monitorování a vyhodnocení</vt:lpstr>
      <vt:lpstr>Monitorování a vyhodnocení</vt:lpstr>
      <vt:lpstr>Monitorování a vyhodnocení</vt:lpstr>
      <vt:lpstr>Monitorování a vyhodnocení</vt:lpstr>
      <vt:lpstr>Monitorování a vyhodnocení</vt:lpstr>
      <vt:lpstr>Prezentace aplikace PowerPoint</vt:lpstr>
      <vt:lpstr>Monitorování a vyhodnocení</vt:lpstr>
      <vt:lpstr>Monitorování a vyhodnocení</vt:lpstr>
      <vt:lpstr>Monitoring a evaluace</vt:lpstr>
      <vt:lpstr>Monitoring a evaluace</vt:lpstr>
      <vt:lpstr>Sebeevaluace </vt:lpstr>
      <vt:lpstr>Sebeevaluace </vt:lpstr>
      <vt:lpstr>Sebeevaluace </vt:lpstr>
      <vt:lpstr>Sebeevaluace </vt:lpstr>
      <vt:lpstr>Sebeevaluace </vt:lpstr>
      <vt:lpstr>Sebeevaluace </vt:lpstr>
      <vt:lpstr>Sebeevaluace </vt:lpstr>
      <vt:lpstr>Sebeevaluace </vt:lpstr>
      <vt:lpstr>Sebeevaluace </vt:lpstr>
      <vt:lpstr>Sebeevaluace </vt:lpstr>
      <vt:lpstr>Sebeevaluace </vt:lpstr>
      <vt:lpstr>Sebeevaluace </vt:lpstr>
      <vt:lpstr>Sebeevaluace </vt:lpstr>
      <vt:lpstr>Sebeevaluace </vt:lpstr>
      <vt:lpstr>Monitorování a vyhodnocení</vt:lpstr>
      <vt:lpstr>Monitorování a vyhodnocení</vt:lpstr>
      <vt:lpstr>Monitorování a vyhodnocování</vt:lpstr>
      <vt:lpstr>Monitorování a vyhodnocování</vt:lpstr>
      <vt:lpstr>Monitorování a vyhodnocování</vt:lpstr>
      <vt:lpstr>Monitorování a vyhodnocování</vt:lpstr>
      <vt:lpstr>Monitorování a vyhodnocování</vt:lpstr>
      <vt:lpstr>Monitorování a vyhodnocování</vt:lpstr>
      <vt:lpstr>Monitorování a vyhodnocování</vt:lpstr>
      <vt:lpstr>Monitorování a vyhodnocování</vt:lpstr>
      <vt:lpstr>Monitorování a vyhodnocování</vt:lpstr>
      <vt:lpstr>Vhodné nástroje pro evaluaci</vt:lpstr>
      <vt:lpstr>Konvergentní metody</vt:lpstr>
      <vt:lpstr>Konvergentní metody</vt:lpstr>
      <vt:lpstr>Konvergentní metody</vt:lpstr>
      <vt:lpstr>Kriteriální hodnocení</vt:lpstr>
      <vt:lpstr>Kriteriální hodnocení</vt:lpstr>
      <vt:lpstr>Kriteriální hodnocení</vt:lpstr>
      <vt:lpstr>Kriteriální hodnocení - příklad</vt:lpstr>
      <vt:lpstr>Kriteriální hodnocení - příklad</vt:lpstr>
      <vt:lpstr>Kriteriální hodnocení</vt:lpstr>
      <vt:lpstr>Bodové hodnocení </vt:lpstr>
      <vt:lpstr>Bodové hodnocení </vt:lpstr>
      <vt:lpstr>Bodové hodnocení </vt:lpstr>
      <vt:lpstr>Ďáblův advokát</vt:lpstr>
      <vt:lpstr>Ďáblův advokát (objektivní oponent)</vt:lpstr>
      <vt:lpstr>Ďáblův advokát</vt:lpstr>
      <vt:lpstr>Vhodné nástroje pro evaluaci</vt:lpstr>
      <vt:lpstr>Vhodné nástroje pro evaluaci</vt:lpstr>
      <vt:lpstr>Vhodné nástroje pro evaluaci</vt:lpstr>
      <vt:lpstr>Vhodné nástroje pro evaluaci</vt:lpstr>
      <vt:lpstr>Vhodné nástroje pro evaluaci</vt:lpstr>
      <vt:lpstr>Vhodné nástroje pro evaluaci</vt:lpstr>
      <vt:lpstr>Vhodné nástroje pro evaluaci</vt:lpstr>
      <vt:lpstr>Vhodné nástroje pro evaluaci</vt:lpstr>
      <vt:lpstr>Vhodné nástroje pro evaluaci</vt:lpstr>
      <vt:lpstr>Vhodné nástroje pro evaluaci</vt:lpstr>
      <vt:lpstr>Vhodné nástroje pro evaluaci</vt:lpstr>
      <vt:lpstr>Prezentace aplikace PowerPoint</vt:lpstr>
      <vt:lpstr>Vyhodnocování dopadů aktivit v AP</vt:lpstr>
      <vt:lpstr>Vyhodnocování dopadů aktivit v AP</vt:lpstr>
      <vt:lpstr>Co je zapotřebí sledovat</vt:lpstr>
      <vt:lpstr>Metody hodnocení obecně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Evaluace  v kostce</vt:lpstr>
      <vt:lpstr>Evaluační plán</vt:lpstr>
      <vt:lpstr>Realizace evaluace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Dana Diváková</cp:lastModifiedBy>
  <cp:revision>123</cp:revision>
  <dcterms:created xsi:type="dcterms:W3CDTF">2016-08-03T13:16:34Z</dcterms:created>
  <dcterms:modified xsi:type="dcterms:W3CDTF">2019-12-06T13:48:47Z</dcterms:modified>
</cp:coreProperties>
</file>